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  <p:sldId id="266" r:id="rId11"/>
    <p:sldId id="269" r:id="rId12"/>
    <p:sldId id="26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6EE055D-F392-46CE-959F-39ECBA627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1B88DA-4BA0-468A-8968-7F37AFF33E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5EDC2-23E2-42F7-AC92-3CC518C16BE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6CA4D-7C93-4D78-831C-71BF946D7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E1F80-BA8E-49D5-BF53-8632B69388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7461-5CE5-493F-BF97-B96F6C7CB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E621-3E68-4E66-A88D-446BEEFE441D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5524F-F130-4751-A9B6-F8EB5E6F6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68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A23-EA94-47EF-9D1A-EE00D2EBB85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318F-D7E1-4C3F-9A80-111AC655E17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D92-637F-4311-A23D-BEE63CDBD2E6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4512-080B-4111-B542-9C0548D5864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D946-6EAB-4AD0-99AD-55A8C7D5CF34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4B3-D783-4130-B97B-B64A9C2846B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BB7-DC86-4E8E-82B2-CEEAE058F5C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9761-FB53-4E27-ABD2-39A8FD733F3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CD4-C651-4C07-9AC1-6EB832222C5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993D-80C4-4480-9F65-86F0416403C4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9D9-81DE-4052-BB97-D0669F18E3C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191-D47E-4492-AD06-F4199CCED540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DBDB-581E-4E49-9C80-86295E5D931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9683DA-12EF-4225-A22E-5E0C33986BAB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F9F1381-8689-42E8-BD16-B5B31111202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9FF5F-9C03-4430-9897-E7FB2C6E4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BLTest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768CC-C918-4811-BE54-5C60398B3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Web d’évaluation en informatique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1C38C6-946D-4E02-AFD2-BA7E8A13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1E7C3-1D8F-4715-A3B7-40087241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Faisabilité financière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2F43C2-E8E5-485A-8AD6-70C4210D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61" y="2480896"/>
            <a:ext cx="6345004" cy="1896208"/>
          </a:xfrm>
          <a:prstGeom prst="rect">
            <a:avLst/>
          </a:prstGeom>
        </p:spPr>
      </p:pic>
      <p:pic>
        <p:nvPicPr>
          <p:cNvPr id="27650" name="Picture 2" descr="Bank Icons - Download Free Vector Icons | Noun Project">
            <a:extLst>
              <a:ext uri="{FF2B5EF4-FFF2-40B4-BE49-F238E27FC236}">
                <a16:creationId xmlns:a16="http://schemas.microsoft.com/office/drawing/2014/main" id="{9BB36F2B-AFEF-438B-8DDC-D5D47892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6" y="4734332"/>
            <a:ext cx="1654275" cy="16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Investor Icon Png 7 » PNG Image #252590 - PNG Images - PNGio">
            <a:extLst>
              <a:ext uri="{FF2B5EF4-FFF2-40B4-BE49-F238E27FC236}">
                <a16:creationId xmlns:a16="http://schemas.microsoft.com/office/drawing/2014/main" id="{6F34FED0-B477-45A9-8432-0B9E3497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91" y="4969968"/>
            <a:ext cx="1220504" cy="13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Inovizi | Fiche | Auvergne Rhône-Alpes">
            <a:extLst>
              <a:ext uri="{FF2B5EF4-FFF2-40B4-BE49-F238E27FC236}">
                <a16:creationId xmlns:a16="http://schemas.microsoft.com/office/drawing/2014/main" id="{ACD863F5-3718-42C9-8A16-1E4EE4FE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98" y="5182028"/>
            <a:ext cx="449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F59726-5ECC-4DEE-BF9C-A3E30A76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3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936CF1-A1FE-4E11-9869-D56CC3EB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725271"/>
            <a:ext cx="10572000" cy="218925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Fin de </a:t>
            </a:r>
            <a:r>
              <a:rPr lang="en-US" sz="5400" dirty="0" err="1">
                <a:solidFill>
                  <a:schemeClr val="tx1"/>
                </a:solidFill>
              </a:rPr>
              <a:t>présentation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0EB6F0-ED3F-49F8-877F-778E6624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520065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3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81DE7-770C-4B6A-B6C8-BDF6DFA0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Question précise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7DE7AF-A379-48B8-975A-5E7589C7264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r="30858" b="11298"/>
          <a:stretch/>
        </p:blipFill>
        <p:spPr bwMode="auto">
          <a:xfrm>
            <a:off x="2808566" y="2016031"/>
            <a:ext cx="6865554" cy="465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DC87F7-1B76-4DEA-9002-F4A89AC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7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81DE7-770C-4B6A-B6C8-BDF6DFA0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Dépenses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1153D1-0A84-4F22-991B-189EED77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351"/>
            <a:ext cx="12192000" cy="501264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0F109E-C628-447A-8F16-BB0B6DF3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3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746F6-145D-4CD3-99E4-4F1BB58C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Revenus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8EB7E-B10D-4CFB-B57A-DEBE9C3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48" y="2371821"/>
            <a:ext cx="9778896" cy="19202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791DBA-63CA-45DB-9626-EC365891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57" y="4583468"/>
            <a:ext cx="7048268" cy="16960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6A4CBA-1AA1-421A-BC61-678BF80B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0E47-03AA-4F72-9BB6-86CFE914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2093E-A640-4C63-8E50-3B1906AC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830" y="2427560"/>
            <a:ext cx="4042537" cy="3636511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Générale</a:t>
            </a:r>
          </a:p>
          <a:p>
            <a:r>
              <a:rPr lang="fr-FR" sz="2400" dirty="0"/>
              <a:t>Description du projet</a:t>
            </a:r>
          </a:p>
          <a:p>
            <a:r>
              <a:rPr lang="fr-FR" sz="2400" dirty="0"/>
              <a:t>Concurrence</a:t>
            </a:r>
          </a:p>
          <a:p>
            <a:r>
              <a:rPr lang="fr-FR" sz="2400" dirty="0"/>
              <a:t>Etat du projet</a:t>
            </a:r>
          </a:p>
          <a:p>
            <a:r>
              <a:rPr lang="fr-FR" sz="2400" dirty="0"/>
              <a:t>Faisabilité financière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4D41D3-897B-484A-9E1D-0B629F21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2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97CD2-354C-4A30-B53E-AC7FDAF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5238BD-84FC-473D-9BA8-EE3EE680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95" y="2227810"/>
            <a:ext cx="3553784" cy="295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/>
                </a:solidFill>
              </a:rPr>
              <a:t>Louis </a:t>
            </a:r>
            <a:r>
              <a:rPr lang="fr-FR" sz="2400" b="1" dirty="0" err="1">
                <a:solidFill>
                  <a:schemeClr val="accent1"/>
                </a:solidFill>
              </a:rPr>
              <a:t>Corbet</a:t>
            </a:r>
            <a:endParaRPr lang="fr-FR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2 Ans de CPGE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5</a:t>
            </a:r>
            <a:r>
              <a:rPr lang="fr-FR" baseline="30000" dirty="0"/>
              <a:t>ème</a:t>
            </a:r>
            <a:r>
              <a:rPr lang="fr-FR" dirty="0"/>
              <a:t> année d’école d’ingénieur informatique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75C77B8-C673-4109-AEE9-1438F12E6F61}"/>
              </a:ext>
            </a:extLst>
          </p:cNvPr>
          <p:cNvSpPr txBox="1">
            <a:spLocks/>
          </p:cNvSpPr>
          <p:nvPr/>
        </p:nvSpPr>
        <p:spPr>
          <a:xfrm>
            <a:off x="7031090" y="2410690"/>
            <a:ext cx="3553784" cy="29510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fr-FR" sz="2400" b="1" dirty="0" err="1">
                <a:solidFill>
                  <a:schemeClr val="accent1"/>
                </a:solidFill>
              </a:rPr>
              <a:t>BLTest</a:t>
            </a:r>
            <a:endParaRPr lang="fr-FR" sz="2400" b="1" dirty="0">
              <a:solidFill>
                <a:schemeClr val="accent1"/>
              </a:solidFill>
            </a:endParaRPr>
          </a:p>
          <a:p>
            <a:pPr marL="0" indent="0">
              <a:buFont typeface="Wingdings 2" charset="2"/>
              <a:buNone/>
            </a:pPr>
            <a:endParaRPr lang="fr-FR" dirty="0"/>
          </a:p>
          <a:p>
            <a:r>
              <a:rPr lang="fr-FR" dirty="0"/>
              <a:t>Plateforme de conception et de réalisation de tests en informatique.</a:t>
            </a:r>
          </a:p>
          <a:p>
            <a:pPr marL="0" indent="0">
              <a:buFont typeface="Wingdings 2" charset="2"/>
              <a:buNone/>
            </a:pPr>
            <a:endParaRPr lang="fr-FR" dirty="0"/>
          </a:p>
          <a:p>
            <a:r>
              <a:rPr lang="fr-FR" dirty="0"/>
              <a:t>Objectif : Exercer au mieux les étudiants avec un outil innovant et sur-mesure.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958F1-AEA5-4551-94C3-B485071A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9" name="Connecteur droit 7178">
            <a:extLst>
              <a:ext uri="{FF2B5EF4-FFF2-40B4-BE49-F238E27FC236}">
                <a16:creationId xmlns:a16="http://schemas.microsoft.com/office/drawing/2014/main" id="{1092D5C4-D29D-46F4-8BF3-7D8B547CFC64}"/>
              </a:ext>
            </a:extLst>
          </p:cNvPr>
          <p:cNvCxnSpPr>
            <a:cxnSpLocks/>
          </p:cNvCxnSpPr>
          <p:nvPr/>
        </p:nvCxnSpPr>
        <p:spPr>
          <a:xfrm>
            <a:off x="3573624" y="4217162"/>
            <a:ext cx="2947264" cy="318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965E90E-DCCA-4DC9-B969-F052363A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2050" name="Picture 2" descr="École | Icons Gratuite">
            <a:extLst>
              <a:ext uri="{FF2B5EF4-FFF2-40B4-BE49-F238E27FC236}">
                <a16:creationId xmlns:a16="http://schemas.microsoft.com/office/drawing/2014/main" id="{18BB508A-35EE-4F6F-A1A8-2F2627BF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1" y="2120289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udents Icons - Download Free Vector Icons | Noun Project">
            <a:extLst>
              <a:ext uri="{FF2B5EF4-FFF2-40B4-BE49-F238E27FC236}">
                <a16:creationId xmlns:a16="http://schemas.microsoft.com/office/drawing/2014/main" id="{731C0E2F-6D13-4D5D-8F1A-3FB2D1E7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8" y="4583143"/>
            <a:ext cx="1782709" cy="178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oss Icons - Download Free Vector Icons | Noun Project">
            <a:extLst>
              <a:ext uri="{FF2B5EF4-FFF2-40B4-BE49-F238E27FC236}">
                <a16:creationId xmlns:a16="http://schemas.microsoft.com/office/drawing/2014/main" id="{23D05794-79DD-4960-8C10-E6D9821C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54" y="3701731"/>
            <a:ext cx="1030863" cy="10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est Icons - Download Free Vector Icons | Noun Project">
            <a:extLst>
              <a:ext uri="{FF2B5EF4-FFF2-40B4-BE49-F238E27FC236}">
                <a16:creationId xmlns:a16="http://schemas.microsoft.com/office/drawing/2014/main" id="{FB6141E5-F993-46F6-9854-9AD55FA2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27" y="3647935"/>
            <a:ext cx="1529966" cy="15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tudents Icons - Download Free Vector Icons | Noun Project">
            <a:extLst>
              <a:ext uri="{FF2B5EF4-FFF2-40B4-BE49-F238E27FC236}">
                <a16:creationId xmlns:a16="http://schemas.microsoft.com/office/drawing/2014/main" id="{9D57AEB3-1991-4863-A18D-D21CB304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646" y="4052542"/>
            <a:ext cx="2523482" cy="252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D93696CA-B68B-4F75-84F1-2D859471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411" y="4281114"/>
            <a:ext cx="738076" cy="7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0CAB9411-64A0-4567-B435-F4BA50C5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09" y="3867156"/>
            <a:ext cx="1068138" cy="10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F33120CD-DAA6-451F-9274-94C9CB2A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69" y="4424270"/>
            <a:ext cx="528445" cy="5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2BA928-6C89-4A1F-A5F9-9A678034F2EA}"/>
              </a:ext>
            </a:extLst>
          </p:cNvPr>
          <p:cNvCxnSpPr>
            <a:cxnSpLocks/>
            <a:stCxn id="5122" idx="3"/>
          </p:cNvCxnSpPr>
          <p:nvPr/>
        </p:nvCxnSpPr>
        <p:spPr>
          <a:xfrm>
            <a:off x="2036617" y="4217163"/>
            <a:ext cx="1730087" cy="0"/>
          </a:xfrm>
          <a:prstGeom prst="straightConnector1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76731E-B58B-4F89-8CDA-31AC09BC77AD}"/>
              </a:ext>
            </a:extLst>
          </p:cNvPr>
          <p:cNvCxnSpPr>
            <a:cxnSpLocks/>
          </p:cNvCxnSpPr>
          <p:nvPr/>
        </p:nvCxnSpPr>
        <p:spPr>
          <a:xfrm>
            <a:off x="2465322" y="5369404"/>
            <a:ext cx="1301382" cy="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BB3BAB3-3C3C-486D-8ECE-FC4CB054C9FC}"/>
              </a:ext>
            </a:extLst>
          </p:cNvPr>
          <p:cNvCxnSpPr/>
          <p:nvPr/>
        </p:nvCxnSpPr>
        <p:spPr>
          <a:xfrm>
            <a:off x="6508865" y="4249053"/>
            <a:ext cx="91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0DE7142-1F2F-4789-BDF2-35E577B56390}"/>
              </a:ext>
            </a:extLst>
          </p:cNvPr>
          <p:cNvCxnSpPr>
            <a:cxnSpLocks/>
          </p:cNvCxnSpPr>
          <p:nvPr/>
        </p:nvCxnSpPr>
        <p:spPr>
          <a:xfrm flipV="1">
            <a:off x="6423334" y="5177901"/>
            <a:ext cx="1723061" cy="199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759904-6433-42FC-9D01-8D470CD0412D}"/>
              </a:ext>
            </a:extLst>
          </p:cNvPr>
          <p:cNvCxnSpPr>
            <a:cxnSpLocks/>
          </p:cNvCxnSpPr>
          <p:nvPr/>
        </p:nvCxnSpPr>
        <p:spPr>
          <a:xfrm>
            <a:off x="8783125" y="4406504"/>
            <a:ext cx="489365" cy="1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4E43BF-8EA8-4F3B-AB19-281E0E5EDFC3}"/>
              </a:ext>
            </a:extLst>
          </p:cNvPr>
          <p:cNvSpPr/>
          <p:nvPr/>
        </p:nvSpPr>
        <p:spPr>
          <a:xfrm>
            <a:off x="315884" y="2277690"/>
            <a:ext cx="2458857" cy="429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66068C-7368-43C1-980A-23C307CF8ECE}"/>
              </a:ext>
            </a:extLst>
          </p:cNvPr>
          <p:cNvSpPr txBox="1"/>
          <p:nvPr/>
        </p:nvSpPr>
        <p:spPr>
          <a:xfrm>
            <a:off x="4715716" y="318678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/>
                </a:solidFill>
              </a:rPr>
              <a:t>BLTest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D6C9D4-051A-4120-9A45-D39D69994D66}"/>
              </a:ext>
            </a:extLst>
          </p:cNvPr>
          <p:cNvSpPr txBox="1"/>
          <p:nvPr/>
        </p:nvSpPr>
        <p:spPr>
          <a:xfrm>
            <a:off x="233683" y="193288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Ecole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6AE57C-1807-4CB3-BCF2-C7B7B3A31E65}"/>
              </a:ext>
            </a:extLst>
          </p:cNvPr>
          <p:cNvSpPr txBox="1"/>
          <p:nvPr/>
        </p:nvSpPr>
        <p:spPr>
          <a:xfrm>
            <a:off x="7323464" y="337145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Test adapté</a:t>
            </a:r>
          </a:p>
        </p:txBody>
      </p:sp>
      <p:pic>
        <p:nvPicPr>
          <p:cNvPr id="30" name="Picture 2" descr="École | Icons Gratuite">
            <a:extLst>
              <a:ext uri="{FF2B5EF4-FFF2-40B4-BE49-F238E27FC236}">
                <a16:creationId xmlns:a16="http://schemas.microsoft.com/office/drawing/2014/main" id="{7D372C81-0E1D-49F9-B950-3B891167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60" y="2112725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35B9B72-E6A6-4327-A034-7607DDB36741}"/>
              </a:ext>
            </a:extLst>
          </p:cNvPr>
          <p:cNvSpPr/>
          <p:nvPr/>
        </p:nvSpPr>
        <p:spPr>
          <a:xfrm>
            <a:off x="9320958" y="2174135"/>
            <a:ext cx="2458857" cy="429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69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C3EF2DF8-C3F9-467E-9BED-DDAF4513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672" y="1954767"/>
            <a:ext cx="1156042" cy="115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ZoneTexte 7170">
            <a:extLst>
              <a:ext uri="{FF2B5EF4-FFF2-40B4-BE49-F238E27FC236}">
                <a16:creationId xmlns:a16="http://schemas.microsoft.com/office/drawing/2014/main" id="{45EFA5E1-A720-4DE4-BDF7-5CBA2A6E444B}"/>
              </a:ext>
            </a:extLst>
          </p:cNvPr>
          <p:cNvSpPr txBox="1"/>
          <p:nvPr/>
        </p:nvSpPr>
        <p:spPr>
          <a:xfrm>
            <a:off x="6520888" y="3950137"/>
            <a:ext cx="108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Conçoit</a:t>
            </a:r>
          </a:p>
        </p:txBody>
      </p:sp>
      <p:sp>
        <p:nvSpPr>
          <p:cNvPr id="7172" name="ZoneTexte 7171">
            <a:extLst>
              <a:ext uri="{FF2B5EF4-FFF2-40B4-BE49-F238E27FC236}">
                <a16:creationId xmlns:a16="http://schemas.microsoft.com/office/drawing/2014/main" id="{8256DD6B-4B7A-415C-A7B2-54C3EDE08777}"/>
              </a:ext>
            </a:extLst>
          </p:cNvPr>
          <p:cNvSpPr txBox="1"/>
          <p:nvPr/>
        </p:nvSpPr>
        <p:spPr>
          <a:xfrm>
            <a:off x="6508816" y="5107693"/>
            <a:ext cx="108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Réalise</a:t>
            </a:r>
          </a:p>
        </p:txBody>
      </p:sp>
      <p:cxnSp>
        <p:nvCxnSpPr>
          <p:cNvPr id="7181" name="Connecteur droit 7180">
            <a:extLst>
              <a:ext uri="{FF2B5EF4-FFF2-40B4-BE49-F238E27FC236}">
                <a16:creationId xmlns:a16="http://schemas.microsoft.com/office/drawing/2014/main" id="{69429020-D8F5-4C70-9370-3CD64B527B59}"/>
              </a:ext>
            </a:extLst>
          </p:cNvPr>
          <p:cNvCxnSpPr>
            <a:cxnSpLocks/>
          </p:cNvCxnSpPr>
          <p:nvPr/>
        </p:nvCxnSpPr>
        <p:spPr>
          <a:xfrm>
            <a:off x="3602185" y="5369402"/>
            <a:ext cx="2874318" cy="83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bsite icon | Free Download">
            <a:extLst>
              <a:ext uri="{FF2B5EF4-FFF2-40B4-BE49-F238E27FC236}">
                <a16:creationId xmlns:a16="http://schemas.microsoft.com/office/drawing/2014/main" id="{1CFEF86D-E186-4FF9-A47D-32B8EF2D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65" y="3486546"/>
            <a:ext cx="2588782" cy="25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9506E738-6957-4D46-A25F-75F9ECABB47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74741" y="2714319"/>
            <a:ext cx="2361924" cy="4724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6F0CF75-6278-4DC2-B457-C16472B17610}"/>
              </a:ext>
            </a:extLst>
          </p:cNvPr>
          <p:cNvSpPr txBox="1"/>
          <p:nvPr/>
        </p:nvSpPr>
        <p:spPr>
          <a:xfrm>
            <a:off x="3479803" y="2382108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€/Mois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CC502-E0EA-448A-BB51-04FB942B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8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6025D-0427-4CE7-A690-818C4B26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14338" name="Picture 2" descr="Document, management, planning, project icon">
            <a:extLst>
              <a:ext uri="{FF2B5EF4-FFF2-40B4-BE49-F238E27FC236}">
                <a16:creationId xmlns:a16="http://schemas.microsoft.com/office/drawing/2014/main" id="{FE036EDE-0377-471F-BB7F-75DBBF2D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7" y="2990742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Stack Of Paper Icon #1618 - Free Icons Library">
            <a:extLst>
              <a:ext uri="{FF2B5EF4-FFF2-40B4-BE49-F238E27FC236}">
                <a16:creationId xmlns:a16="http://schemas.microsoft.com/office/drawing/2014/main" id="{2006C88F-B571-43C3-98DE-12B16EBC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20" y="2828671"/>
            <a:ext cx="1677663" cy="167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9E25BC80-BF5D-40F9-9B7D-77D52BD06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57" y="2960505"/>
            <a:ext cx="1355508" cy="13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5C3B17E-CEDB-42FA-AD30-ED4AD36BF0D9}"/>
              </a:ext>
            </a:extLst>
          </p:cNvPr>
          <p:cNvSpPr txBox="1"/>
          <p:nvPr/>
        </p:nvSpPr>
        <p:spPr>
          <a:xfrm>
            <a:off x="500869" y="413945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Projets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9B4C27-5EB4-461C-995A-2575F98FEB2F}"/>
              </a:ext>
            </a:extLst>
          </p:cNvPr>
          <p:cNvSpPr txBox="1"/>
          <p:nvPr/>
        </p:nvSpPr>
        <p:spPr>
          <a:xfrm>
            <a:off x="1462925" y="437112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Cours Théoriques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21D4F1-E389-4BB4-9A89-85430BE0EC17}"/>
              </a:ext>
            </a:extLst>
          </p:cNvPr>
          <p:cNvSpPr txBox="1"/>
          <p:nvPr/>
        </p:nvSpPr>
        <p:spPr>
          <a:xfrm>
            <a:off x="3341603" y="4182298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Ateliers Pratiques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2DD1419-7332-49EE-A5BA-C44EE660EA2C}"/>
              </a:ext>
            </a:extLst>
          </p:cNvPr>
          <p:cNvCxnSpPr>
            <a:cxnSpLocks/>
          </p:cNvCxnSpPr>
          <p:nvPr/>
        </p:nvCxnSpPr>
        <p:spPr>
          <a:xfrm>
            <a:off x="2507514" y="4757151"/>
            <a:ext cx="34884" cy="65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CB104B6-7EA2-447C-9DDD-9AFE960AD5FB}"/>
              </a:ext>
            </a:extLst>
          </p:cNvPr>
          <p:cNvCxnSpPr>
            <a:cxnSpLocks/>
          </p:cNvCxnSpPr>
          <p:nvPr/>
        </p:nvCxnSpPr>
        <p:spPr>
          <a:xfrm>
            <a:off x="1096949" y="4660780"/>
            <a:ext cx="320215" cy="7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5C159EA-FD0C-44D0-95F1-454C2F6F31ED}"/>
              </a:ext>
            </a:extLst>
          </p:cNvPr>
          <p:cNvCxnSpPr>
            <a:cxnSpLocks/>
          </p:cNvCxnSpPr>
          <p:nvPr/>
        </p:nvCxnSpPr>
        <p:spPr>
          <a:xfrm flipH="1">
            <a:off x="3432150" y="4660780"/>
            <a:ext cx="510379" cy="74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3DFD01C-7786-4860-814E-109744ABFB4A}"/>
              </a:ext>
            </a:extLst>
          </p:cNvPr>
          <p:cNvSpPr txBox="1"/>
          <p:nvPr/>
        </p:nvSpPr>
        <p:spPr>
          <a:xfrm>
            <a:off x="1096949" y="5433651"/>
            <a:ext cx="29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Maîtrise globale du sujet</a:t>
            </a:r>
          </a:p>
        </p:txBody>
      </p:sp>
      <p:pic>
        <p:nvPicPr>
          <p:cNvPr id="20" name="Picture 2" descr="Test Icons - Download Free Vector Icons | Noun Project">
            <a:extLst>
              <a:ext uri="{FF2B5EF4-FFF2-40B4-BE49-F238E27FC236}">
                <a16:creationId xmlns:a16="http://schemas.microsoft.com/office/drawing/2014/main" id="{57D13703-7533-4032-A661-6F4AE9F4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42" y="2063688"/>
            <a:ext cx="1529966" cy="15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F3CE32-07C6-45A0-9DF4-B3291E4D4C71}"/>
              </a:ext>
            </a:extLst>
          </p:cNvPr>
          <p:cNvSpPr txBox="1"/>
          <p:nvPr/>
        </p:nvSpPr>
        <p:spPr>
          <a:xfrm>
            <a:off x="6107855" y="3544498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Tests conçus par l’organisme de formation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1BEF62F-7E31-47A6-9B9A-C43B25E61F69}"/>
              </a:ext>
            </a:extLst>
          </p:cNvPr>
          <p:cNvSpPr txBox="1"/>
          <p:nvPr/>
        </p:nvSpPr>
        <p:spPr>
          <a:xfrm>
            <a:off x="6786600" y="6118650"/>
            <a:ext cx="38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Maîtrise approfondie du sujet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C55B467F-8074-4B3B-8717-FAED6CCF8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7" y="2786227"/>
            <a:ext cx="543537" cy="4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AC2B4-9315-4E67-88BA-538C1B2B5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1" y="2865448"/>
            <a:ext cx="543537" cy="4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Full size | Free Icon">
            <a:extLst>
              <a:ext uri="{FF2B5EF4-FFF2-40B4-BE49-F238E27FC236}">
                <a16:creationId xmlns:a16="http://schemas.microsoft.com/office/drawing/2014/main" id="{3F563CED-EF7D-4755-891D-7FE7DAE6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57" y="3704962"/>
            <a:ext cx="490451" cy="4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 size | Free Icon">
            <a:extLst>
              <a:ext uri="{FF2B5EF4-FFF2-40B4-BE49-F238E27FC236}">
                <a16:creationId xmlns:a16="http://schemas.microsoft.com/office/drawing/2014/main" id="{386F0624-2503-400B-B840-AB336F6A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1" y="3330437"/>
            <a:ext cx="490451" cy="4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ull size | Free Icon">
            <a:extLst>
              <a:ext uri="{FF2B5EF4-FFF2-40B4-BE49-F238E27FC236}">
                <a16:creationId xmlns:a16="http://schemas.microsoft.com/office/drawing/2014/main" id="{AB6DB5E7-4A6B-41E2-9D2E-47065E79A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02" y="3330437"/>
            <a:ext cx="490451" cy="4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Practice Icons - Download Free Vector Icons | Noun Project">
            <a:extLst>
              <a:ext uri="{FF2B5EF4-FFF2-40B4-BE49-F238E27FC236}">
                <a16:creationId xmlns:a16="http://schemas.microsoft.com/office/drawing/2014/main" id="{25A88D1D-3D3C-4B1A-8D34-C47814E8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75" y="2786227"/>
            <a:ext cx="636456" cy="63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actice Icons - Download Free Vector Icons | Noun Project">
            <a:extLst>
              <a:ext uri="{FF2B5EF4-FFF2-40B4-BE49-F238E27FC236}">
                <a16:creationId xmlns:a16="http://schemas.microsoft.com/office/drawing/2014/main" id="{159C5A86-A826-4791-B110-680BED25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10" y="4822914"/>
            <a:ext cx="999388" cy="9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DCF14CB-F35A-4D22-95F0-0B3BE3AD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19" y="4842130"/>
            <a:ext cx="1351427" cy="108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Small Icon Images #416257 - Free Icons Library">
            <a:extLst>
              <a:ext uri="{FF2B5EF4-FFF2-40B4-BE49-F238E27FC236}">
                <a16:creationId xmlns:a16="http://schemas.microsoft.com/office/drawing/2014/main" id="{6AC16597-D063-4EA7-93D9-0388779D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411" y="4788004"/>
            <a:ext cx="1142728" cy="11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9E195F-5C90-40C6-B8A6-141707ADE608}"/>
              </a:ext>
            </a:extLst>
          </p:cNvPr>
          <p:cNvCxnSpPr/>
          <p:nvPr/>
        </p:nvCxnSpPr>
        <p:spPr>
          <a:xfrm flipH="1">
            <a:off x="7473142" y="4039985"/>
            <a:ext cx="872034" cy="74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7460DC8-3580-4B7E-924D-FB95548B6C71}"/>
              </a:ext>
            </a:extLst>
          </p:cNvPr>
          <p:cNvCxnSpPr>
            <a:cxnSpLocks/>
          </p:cNvCxnSpPr>
          <p:nvPr/>
        </p:nvCxnSpPr>
        <p:spPr>
          <a:xfrm>
            <a:off x="8563816" y="4056611"/>
            <a:ext cx="0" cy="68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1944E75-6C52-43F3-8F8F-C6AD6BF520D6}"/>
              </a:ext>
            </a:extLst>
          </p:cNvPr>
          <p:cNvCxnSpPr>
            <a:cxnSpLocks/>
          </p:cNvCxnSpPr>
          <p:nvPr/>
        </p:nvCxnSpPr>
        <p:spPr>
          <a:xfrm>
            <a:off x="8894618" y="4039985"/>
            <a:ext cx="731520" cy="6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2F98A9F-ABCD-454B-9518-538CC944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6025D-0427-4CE7-A690-818C4B26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90BF69-0760-4649-A249-FBDDF57E944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1982" r="52875" b="18503"/>
          <a:stretch/>
        </p:blipFill>
        <p:spPr bwMode="auto">
          <a:xfrm>
            <a:off x="122603" y="2328072"/>
            <a:ext cx="5541079" cy="330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579B45-2043-47FD-9E6E-8295E48A5A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97" y="2328072"/>
            <a:ext cx="6309300" cy="3307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58D91-B485-44D4-AD68-370BE51C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5E90E-DCCA-4DC9-B969-F052363A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9218" name="Picture 2" descr="Mobile phone multimedia phone smartphone icon - Free Multimedia Line">
            <a:extLst>
              <a:ext uri="{FF2B5EF4-FFF2-40B4-BE49-F238E27FC236}">
                <a16:creationId xmlns:a16="http://schemas.microsoft.com/office/drawing/2014/main" id="{F019840C-0F4D-451D-8895-6DB0C96B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46" y="2543825"/>
            <a:ext cx="1309397" cy="130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reation Icons - Download Free Vector Icons | Noun Project">
            <a:extLst>
              <a:ext uri="{FF2B5EF4-FFF2-40B4-BE49-F238E27FC236}">
                <a16:creationId xmlns:a16="http://schemas.microsoft.com/office/drawing/2014/main" id="{A931D84D-C3CA-41C3-8E31-DF6A7B81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9" y="2267448"/>
            <a:ext cx="1531237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ebsite icon | Free Download">
            <a:extLst>
              <a:ext uri="{FF2B5EF4-FFF2-40B4-BE49-F238E27FC236}">
                <a16:creationId xmlns:a16="http://schemas.microsoft.com/office/drawing/2014/main" id="{258985B7-D021-40A9-BE28-70603BD76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04" y="2191516"/>
            <a:ext cx="1531237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Icônes Covid 19 - Téléchargement gratuit en PNG et SVG">
            <a:extLst>
              <a:ext uri="{FF2B5EF4-FFF2-40B4-BE49-F238E27FC236}">
                <a16:creationId xmlns:a16="http://schemas.microsoft.com/office/drawing/2014/main" id="{1C9661E8-BFE6-4EEA-B8A5-AB932214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870" y="20325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01443F-8E66-4706-BFD3-7055052DA5A1}"/>
              </a:ext>
            </a:extLst>
          </p:cNvPr>
          <p:cNvSpPr txBox="1"/>
          <p:nvPr/>
        </p:nvSpPr>
        <p:spPr>
          <a:xfrm>
            <a:off x="819419" y="385322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Conception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7E3ADD-E86E-4398-A55B-B8C51DA142AB}"/>
              </a:ext>
            </a:extLst>
          </p:cNvPr>
          <p:cNvSpPr txBox="1"/>
          <p:nvPr/>
        </p:nvSpPr>
        <p:spPr>
          <a:xfrm>
            <a:off x="4182713" y="385595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Diversité des supports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68311-C6D5-4A6C-8D99-B4911B9420BF}"/>
              </a:ext>
            </a:extLst>
          </p:cNvPr>
          <p:cNvSpPr txBox="1"/>
          <p:nvPr/>
        </p:nvSpPr>
        <p:spPr>
          <a:xfrm>
            <a:off x="8107301" y="3720288"/>
            <a:ext cx="3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Actualité</a:t>
            </a:r>
          </a:p>
        </p:txBody>
      </p:sp>
      <p:pic>
        <p:nvPicPr>
          <p:cNvPr id="7" name="Picture 2" descr="École | Icons Gratuite">
            <a:extLst>
              <a:ext uri="{FF2B5EF4-FFF2-40B4-BE49-F238E27FC236}">
                <a16:creationId xmlns:a16="http://schemas.microsoft.com/office/drawing/2014/main" id="{8FB60E19-CB27-4276-9C3E-AC6D8049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4" y="4575260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528A48F4-9482-4E01-80A2-A22D7065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31" y="4635225"/>
            <a:ext cx="1156042" cy="115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4921A3-B347-4C88-BABD-50A3B887A6BE}"/>
              </a:ext>
            </a:extLst>
          </p:cNvPr>
          <p:cNvSpPr txBox="1"/>
          <p:nvPr/>
        </p:nvSpPr>
        <p:spPr>
          <a:xfrm>
            <a:off x="93306" y="6232228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Qualité de l’enseignement</a:t>
            </a:r>
          </a:p>
        </p:txBody>
      </p:sp>
      <p:pic>
        <p:nvPicPr>
          <p:cNvPr id="12290" name="Picture 2" descr="Digitization Icons - Download Free Vector Icons | Noun Project">
            <a:extLst>
              <a:ext uri="{FF2B5EF4-FFF2-40B4-BE49-F238E27FC236}">
                <a16:creationId xmlns:a16="http://schemas.microsoft.com/office/drawing/2014/main" id="{81D678A9-D11B-4D1E-9D98-4E613F44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09" y="4496631"/>
            <a:ext cx="1621941" cy="16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3041C4D-8EA3-42F9-A8ED-C746B884026D}"/>
              </a:ext>
            </a:extLst>
          </p:cNvPr>
          <p:cNvSpPr txBox="1"/>
          <p:nvPr/>
        </p:nvSpPr>
        <p:spPr>
          <a:xfrm>
            <a:off x="4366055" y="620524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Dématérialisation</a:t>
            </a:r>
          </a:p>
        </p:txBody>
      </p:sp>
      <p:pic>
        <p:nvPicPr>
          <p:cNvPr id="13314" name="Picture 2" descr="Productivity Icons - Download Free Vector Icons | Noun Project">
            <a:extLst>
              <a:ext uri="{FF2B5EF4-FFF2-40B4-BE49-F238E27FC236}">
                <a16:creationId xmlns:a16="http://schemas.microsoft.com/office/drawing/2014/main" id="{6DE713DD-D0A7-4D0F-8A8A-F977EF77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65" y="4355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23F13BE-879C-4D69-9F86-EED425496BA8}"/>
              </a:ext>
            </a:extLst>
          </p:cNvPr>
          <p:cNvSpPr txBox="1"/>
          <p:nvPr/>
        </p:nvSpPr>
        <p:spPr>
          <a:xfrm>
            <a:off x="9173458" y="622614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Efficacité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AF0E9FC-DF8F-404B-A348-F47429E7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ABC0E-FCF7-4037-AD6F-42901095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568EF-0ADB-4628-BF64-92AD0406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04157"/>
            <a:ext cx="4420305" cy="38286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5CCAB7-500F-4E1D-8AC6-082BC94C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01" y="3113284"/>
            <a:ext cx="4605063" cy="28303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882441-AD20-40AA-A7AF-C05BC8AD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9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AFBCC3-BB93-45C0-BE7A-DBFF63A3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Etat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7" name="ZoneTexte 3">
            <a:extLst>
              <a:ext uri="{FF2B5EF4-FFF2-40B4-BE49-F238E27FC236}">
                <a16:creationId xmlns:a16="http://schemas.microsoft.com/office/drawing/2014/main" id="{2DD1CAAA-2ABA-4247-A444-5E54426DD846}"/>
              </a:ext>
            </a:extLst>
          </p:cNvPr>
          <p:cNvSpPr txBox="1"/>
          <p:nvPr/>
        </p:nvSpPr>
        <p:spPr>
          <a:xfrm>
            <a:off x="6948125" y="2508534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 err="1"/>
              <a:t>Prochaines</a:t>
            </a:r>
            <a:r>
              <a:rPr lang="en-US" dirty="0"/>
              <a:t> étapes: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Etude de </a:t>
            </a:r>
            <a:r>
              <a:rPr lang="en-US" dirty="0" err="1"/>
              <a:t>marché</a:t>
            </a: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Prototype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Retours Clients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version </a:t>
            </a:r>
            <a:r>
              <a:rPr lang="en-US" dirty="0" err="1"/>
              <a:t>commercialisable</a:t>
            </a: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Maintenance</a:t>
            </a:r>
          </a:p>
        </p:txBody>
      </p:sp>
      <p:pic>
        <p:nvPicPr>
          <p:cNvPr id="26626" name="Picture 2" descr="Idea | Free Icon">
            <a:extLst>
              <a:ext uri="{FF2B5EF4-FFF2-40B4-BE49-F238E27FC236}">
                <a16:creationId xmlns:a16="http://schemas.microsoft.com/office/drawing/2014/main" id="{058821EA-9B92-4EC4-AC70-1301139E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05" y="890594"/>
            <a:ext cx="1194513" cy="11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E55EA67-5C85-42E0-97B3-1BEB86C4CBD0}"/>
              </a:ext>
            </a:extLst>
          </p:cNvPr>
          <p:cNvSpPr txBox="1"/>
          <p:nvPr/>
        </p:nvSpPr>
        <p:spPr>
          <a:xfrm>
            <a:off x="8229600" y="1164684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</a:rPr>
              <a:t>Idée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824085-5C5F-4EAD-8624-AE5D863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6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</Words>
  <Application>Microsoft Office PowerPoint</Application>
  <PresentationFormat>Grand écran</PresentationFormat>
  <Paragraphs>69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Concis</vt:lpstr>
      <vt:lpstr>BLTest</vt:lpstr>
      <vt:lpstr>Sommaire</vt:lpstr>
      <vt:lpstr>Présentation générale</vt:lpstr>
      <vt:lpstr>Description du projet</vt:lpstr>
      <vt:lpstr>Description du projet</vt:lpstr>
      <vt:lpstr>Description du projet</vt:lpstr>
      <vt:lpstr>Description du projet</vt:lpstr>
      <vt:lpstr>Concurrence</vt:lpstr>
      <vt:lpstr>Etat du projet</vt:lpstr>
      <vt:lpstr>Faisabilité financière</vt:lpstr>
      <vt:lpstr>Fin de présentation</vt:lpstr>
      <vt:lpstr>Annexe – Question précise</vt:lpstr>
      <vt:lpstr>Annexe - Dépenses</vt:lpstr>
      <vt:lpstr>Annexe - Revenus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BLTest</dc:title>
  <dc:creator>Belcourtois</dc:creator>
  <cp:lastModifiedBy>Belcourtois</cp:lastModifiedBy>
  <cp:revision>6</cp:revision>
  <dcterms:created xsi:type="dcterms:W3CDTF">2020-09-11T14:13:44Z</dcterms:created>
  <dcterms:modified xsi:type="dcterms:W3CDTF">2020-09-11T14:22:12Z</dcterms:modified>
</cp:coreProperties>
</file>