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57" r:id="rId4"/>
    <p:sldId id="258" r:id="rId5"/>
    <p:sldId id="267" r:id="rId6"/>
    <p:sldId id="286" r:id="rId7"/>
    <p:sldId id="294" r:id="rId8"/>
    <p:sldId id="271" r:id="rId9"/>
    <p:sldId id="272" r:id="rId10"/>
    <p:sldId id="274" r:id="rId11"/>
    <p:sldId id="275" r:id="rId12"/>
    <p:sldId id="273" r:id="rId13"/>
    <p:sldId id="287" r:id="rId14"/>
    <p:sldId id="297" r:id="rId15"/>
    <p:sldId id="291" r:id="rId16"/>
    <p:sldId id="292" r:id="rId17"/>
    <p:sldId id="298" r:id="rId18"/>
    <p:sldId id="300" r:id="rId19"/>
    <p:sldId id="308" r:id="rId20"/>
    <p:sldId id="309" r:id="rId21"/>
    <p:sldId id="312" r:id="rId22"/>
    <p:sldId id="303" r:id="rId23"/>
    <p:sldId id="304" r:id="rId24"/>
    <p:sldId id="305" r:id="rId25"/>
    <p:sldId id="306" r:id="rId26"/>
    <p:sldId id="310" r:id="rId27"/>
    <p:sldId id="311" r:id="rId28"/>
    <p:sldId id="288" r:id="rId29"/>
    <p:sldId id="28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8E6B6B-C1B5-44F9-8404-B4333C7F80BA}">
          <p14:sldIdLst>
            <p14:sldId id="256"/>
            <p14:sldId id="281"/>
          </p14:sldIdLst>
        </p14:section>
        <p14:section name="Introduction" id="{172C788F-DE98-4357-8F0D-80957B0F8D16}">
          <p14:sldIdLst>
            <p14:sldId id="257"/>
            <p14:sldId id="258"/>
            <p14:sldId id="267"/>
          </p14:sldIdLst>
        </p14:section>
        <p14:section name="Mesure de détection d'objets de la ville" id="{D177C25B-5946-4EBF-8104-3EC251212267}">
          <p14:sldIdLst>
            <p14:sldId id="286"/>
            <p14:sldId id="294"/>
            <p14:sldId id="271"/>
            <p14:sldId id="272"/>
            <p14:sldId id="274"/>
            <p14:sldId id="275"/>
            <p14:sldId id="273"/>
          </p14:sldIdLst>
        </p14:section>
        <p14:section name="Mesure du Skyline" id="{5475E57F-CD42-4894-9AE4-579F58FD4CDF}">
          <p14:sldIdLst>
            <p14:sldId id="287"/>
            <p14:sldId id="297"/>
            <p14:sldId id="291"/>
            <p14:sldId id="292"/>
            <p14:sldId id="298"/>
            <p14:sldId id="300"/>
            <p14:sldId id="308"/>
            <p14:sldId id="309"/>
            <p14:sldId id="312"/>
          </p14:sldIdLst>
        </p14:section>
        <p14:section name="Outils 3D-Use" id="{9A662E5B-DFA0-4298-9130-98850606C9A7}">
          <p14:sldIdLst>
            <p14:sldId id="303"/>
            <p14:sldId id="304"/>
            <p14:sldId id="305"/>
            <p14:sldId id="306"/>
            <p14:sldId id="310"/>
            <p14:sldId id="311"/>
          </p14:sldIdLst>
        </p14:section>
        <p14:section name="Conclusion" id="{14B2A860-C03A-45A3-BB2B-87B53B1A6BF7}">
          <p14:sldIdLst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68" autoAdjust="0"/>
  </p:normalViewPr>
  <p:slideViewPr>
    <p:cSldViewPr snapToGrid="0">
      <p:cViewPr varScale="1">
        <p:scale>
          <a:sx n="113" d="100"/>
          <a:sy n="113" d="100"/>
        </p:scale>
        <p:origin x="-5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yphoon\Downloads\DocTravail\Image\PrezMardi\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Repartition des éléments</a:t>
            </a:r>
            <a:r>
              <a:rPr lang="fr-FR" baseline="0"/>
              <a:t> de la vue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Feuil1!$M$2</c:f>
              <c:strCache>
                <c:ptCount val="1"/>
                <c:pt idx="0">
                  <c:v>Ciel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Feuil1!$N$1:$S$1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Feuil1!$N$2:$S$2</c:f>
              <c:numCache>
                <c:formatCode>General</c:formatCode>
                <c:ptCount val="6"/>
                <c:pt idx="0">
                  <c:v>3.4759500000000001</c:v>
                </c:pt>
                <c:pt idx="1">
                  <c:v>23.927299999999999</c:v>
                </c:pt>
                <c:pt idx="2">
                  <c:v>46.049500000000002</c:v>
                </c:pt>
                <c:pt idx="3">
                  <c:v>48.263500000000001</c:v>
                </c:pt>
                <c:pt idx="4">
                  <c:v>50.1389</c:v>
                </c:pt>
                <c:pt idx="5">
                  <c:v>52.008099999999999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Feuil1!$M$3</c:f>
              <c:strCache>
                <c:ptCount val="1"/>
                <c:pt idx="0">
                  <c:v>Terrain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Feuil1!$N$1:$S$1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Feuil1!$N$3:$S$3</c:f>
              <c:numCache>
                <c:formatCode>General</c:formatCode>
                <c:ptCount val="6"/>
                <c:pt idx="0">
                  <c:v>6.5322899999999997</c:v>
                </c:pt>
                <c:pt idx="1">
                  <c:v>1.06812E-2</c:v>
                </c:pt>
                <c:pt idx="2">
                  <c:v>9.3078599999999997E-2</c:v>
                </c:pt>
                <c:pt idx="3">
                  <c:v>0.233459</c:v>
                </c:pt>
                <c:pt idx="4">
                  <c:v>1.63269</c:v>
                </c:pt>
                <c:pt idx="5">
                  <c:v>1.63269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Feuil1!$M$4</c:f>
              <c:strCache>
                <c:ptCount val="1"/>
                <c:pt idx="0">
                  <c:v>Bâtiment Quelconque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Feuil1!$N$1:$S$1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Feuil1!$N$4:$S$4</c:f>
              <c:numCache>
                <c:formatCode>General</c:formatCode>
                <c:ptCount val="6"/>
                <c:pt idx="0">
                  <c:v>89.991799999999998</c:v>
                </c:pt>
                <c:pt idx="1">
                  <c:v>74.420199999999994</c:v>
                </c:pt>
                <c:pt idx="2">
                  <c:v>49.713099999999997</c:v>
                </c:pt>
                <c:pt idx="3">
                  <c:v>44.070399999999999</c:v>
                </c:pt>
                <c:pt idx="4">
                  <c:v>39.392099999999999</c:v>
                </c:pt>
                <c:pt idx="5">
                  <c:v>37.6877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Feuil1!$M$5</c:f>
              <c:strCache>
                <c:ptCount val="1"/>
                <c:pt idx="0">
                  <c:v>Bâtiment Remarquable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Feuil1!$N$1:$S$1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Feuil1!$N$5:$S$5</c:f>
              <c:numCache>
                <c:formatCode>General</c:formatCode>
                <c:ptCount val="6"/>
                <c:pt idx="0">
                  <c:v>0</c:v>
                </c:pt>
                <c:pt idx="1">
                  <c:v>1.64185</c:v>
                </c:pt>
                <c:pt idx="2">
                  <c:v>4.1442899999999998</c:v>
                </c:pt>
                <c:pt idx="3">
                  <c:v>7.4325599999999996</c:v>
                </c:pt>
                <c:pt idx="4">
                  <c:v>8.8363600000000009</c:v>
                </c:pt>
                <c:pt idx="5">
                  <c:v>8.6715699999999991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523840"/>
        <c:axId val="105534208"/>
      </c:lineChart>
      <c:catAx>
        <c:axId val="10552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534208"/>
        <c:crosses val="autoZero"/>
        <c:auto val="1"/>
        <c:lblAlgn val="ctr"/>
        <c:lblOffset val="100"/>
        <c:noMultiLvlLbl val="0"/>
      </c:catAx>
      <c:valAx>
        <c:axId val="10553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Pourcentage de la vue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52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3AD57-B312-4E2B-BC5D-D62DA5C4581A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532FA-2358-4CBA-ABB1-06BA07A1359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790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E580-51EB-4CE7-AFFD-F11DB91DEE63}" type="datetimeFigureOut">
              <a:rPr lang="fr-FR" smtClean="0"/>
              <a:t>23/09/2015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65F42-3414-4C24-81A0-E1C783039F3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575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12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Images tour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8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03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Photo 3D Use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9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image avec uniquement bâtiments remarquables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5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flèches distances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24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Remettre comme avant</a:t>
            </a:r>
          </a:p>
          <a:p>
            <a:r>
              <a:rPr lang="fr-FR" dirty="0" smtClean="0"/>
              <a:t>+</a:t>
            </a:r>
            <a:r>
              <a:rPr lang="fr-FR" baseline="0" dirty="0" smtClean="0"/>
              <a:t> Information 3D d’un pixel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6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5C487-2576-AE4C-9752-4BFD26C30C7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3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Images tour + courbes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65F42-3414-4C24-81A0-E1C783039F3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90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3E8-7507-48D7-AFC1-1CF8287FC51E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0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81E-54C0-4924-95D7-C638A202FFF9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6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9CB7-F925-4F55-9082-14E5BB54CDA5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D95-532E-4CF1-8A3C-EF91768DFCFE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7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EA9C-8919-4B4F-9C4E-D621686078FC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037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178E-D4F6-4758-B1E8-750D9B8F2C49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3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F57F-2FF1-4E75-9DD5-4D0D2A7AC1FC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4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523C-6998-443B-9D6A-EA6116A31352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4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BB9-C2C4-4EE8-A51F-E48C275A805F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BD7A-1868-4891-997B-1F5F556ECEDB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06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C67-8CB6-4045-9B1D-466A9B124C7A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7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64-94D4-4073-A026-7109D76B6421}" type="datetime1">
              <a:rPr lang="fr-FR" smtClean="0"/>
              <a:t>23/09/2015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0502-BD6F-49E2-ADD8-4364FD04ED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13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-226149"/>
            <a:ext cx="9144000" cy="2387600"/>
          </a:xfrm>
        </p:spPr>
        <p:txBody>
          <a:bodyPr/>
          <a:lstStyle/>
          <a:p>
            <a:r>
              <a:rPr lang="fr-FR" dirty="0" smtClean="0"/>
              <a:t>Visibilité dans la ville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253526"/>
            <a:ext cx="9144000" cy="1655762"/>
          </a:xfrm>
        </p:spPr>
        <p:txBody>
          <a:bodyPr/>
          <a:lstStyle/>
          <a:p>
            <a:r>
              <a:rPr lang="fr-FR" dirty="0" smtClean="0"/>
              <a:t>Résultat à </a:t>
            </a:r>
            <a:r>
              <a:rPr lang="fr-FR" dirty="0" smtClean="0"/>
              <a:t>5 </a:t>
            </a:r>
            <a:r>
              <a:rPr lang="fr-FR" dirty="0" smtClean="0"/>
              <a:t>mois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469467" y="308140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24/09/2015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13831" y="2668494"/>
            <a:ext cx="176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Cyril Briquet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51" y="5292707"/>
            <a:ext cx="1021740" cy="10804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06" y="5292707"/>
            <a:ext cx="1736086" cy="8162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07" y="5091188"/>
            <a:ext cx="1524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81939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 bâtiments remarquables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Possibilité d’obtenir le pourcentage de bâtiments remarquables dans la scène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10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34279" y="5235807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Affichage avec uniquement les bâtiments remarquables dans la scène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1" y="1430607"/>
            <a:ext cx="5674842" cy="3805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79" y="1430607"/>
            <a:ext cx="5674842" cy="3805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87661" y="5235807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Uniquement des bâtiments remarquables </a:t>
            </a:r>
            <a:r>
              <a:rPr lang="fr-FR" dirty="0" err="1" smtClean="0"/>
              <a:t>pré-définis</a:t>
            </a:r>
            <a:r>
              <a:rPr lang="fr-FR" dirty="0" smtClean="0"/>
              <a:t> par un utilisateur sont coloriés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42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81939"/>
          </a:xfrm>
        </p:spPr>
        <p:txBody>
          <a:bodyPr>
            <a:normAutofit/>
          </a:bodyPr>
          <a:lstStyle/>
          <a:p>
            <a:r>
              <a:rPr lang="fr-FR" dirty="0" smtClean="0"/>
              <a:t>Distance du bâtiment au point de vue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P</a:t>
            </a:r>
            <a:r>
              <a:rPr lang="fr-FR" dirty="0" smtClean="0"/>
              <a:t>ourra éventuellement être combiné avec d’autres mesures pour obtenir de nouveaux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58579" y="5235807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plus le bâtiment est rouge (clair), plus il est proche du point de vue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79" y="1430607"/>
            <a:ext cx="5674841" cy="38052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279525" y="2570108"/>
            <a:ext cx="979054" cy="2530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531379" y="4866475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Proche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64510" y="2474702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Eloigné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48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2557"/>
          </a:xfrm>
        </p:spPr>
        <p:txBody>
          <a:bodyPr/>
          <a:lstStyle/>
          <a:p>
            <a:r>
              <a:rPr lang="fr-FR" dirty="0" smtClean="0"/>
              <a:t>Détection du </a:t>
            </a:r>
            <a:r>
              <a:rPr lang="fr-FR" dirty="0" err="1" smtClean="0"/>
              <a:t>skyline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Il est possible d’extraire l’information 3D de notre </a:t>
            </a:r>
            <a:r>
              <a:rPr lang="fr-FR" dirty="0" err="1" smtClean="0"/>
              <a:t>skyline</a:t>
            </a:r>
            <a:r>
              <a:rPr lang="fr-FR" dirty="0" smtClean="0"/>
              <a:t>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83" y="2453698"/>
            <a:ext cx="402662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3016577" y="5153698"/>
            <a:ext cx="6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La </a:t>
            </a:r>
            <a:r>
              <a:rPr lang="fr-FR" dirty="0" err="1" smtClean="0"/>
              <a:t>skyline</a:t>
            </a:r>
            <a:r>
              <a:rPr lang="fr-FR" dirty="0" smtClean="0"/>
              <a:t> de notre point de vue est dessinée en rouge sur l’image de droite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80" y="2453698"/>
            <a:ext cx="402662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284875" y="3535052"/>
            <a:ext cx="379116" cy="37707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9" idx="0"/>
            <a:endCxn id="11" idx="1"/>
          </p:cNvCxnSpPr>
          <p:nvPr/>
        </p:nvCxnSpPr>
        <p:spPr>
          <a:xfrm flipV="1">
            <a:off x="7474433" y="1450276"/>
            <a:ext cx="1615075" cy="20847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puu.sh/ilZOV/3c8eb5ea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508" y="736413"/>
            <a:ext cx="2637436" cy="1427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>
          <a:xfrm>
            <a:off x="11231645" y="1676969"/>
            <a:ext cx="28518" cy="104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0446328" y="2762373"/>
            <a:ext cx="1896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 : LYON_1ER_00161</a:t>
            </a:r>
          </a:p>
          <a:p>
            <a:r>
              <a:rPr lang="fr-FR" sz="1400" dirty="0" smtClean="0"/>
              <a:t>Distance : 350m</a:t>
            </a:r>
          </a:p>
          <a:p>
            <a:r>
              <a:rPr lang="fr-FR" sz="1400" dirty="0" smtClean="0"/>
              <a:t>Type : Toit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10346108" y="2720459"/>
            <a:ext cx="1845892" cy="780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0078251" y="1474820"/>
            <a:ext cx="59692" cy="244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78250" y="3916566"/>
            <a:ext cx="1648693" cy="780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0026073" y="3937523"/>
            <a:ext cx="2013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Ex: LYON_1ER_00130</a:t>
            </a:r>
          </a:p>
          <a:p>
            <a:r>
              <a:rPr lang="fr-FR" sz="1400" dirty="0" smtClean="0"/>
              <a:t>Distance : 392m</a:t>
            </a:r>
          </a:p>
          <a:p>
            <a:r>
              <a:rPr lang="fr-FR" sz="1400" dirty="0" smtClean="0"/>
              <a:t>Type : Mur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6593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/>
              <a:t>Mesure de détection d’objets et de </a:t>
            </a:r>
            <a:r>
              <a:rPr lang="fr-FR" dirty="0" err="1"/>
              <a:t>skylines</a:t>
            </a:r>
            <a:r>
              <a:rPr lang="fr-FR" dirty="0"/>
              <a:t> de la ville</a:t>
            </a:r>
          </a:p>
          <a:p>
            <a:r>
              <a:rPr lang="fr-FR" b="1" dirty="0"/>
              <a:t>Cas </a:t>
            </a:r>
            <a:r>
              <a:rPr lang="fr-FR" b="1" dirty="0" smtClean="0"/>
              <a:t>pratiques</a:t>
            </a:r>
          </a:p>
          <a:p>
            <a:r>
              <a:rPr lang="fr-FR" dirty="0"/>
              <a:t>Fonctionnalités avancées </a:t>
            </a:r>
            <a:endParaRPr lang="fr-FR" dirty="0" smtClean="0"/>
          </a:p>
          <a:p>
            <a:r>
              <a:rPr lang="fr-FR" dirty="0"/>
              <a:t>Outils </a:t>
            </a:r>
            <a:r>
              <a:rPr lang="fr-FR" dirty="0" smtClean="0"/>
              <a:t>3D-Use</a:t>
            </a:r>
            <a:endParaRPr lang="fr-FR" b="1" dirty="0"/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81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0023" y="274638"/>
            <a:ext cx="7791451" cy="562074"/>
          </a:xfrm>
        </p:spPr>
        <p:txBody>
          <a:bodyPr>
            <a:normAutofit fontScale="90000"/>
          </a:bodyPr>
          <a:lstStyle/>
          <a:p>
            <a:r>
              <a:rPr lang="fr-FR" dirty="0"/>
              <a:t>Cas 1 – Visibilité depuis la tour </a:t>
            </a:r>
            <a:r>
              <a:rPr lang="fr-FR" dirty="0" err="1"/>
              <a:t>Incity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204638"/>
            <a:ext cx="1971674" cy="6303850"/>
          </a:xfr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1364459"/>
            <a:ext cx="5505450" cy="1223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1" y="2961325"/>
            <a:ext cx="5505450" cy="122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248150" y="18287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Point de vue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10024" y="3111375"/>
            <a:ext cx="115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Mesure ligne d’horizon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19725" y="26284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91251" y="260944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 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041278" y="260944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 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39101" y="260110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34451" y="260944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 m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877426" y="25878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 m</a:t>
            </a:r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/>
          </p:nvPr>
        </p:nvGraphicFramePr>
        <p:xfrm>
          <a:off x="5162552" y="4219045"/>
          <a:ext cx="5505449" cy="197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476874" y="10713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-1-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248399" y="1052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-2-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098426" y="1052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-3-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96249" y="10439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-4-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91599" y="1052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-5-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934574" y="1030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-6-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31802" y="51194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-1-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931802" y="46146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-2-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931802" y="41524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-3-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31802" y="36347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-4-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931802" y="31356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-5-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931802" y="26581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-6-</a:t>
            </a:r>
          </a:p>
        </p:txBody>
      </p:sp>
    </p:spTree>
    <p:extLst>
      <p:ext uri="{BB962C8B-B14F-4D97-AF65-F5344CB8AC3E}">
        <p14:creationId xmlns:p14="http://schemas.microsoft.com/office/powerpoint/2010/main" val="34856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2 – Construction d’une tour dans le 2ème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2593"/>
          </a:xfrm>
        </p:spPr>
        <p:txBody>
          <a:bodyPr/>
          <a:lstStyle/>
          <a:p>
            <a:r>
              <a:rPr lang="fr-FR" dirty="0" smtClean="0"/>
              <a:t>Ouverture des données 3D du deuxième arrondissement</a:t>
            </a:r>
          </a:p>
          <a:p>
            <a:r>
              <a:rPr lang="fr-FR" dirty="0" smtClean="0"/>
              <a:t>Ajout d’une tour fictive à la place de l’office du tourisme</a:t>
            </a:r>
          </a:p>
          <a:p>
            <a:r>
              <a:rPr lang="fr-FR" dirty="0" smtClean="0"/>
              <a:t>Calcul des indicateurs en fonction des différents points de vue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82" y="3408218"/>
            <a:ext cx="2606943" cy="2606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408218"/>
            <a:ext cx="2606400" cy="260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4167052" y="6014618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Ex: Avant/après - Place </a:t>
            </a:r>
            <a:r>
              <a:rPr lang="fr-FR" dirty="0" err="1" smtClean="0"/>
              <a:t>bellecour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87895" y="6014618"/>
            <a:ext cx="272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Ex: Avant/après - Ancienne bourse de Lyon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418254" y="6014617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Ex: Répartition des bâtiments dans la vue avant/après construction de la tour</a:t>
            </a:r>
            <a:endParaRPr lang="fr-FR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64174"/>
              </p:ext>
            </p:extLst>
          </p:nvPr>
        </p:nvGraphicFramePr>
        <p:xfrm>
          <a:off x="7418253" y="4157663"/>
          <a:ext cx="3987800" cy="11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7003"/>
                <a:gridCol w="915858"/>
                <a:gridCol w="934939"/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Place </a:t>
                      </a:r>
                      <a:r>
                        <a:rPr lang="fr-FR" sz="1200" u="none" strike="noStrike" dirty="0" err="1">
                          <a:effectLst/>
                        </a:rPr>
                        <a:t>Bellecour</a:t>
                      </a:r>
                      <a:r>
                        <a:rPr lang="fr-FR" sz="1200" u="none" strike="noStrike" dirty="0">
                          <a:effectLst/>
                        </a:rPr>
                        <a:t> - Répartition des bâtiments dans la vue en 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Avant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Après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Bâtiment Quelconque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Office de tourisme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Clocher place Antonin Poncet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Hotel des postes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7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2 – Construction d’une tour dans le 2ème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de vue depuis la tour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4" y="2609514"/>
            <a:ext cx="2438095" cy="24380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2609514"/>
            <a:ext cx="2438095" cy="24380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609514"/>
            <a:ext cx="2438095" cy="243809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43304" y="5182546"/>
            <a:ext cx="21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Ex: Vue sur le </a:t>
            </a:r>
            <a:r>
              <a:rPr lang="fr-FR" dirty="0" smtClean="0"/>
              <a:t>5</a:t>
            </a:r>
            <a:r>
              <a:rPr lang="fr-FR" baseline="30000" dirty="0" smtClean="0"/>
              <a:t>ème</a:t>
            </a:r>
            <a:r>
              <a:rPr lang="fr-FR" dirty="0" smtClean="0"/>
              <a:t> </a:t>
            </a:r>
            <a:r>
              <a:rPr lang="fr-FR" dirty="0" smtClean="0"/>
              <a:t>arrondissement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76952" y="5182545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Ex: Vue plein sur sud sur le 2</a:t>
            </a:r>
            <a:r>
              <a:rPr lang="fr-FR" baseline="30000" dirty="0" smtClean="0"/>
              <a:t>ème</a:t>
            </a:r>
            <a:r>
              <a:rPr lang="fr-FR" dirty="0" smtClean="0"/>
              <a:t> arrondissement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610600" y="518254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 : Vue sur le 3</a:t>
            </a:r>
            <a:r>
              <a:rPr lang="fr-FR" baseline="30000" dirty="0" smtClean="0"/>
              <a:t>ème</a:t>
            </a:r>
            <a:r>
              <a:rPr lang="fr-FR" dirty="0" smtClean="0"/>
              <a:t>/7</a:t>
            </a:r>
            <a:r>
              <a:rPr lang="fr-FR" baseline="30000" dirty="0" smtClean="0"/>
              <a:t>ème</a:t>
            </a:r>
            <a:r>
              <a:rPr lang="fr-FR" dirty="0" smtClean="0"/>
              <a:t> arrondissement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0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/>
              <a:t>Mesure de détection d’objets et de </a:t>
            </a:r>
            <a:r>
              <a:rPr lang="fr-FR" dirty="0" err="1"/>
              <a:t>skylines</a:t>
            </a:r>
            <a:r>
              <a:rPr lang="fr-FR" dirty="0"/>
              <a:t> de la ville</a:t>
            </a:r>
          </a:p>
          <a:p>
            <a:r>
              <a:rPr lang="fr-FR" dirty="0"/>
              <a:t>Cas </a:t>
            </a:r>
            <a:r>
              <a:rPr lang="fr-FR" dirty="0" smtClean="0"/>
              <a:t>pratiques</a:t>
            </a:r>
          </a:p>
          <a:p>
            <a:r>
              <a:rPr lang="fr-FR" b="1" dirty="0"/>
              <a:t>Fonctionnalités avancées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Outils </a:t>
            </a:r>
            <a:r>
              <a:rPr lang="fr-FR" dirty="0" smtClean="0"/>
              <a:t>3D-Use</a:t>
            </a:r>
            <a:endParaRPr lang="fr-FR" b="1" dirty="0"/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24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Panorama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de faire un panorama depuis un point de 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18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608547"/>
            <a:ext cx="9754961" cy="2438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23179" y="5182224"/>
            <a:ext cx="514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Panorama dans le premier arrondissement de Lyon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21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5036" cy="1325563"/>
          </a:xfrm>
        </p:spPr>
        <p:txBody>
          <a:bodyPr/>
          <a:lstStyle/>
          <a:p>
            <a:r>
              <a:rPr lang="fr-FR" dirty="0" smtClean="0"/>
              <a:t>Indicateur de qualité « Vue emblématique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utilisateurs peuvent définir une liste de bâtiments jugés remarquables et définir la « Vue Emblématique » </a:t>
            </a:r>
            <a:r>
              <a:rPr lang="fr-FR" dirty="0"/>
              <a:t>: % de fleuve, de </a:t>
            </a:r>
            <a:r>
              <a:rPr lang="fr-FR" dirty="0" smtClean="0"/>
              <a:t>végétation, </a:t>
            </a:r>
            <a:r>
              <a:rPr lang="fr-FR" dirty="0"/>
              <a:t>de bâti remarquable, ….</a:t>
            </a:r>
          </a:p>
          <a:p>
            <a:r>
              <a:rPr lang="fr-FR" dirty="0" smtClean="0"/>
              <a:t>On peut comme cela comparer les analyses de points de vue avec la vue emblématique pour nous aider à caractériser la ‘’qualité’’ de la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9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</a:p>
          <a:p>
            <a:r>
              <a:rPr lang="fr-FR" dirty="0" smtClean="0"/>
              <a:t>Mesure de détection d’objets et de </a:t>
            </a:r>
            <a:r>
              <a:rPr lang="fr-FR" dirty="0" err="1" smtClean="0"/>
              <a:t>skylines</a:t>
            </a:r>
            <a:r>
              <a:rPr lang="fr-FR" dirty="0" smtClean="0"/>
              <a:t> de la ville</a:t>
            </a:r>
          </a:p>
          <a:p>
            <a:r>
              <a:rPr lang="fr-FR" dirty="0" smtClean="0"/>
              <a:t>Cas pratiques</a:t>
            </a:r>
          </a:p>
          <a:p>
            <a:r>
              <a:rPr lang="fr-FR" dirty="0" smtClean="0"/>
              <a:t>Fonctionnalités avancées </a:t>
            </a:r>
          </a:p>
          <a:p>
            <a:r>
              <a:rPr lang="fr-FR" dirty="0" smtClean="0"/>
              <a:t>Outils 3D-Use</a:t>
            </a:r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 </a:t>
            </a:r>
            <a:r>
              <a:rPr lang="fr-FR" dirty="0" err="1" smtClean="0"/>
              <a:t>Shp</a:t>
            </a:r>
            <a:r>
              <a:rPr lang="fr-FR" dirty="0" smtClean="0"/>
              <a:t>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154333" cy="4351338"/>
          </a:xfrm>
        </p:spPr>
        <p:txBody>
          <a:bodyPr/>
          <a:lstStyle/>
          <a:p>
            <a:r>
              <a:rPr lang="fr-FR" dirty="0" smtClean="0"/>
              <a:t>Les résultats de l’analyse de visibilité sont exportés dans un fichier </a:t>
            </a:r>
            <a:r>
              <a:rPr lang="fr-FR" dirty="0" err="1" smtClean="0"/>
              <a:t>Shp</a:t>
            </a:r>
            <a:endParaRPr lang="fr-FR" dirty="0" smtClean="0"/>
          </a:p>
          <a:p>
            <a:r>
              <a:rPr lang="fr-FR" dirty="0" smtClean="0"/>
              <a:t>Cela inclut les informations 3D de la </a:t>
            </a:r>
            <a:r>
              <a:rPr lang="fr-FR" dirty="0" err="1" smtClean="0"/>
              <a:t>skyline</a:t>
            </a:r>
            <a:r>
              <a:rPr lang="fr-FR" dirty="0" smtClean="0"/>
              <a:t> ainsi que chacun des points vue dans la scène.</a:t>
            </a:r>
          </a:p>
          <a:p>
            <a:r>
              <a:rPr lang="fr-FR" dirty="0" smtClean="0"/>
              <a:t>Chaque </a:t>
            </a:r>
            <a:r>
              <a:rPr lang="fr-FR" dirty="0" smtClean="0"/>
              <a:t>point </a:t>
            </a:r>
            <a:r>
              <a:rPr lang="fr-FR" dirty="0" smtClean="0"/>
              <a:t>3D contient les informations du bâtiment (ou végétation,…) dont il est issu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1027906"/>
            <a:ext cx="3486150" cy="460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7078133" y="5615582"/>
            <a:ext cx="464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Visualisation vue de dessus, des points 3D résultant d’une analyse de visibilité suivant le point de vue en bleu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31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 belvédères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une base de données nous permettant d’identifier les points de la ville </a:t>
            </a:r>
            <a:r>
              <a:rPr lang="fr-FR" dirty="0" smtClean="0"/>
              <a:t>les </a:t>
            </a:r>
            <a:r>
              <a:rPr lang="fr-FR" dirty="0" smtClean="0"/>
              <a:t>plus </a:t>
            </a:r>
            <a:r>
              <a:rPr lang="fr-FR" dirty="0" smtClean="0"/>
              <a:t>vus </a:t>
            </a:r>
            <a:r>
              <a:rPr lang="fr-FR" dirty="0" smtClean="0"/>
              <a:t>lors d’une série d’analyse de visibilité</a:t>
            </a:r>
          </a:p>
          <a:p>
            <a:r>
              <a:rPr lang="fr-FR" dirty="0" smtClean="0"/>
              <a:t>Cela </a:t>
            </a:r>
            <a:r>
              <a:rPr lang="fr-FR" dirty="0" smtClean="0"/>
              <a:t>nous permettra </a:t>
            </a:r>
            <a:r>
              <a:rPr lang="fr-FR" dirty="0" smtClean="0"/>
              <a:t>d’extrapoler les points de la ville offrant une meilleure 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21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82133" y="5853797"/>
            <a:ext cx="921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</a:t>
            </a:r>
            <a:r>
              <a:rPr lang="fr-FR" dirty="0" smtClean="0"/>
              <a:t>Liste </a:t>
            </a:r>
            <a:r>
              <a:rPr lang="fr-FR" dirty="0" smtClean="0"/>
              <a:t>des points les plus </a:t>
            </a:r>
            <a:r>
              <a:rPr lang="fr-FR" dirty="0" smtClean="0"/>
              <a:t>vus </a:t>
            </a:r>
            <a:r>
              <a:rPr lang="fr-FR" dirty="0" smtClean="0"/>
              <a:t>lors d’une série d’analyse pouvant être considérés comme des belvédères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7916"/>
              </p:ext>
            </p:extLst>
          </p:nvPr>
        </p:nvGraphicFramePr>
        <p:xfrm>
          <a:off x="1056023" y="4489450"/>
          <a:ext cx="5732703" cy="1143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52558"/>
                <a:gridCol w="1209964"/>
                <a:gridCol w="15701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Identifiant Polygone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smtClean="0">
                          <a:effectLst/>
                        </a:rPr>
                        <a:t>Nombre </a:t>
                      </a:r>
                      <a:r>
                        <a:rPr lang="fr-FR" sz="1100" u="none" strike="noStrike" dirty="0">
                          <a:effectLst/>
                        </a:rPr>
                        <a:t>de fois vue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Identifiant CityObject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UUID_c98919c5-6b64-4fcf-8e37-ed409649e1d7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LYON_1ER_00136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UUID_37a61d71-36b2-4a4c-84e8-50d5b89c487b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LYON_1ER_00140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UUID_2f69db7a-4e1c-461e-bed8-a461df534882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LYON_1ER_00019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UUID_8cbaaafb-ce6e-4c76-857a-f73adf0d1eb9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LYON_1ER_00073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UUID_fefbf62b-fc8c-45c5-9189-4234479a60b4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LYON_1ER_00087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9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/>
              <a:t>Mesure de détection d’objets et de </a:t>
            </a:r>
            <a:r>
              <a:rPr lang="fr-FR" dirty="0" err="1"/>
              <a:t>skylines</a:t>
            </a:r>
            <a:r>
              <a:rPr lang="fr-FR" dirty="0"/>
              <a:t> de la ville</a:t>
            </a:r>
          </a:p>
          <a:p>
            <a:r>
              <a:rPr lang="fr-FR" dirty="0"/>
              <a:t>Cas </a:t>
            </a:r>
            <a:r>
              <a:rPr lang="fr-FR" dirty="0" smtClean="0"/>
              <a:t>pratiques</a:t>
            </a:r>
          </a:p>
          <a:p>
            <a:r>
              <a:rPr lang="fr-FR" dirty="0"/>
              <a:t>Fonctionnalités avancées </a:t>
            </a:r>
            <a:endParaRPr lang="fr-FR" dirty="0" smtClean="0"/>
          </a:p>
          <a:p>
            <a:r>
              <a:rPr lang="fr-FR" b="1" dirty="0"/>
              <a:t>Outils </a:t>
            </a:r>
            <a:r>
              <a:rPr lang="fr-FR" b="1" dirty="0" smtClean="0"/>
              <a:t>3D-Use</a:t>
            </a:r>
            <a:endParaRPr lang="fr-FR" b="1" dirty="0"/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30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Hauteur des </a:t>
            </a:r>
            <a:r>
              <a:rPr lang="fr-FR" dirty="0" err="1" smtClean="0"/>
              <a:t>Shp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3D-Use il est maintenant possible de changer la hauteur d’un </a:t>
            </a:r>
            <a:r>
              <a:rPr lang="fr-FR" dirty="0" err="1" smtClean="0"/>
              <a:t>Shp</a:t>
            </a:r>
            <a:r>
              <a:rPr lang="fr-FR" dirty="0" smtClean="0"/>
              <a:t> en 3D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240692" y="5853797"/>
            <a:ext cx="28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Hauteur de base d’un </a:t>
            </a:r>
            <a:r>
              <a:rPr lang="fr-FR" dirty="0" err="1" smtClean="0"/>
              <a:t>Shp</a:t>
            </a:r>
            <a:r>
              <a:rPr lang="fr-FR" dirty="0" smtClean="0"/>
              <a:t> (en vert) dans 3D-Use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07159" y="5931243"/>
            <a:ext cx="342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Hauteur modifiée pour une meilleure comparaison</a:t>
            </a:r>
            <a:endParaRPr lang="fr-FR" dirty="0"/>
          </a:p>
        </p:txBody>
      </p:sp>
      <p:pic>
        <p:nvPicPr>
          <p:cNvPr id="1026" name="Picture 2" descr="http://puu.sh/jMIEZ/110b7c34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2856037"/>
            <a:ext cx="2776105" cy="29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uu.sh/jMIIt/1529be5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0308"/>
            <a:ext cx="3224794" cy="23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8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de </a:t>
            </a:r>
            <a:r>
              <a:rPr lang="fr-FR" dirty="0" err="1" smtClean="0"/>
              <a:t>Shp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des données vectorielles et des données 3D du terrain, </a:t>
            </a:r>
            <a:r>
              <a:rPr lang="fr-FR" dirty="0"/>
              <a:t>il est possible de placer les données vectorielles correctement dans le monde 3D (localisation). </a:t>
            </a:r>
            <a:endParaRPr lang="fr-FR" dirty="0" smtClean="0"/>
          </a:p>
          <a:p>
            <a:r>
              <a:rPr lang="fr-FR" dirty="0" smtClean="0"/>
              <a:t>En récupérant les données de hauteur depuis le </a:t>
            </a:r>
            <a:r>
              <a:rPr lang="fr-FR" dirty="0" err="1" smtClean="0"/>
              <a:t>Shp</a:t>
            </a:r>
            <a:r>
              <a:rPr lang="fr-FR" dirty="0" smtClean="0"/>
              <a:t> ou une autre couche de données, il est possible d’extruder les </a:t>
            </a:r>
            <a:r>
              <a:rPr lang="fr-FR" dirty="0" err="1" smtClean="0"/>
              <a:t>Shp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02724" y="6176963"/>
            <a:ext cx="32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emprise au sol 2D d’un bâtiment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52734" y="6301946"/>
            <a:ext cx="362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Extrusion de cette emprise pour obtenir un modèle 3D</a:t>
            </a:r>
            <a:endParaRPr lang="fr-FR" dirty="0"/>
          </a:p>
        </p:txBody>
      </p:sp>
      <p:pic>
        <p:nvPicPr>
          <p:cNvPr id="2050" name="Picture 2" descr="http://puu.sh/jMIRT/59a36794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28647"/>
            <a:ext cx="3938470" cy="17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jMIVS/ddc1142e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84" y="4281291"/>
            <a:ext cx="4193347" cy="2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0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3D-Use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107545" cy="4351338"/>
          </a:xfrm>
        </p:spPr>
        <p:txBody>
          <a:bodyPr/>
          <a:lstStyle/>
          <a:p>
            <a:r>
              <a:rPr lang="fr-FR" dirty="0" smtClean="0"/>
              <a:t>Un menu a été créer pour permettre de lancer les analyses plus facilement</a:t>
            </a:r>
          </a:p>
          <a:p>
            <a:r>
              <a:rPr lang="fr-FR" dirty="0" smtClean="0"/>
              <a:t>Il est aussi possible de personnaliser la caméra, et permet la définition de la vue emblématique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61" y="233931"/>
            <a:ext cx="5127942" cy="63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8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des arbres d’alignement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fr-FR" dirty="0" smtClean="0"/>
              <a:t>En utilisant le fichier </a:t>
            </a:r>
            <a:r>
              <a:rPr lang="fr-FR" dirty="0" err="1" smtClean="0"/>
              <a:t>Shp</a:t>
            </a:r>
            <a:r>
              <a:rPr lang="fr-FR" dirty="0"/>
              <a:t> </a:t>
            </a:r>
            <a:r>
              <a:rPr lang="fr-FR" dirty="0" smtClean="0"/>
              <a:t>des arbres d’alignement fourni par le Grand Lyon, il est possible de générer des maillages 3D pour chaque arbre.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26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2876550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781299"/>
            <a:ext cx="4562475" cy="30765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0267" y="5857874"/>
            <a:ext cx="445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Echantillon d’arbres d’alignement provenant du fichier du Grand Lyon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417733" y="5977467"/>
            <a:ext cx="493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Modèle 3D résultant de l’échantillon précédent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90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des zones de végétation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couplant le fichier </a:t>
            </a:r>
            <a:r>
              <a:rPr lang="fr-FR" dirty="0" err="1" smtClean="0"/>
              <a:t>Shp</a:t>
            </a:r>
            <a:r>
              <a:rPr lang="fr-FR" dirty="0" smtClean="0"/>
              <a:t> des zones de végétation avec des données </a:t>
            </a:r>
            <a:r>
              <a:rPr lang="fr-FR" dirty="0" smtClean="0"/>
              <a:t>Lidar, on </a:t>
            </a:r>
            <a:r>
              <a:rPr lang="fr-FR" dirty="0" smtClean="0"/>
              <a:t>peut extraire les points </a:t>
            </a:r>
            <a:r>
              <a:rPr lang="fr-FR" dirty="0" smtClean="0"/>
              <a:t>représentant de </a:t>
            </a:r>
            <a:r>
              <a:rPr lang="fr-FR" dirty="0" smtClean="0"/>
              <a:t>la végétation.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45740" y="4002951"/>
            <a:ext cx="52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73" y="2910414"/>
            <a:ext cx="3714750" cy="24574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58" y="3105676"/>
            <a:ext cx="3495675" cy="20669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t="6256"/>
          <a:stretch/>
        </p:blipFill>
        <p:spPr>
          <a:xfrm>
            <a:off x="313267" y="3272700"/>
            <a:ext cx="3163639" cy="1899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0" y="5367864"/>
            <a:ext cx="390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Echantillon du fichier </a:t>
            </a:r>
            <a:r>
              <a:rPr lang="fr-FR" dirty="0" err="1" smtClean="0"/>
              <a:t>Shp</a:t>
            </a:r>
            <a:r>
              <a:rPr lang="fr-FR" dirty="0" smtClean="0"/>
              <a:t> de végétation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070673" y="5414030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Lidar correspondant à l’échantillon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3847" y="3868707"/>
            <a:ext cx="52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78780" y="5367864"/>
            <a:ext cx="34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3D de la végétation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78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/>
              <a:t>Mesure de détection d’objets et de </a:t>
            </a:r>
            <a:r>
              <a:rPr lang="fr-FR" dirty="0" err="1"/>
              <a:t>skylines</a:t>
            </a:r>
            <a:r>
              <a:rPr lang="fr-FR" dirty="0"/>
              <a:t> de la ville</a:t>
            </a:r>
          </a:p>
          <a:p>
            <a:r>
              <a:rPr lang="fr-FR" dirty="0"/>
              <a:t>Cas </a:t>
            </a:r>
            <a:r>
              <a:rPr lang="fr-FR" dirty="0" smtClean="0"/>
              <a:t>pratiques</a:t>
            </a:r>
          </a:p>
          <a:p>
            <a:r>
              <a:rPr lang="fr-FR" dirty="0"/>
              <a:t>Fonctionnalités avancées </a:t>
            </a:r>
          </a:p>
          <a:p>
            <a:r>
              <a:rPr lang="fr-FR" dirty="0"/>
              <a:t>Outils </a:t>
            </a:r>
            <a:r>
              <a:rPr lang="fr-FR" dirty="0" smtClean="0"/>
              <a:t>3D-Use</a:t>
            </a:r>
            <a:endParaRPr lang="fr-FR" dirty="0"/>
          </a:p>
          <a:p>
            <a:r>
              <a:rPr lang="fr-FR" b="1" dirty="0" smtClean="0"/>
              <a:t>Conclusion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15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r>
              <a:rPr lang="fr-FR" dirty="0" smtClean="0"/>
              <a:t>Travaux Effectués</a:t>
            </a:r>
          </a:p>
          <a:p>
            <a:pPr lvl="1"/>
            <a:r>
              <a:rPr lang="fr-FR" dirty="0" smtClean="0"/>
              <a:t>Développement de </a:t>
            </a:r>
            <a:r>
              <a:rPr lang="fr-FR" dirty="0" smtClean="0"/>
              <a:t>mesures de visibilité selon un point de vue</a:t>
            </a:r>
            <a:endParaRPr lang="fr-FR" dirty="0" smtClean="0"/>
          </a:p>
          <a:p>
            <a:pPr lvl="1"/>
            <a:r>
              <a:rPr lang="fr-FR" dirty="0" smtClean="0"/>
              <a:t>Extraction de </a:t>
            </a:r>
            <a:r>
              <a:rPr lang="fr-FR" dirty="0" err="1" smtClean="0"/>
              <a:t>skyline</a:t>
            </a:r>
            <a:endParaRPr lang="fr-FR" dirty="0" smtClean="0"/>
          </a:p>
          <a:p>
            <a:pPr lvl="1"/>
            <a:r>
              <a:rPr lang="fr-FR" dirty="0" smtClean="0"/>
              <a:t>Semi automatisation de prise de point de vue</a:t>
            </a:r>
          </a:p>
          <a:p>
            <a:pPr lvl="1"/>
            <a:r>
              <a:rPr lang="fr-FR" dirty="0" smtClean="0"/>
              <a:t>Possibilité de lancer les calculs sur l’ensemble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Outils de génération de la végétation</a:t>
            </a:r>
          </a:p>
          <a:p>
            <a:pPr lvl="1"/>
            <a:r>
              <a:rPr lang="fr-FR" dirty="0" smtClean="0"/>
              <a:t>Export des résultats en Shapefile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2730219"/>
            <a:ext cx="10515600" cy="1325563"/>
          </a:xfrm>
        </p:spPr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3129" cy="1374775"/>
          </a:xfrm>
        </p:spPr>
        <p:txBody>
          <a:bodyPr/>
          <a:lstStyle/>
          <a:p>
            <a:r>
              <a:rPr lang="fr-FR" dirty="0" smtClean="0"/>
              <a:t>Avoir des indicateurs sur la "qualité" d’un point de vue dans la ville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Besoin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4069695"/>
            <a:ext cx="11721353" cy="208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Développement d’un outil semi automatique pour extraire ces données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1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Quelles données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866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Utilisation de données géographiques réelles</a:t>
            </a:r>
          </a:p>
          <a:p>
            <a:pPr lvl="1"/>
            <a:r>
              <a:rPr lang="fr-FR" dirty="0" smtClean="0"/>
              <a:t>Buildings | Terrains | Les zones d’eau | La végétation</a:t>
            </a:r>
          </a:p>
          <a:p>
            <a:r>
              <a:rPr lang="fr-FR" dirty="0" smtClean="0"/>
              <a:t>Plus de 500 km² de données sur la ville de Lyon</a:t>
            </a:r>
          </a:p>
          <a:p>
            <a:r>
              <a:rPr lang="fr-FR" dirty="0" smtClean="0"/>
              <a:t>Possibilité de compléter avec des données de l’IGN (BD Topo, BD </a:t>
            </a:r>
            <a:r>
              <a:rPr lang="fr-FR" dirty="0" err="1" smtClean="0"/>
              <a:t>Alti</a:t>
            </a:r>
            <a:r>
              <a:rPr lang="fr-FR" dirty="0" smtClean="0"/>
              <a:t>)</a:t>
            </a:r>
          </a:p>
          <a:p>
            <a:r>
              <a:rPr lang="fr-FR" dirty="0" smtClean="0"/>
              <a:t>Possibilité de croiser avec d’autres bases de données (Cadastre, Données Socio-économique)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6170" y="4818001"/>
            <a:ext cx="4689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Donnée </a:t>
            </a:r>
            <a:r>
              <a:rPr lang="fr-FR" dirty="0" err="1" smtClean="0"/>
              <a:t>CityGML</a:t>
            </a:r>
            <a:r>
              <a:rPr lang="fr-FR" dirty="0" smtClean="0"/>
              <a:t> du 9ème arrondissement de Lyon, la végétation provient de données Lidar.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53" y="3953164"/>
            <a:ext cx="2769129" cy="27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outils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3D-Use </a:t>
            </a:r>
          </a:p>
          <a:p>
            <a:pPr lvl="1"/>
            <a:r>
              <a:rPr lang="fr-FR" dirty="0" smtClean="0"/>
              <a:t>C’est une plateforme d’agglomération de données géographiques</a:t>
            </a:r>
          </a:p>
          <a:p>
            <a:pPr lvl="1"/>
            <a:r>
              <a:rPr lang="fr-FR" dirty="0" smtClean="0"/>
              <a:t>Permet l’affichage et/ou modifications de maquettes virtuelles 3D</a:t>
            </a:r>
          </a:p>
          <a:p>
            <a:pPr lvl="1"/>
            <a:r>
              <a:rPr lang="fr-FR" dirty="0" smtClean="0"/>
              <a:t>Permet de mettre en place des outils basés sur ces données (ex : détection de changement dans la ville, gestion de niveaux de détails de bâtiments, gestion des versions de la ville …)</a:t>
            </a:r>
          </a:p>
          <a:p>
            <a:pPr lvl="1"/>
            <a:endParaRPr lang="fr-FR" dirty="0"/>
          </a:p>
          <a:p>
            <a:r>
              <a:rPr lang="fr-FR" dirty="0" smtClean="0"/>
              <a:t>Enrichir cette plateforme avec de </a:t>
            </a:r>
          </a:p>
          <a:p>
            <a:pPr marL="0" indent="0">
              <a:buNone/>
            </a:pPr>
            <a:r>
              <a:rPr lang="fr-FR" dirty="0" smtClean="0"/>
              <a:t>nouveaux outils dédiés au projet </a:t>
            </a:r>
            <a:r>
              <a:rPr lang="fr-FR" dirty="0" err="1" smtClean="0"/>
              <a:t>Skyline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http://puu.sh/izDWm/2b964baad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8" y="3858422"/>
            <a:ext cx="4854415" cy="28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3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b="1" dirty="0"/>
              <a:t>Mesure de détection d’objets et de </a:t>
            </a:r>
            <a:r>
              <a:rPr lang="fr-FR" b="1" dirty="0" err="1"/>
              <a:t>skylines</a:t>
            </a:r>
            <a:r>
              <a:rPr lang="fr-FR" b="1" dirty="0"/>
              <a:t> de la ville</a:t>
            </a:r>
          </a:p>
          <a:p>
            <a:r>
              <a:rPr lang="fr-FR" dirty="0"/>
              <a:t>Cas </a:t>
            </a:r>
            <a:r>
              <a:rPr lang="fr-FR" dirty="0" smtClean="0"/>
              <a:t>pratiques</a:t>
            </a:r>
          </a:p>
          <a:p>
            <a:r>
              <a:rPr lang="fr-FR" dirty="0"/>
              <a:t>Fonctionnalités </a:t>
            </a:r>
            <a:r>
              <a:rPr lang="fr-FR" dirty="0" smtClean="0"/>
              <a:t>avancées</a:t>
            </a:r>
          </a:p>
          <a:p>
            <a:r>
              <a:rPr lang="fr-FR" dirty="0" smtClean="0"/>
              <a:t>Outils</a:t>
            </a:r>
            <a:r>
              <a:rPr lang="fr-FR" dirty="0"/>
              <a:t> </a:t>
            </a:r>
            <a:r>
              <a:rPr lang="fr-FR" dirty="0" smtClean="0"/>
              <a:t>3D-Use</a:t>
            </a:r>
          </a:p>
          <a:p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la 3D pour en extraire des "mesures"</a:t>
            </a:r>
          </a:p>
          <a:p>
            <a:r>
              <a:rPr lang="fr-FR" dirty="0" smtClean="0"/>
              <a:t>Stockage de ces mesures dans une structure de données</a:t>
            </a:r>
          </a:p>
          <a:p>
            <a:r>
              <a:rPr lang="fr-FR" dirty="0" smtClean="0"/>
              <a:t>Construction d’indicateurs </a:t>
            </a:r>
            <a:r>
              <a:rPr lang="fr-FR" dirty="0" smtClean="0"/>
              <a:t>basés </a:t>
            </a:r>
            <a:r>
              <a:rPr lang="fr-FR" dirty="0" smtClean="0"/>
              <a:t>sur ces mesures </a:t>
            </a:r>
          </a:p>
          <a:p>
            <a:r>
              <a:rPr lang="fr-FR" dirty="0" smtClean="0"/>
              <a:t>Visualisation de ces mesures sous forme d’images pour les illustrer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24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fr-FR" dirty="0" smtClean="0"/>
              <a:t>Détections des murs et des toits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41" y="1352775"/>
            <a:ext cx="5676918" cy="380659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92062" y="5159367"/>
            <a:ext cx="69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Coloration suivant les murs, en beige, et les toits, en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79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81939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possible des différents bâtiments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Possibilité d’en déduire un pourcentage d’occupation de chaque bâtiment dans le point de vue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0502-BD6F-49E2-ADD8-4364FD04ED2A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79" y="1429001"/>
            <a:ext cx="5674842" cy="3805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58579" y="5241277"/>
            <a:ext cx="58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chaque bâtiment possède ici sa propre couleur.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458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1236</Words>
  <Application>Microsoft Office PowerPoint</Application>
  <PresentationFormat>Personnalisé</PresentationFormat>
  <Paragraphs>288</Paragraphs>
  <Slides>29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Visibilité dans la ville</vt:lpstr>
      <vt:lpstr>Plan </vt:lpstr>
      <vt:lpstr>Objectif</vt:lpstr>
      <vt:lpstr>Quelles données ?</vt:lpstr>
      <vt:lpstr>Quels outils ?</vt:lpstr>
      <vt:lpstr>Plan </vt:lpstr>
      <vt:lpstr>Les mesures</vt:lpstr>
      <vt:lpstr>Les mesures</vt:lpstr>
      <vt:lpstr>Les mesures</vt:lpstr>
      <vt:lpstr>Les mesures</vt:lpstr>
      <vt:lpstr>Les mesures</vt:lpstr>
      <vt:lpstr>Les mesures</vt:lpstr>
      <vt:lpstr>Plan </vt:lpstr>
      <vt:lpstr>Cas 1 – Visibilité depuis la tour Incity</vt:lpstr>
      <vt:lpstr>Cas 2 – Construction d’une tour dans le 2ème</vt:lpstr>
      <vt:lpstr>Cas 2 – Construction d’une tour dans le 2ème</vt:lpstr>
      <vt:lpstr>Plan </vt:lpstr>
      <vt:lpstr>Panorama</vt:lpstr>
      <vt:lpstr>Indicateur de qualité « Vue emblématique »</vt:lpstr>
      <vt:lpstr>Export Shp des résultats</vt:lpstr>
      <vt:lpstr>Détection de belvédères</vt:lpstr>
      <vt:lpstr>Plan </vt:lpstr>
      <vt:lpstr>Hauteur des Shp</vt:lpstr>
      <vt:lpstr>Extrusion de Shp</vt:lpstr>
      <vt:lpstr>Menus 3D-Use</vt:lpstr>
      <vt:lpstr>Génération des arbres d’alignement</vt:lpstr>
      <vt:lpstr>Génération des zones de végétation</vt:lpstr>
      <vt:lpstr>Plan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Visibilité dans la ville de Lyon</dc:title>
  <dc:creator>Cyril Briquet</dc:creator>
  <cp:lastModifiedBy>FredLiris</cp:lastModifiedBy>
  <cp:revision>156</cp:revision>
  <dcterms:created xsi:type="dcterms:W3CDTF">2015-05-04T13:38:36Z</dcterms:created>
  <dcterms:modified xsi:type="dcterms:W3CDTF">2015-09-23T08:19:14Z</dcterms:modified>
</cp:coreProperties>
</file>