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9" r:id="rId2"/>
    <p:sldId id="268" r:id="rId3"/>
    <p:sldId id="263" r:id="rId4"/>
    <p:sldId id="265" r:id="rId5"/>
    <p:sldId id="264" r:id="rId6"/>
    <p:sldId id="266" r:id="rId7"/>
    <p:sldId id="260" r:id="rId8"/>
    <p:sldId id="261" r:id="rId9"/>
    <p:sldId id="262" r:id="rId10"/>
    <p:sldId id="267" r:id="rId11"/>
    <p:sldId id="258" r:id="rId12"/>
    <p:sldId id="257" r:id="rId13"/>
    <p:sldId id="269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E51A5-1EAA-49D7-8B5B-717F2007A904}" type="datetimeFigureOut">
              <a:rPr lang="de-AT" smtClean="0"/>
              <a:t>22.10.2017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7B305-3DCD-4901-862E-AFF508EB2F8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48996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Der wesentliche Unterschied zu anderen Datenbanksystemen: Integration der DB in Applikationen. -&gt; </a:t>
            </a:r>
            <a:r>
              <a:rPr lang="de-AT" dirty="0" err="1"/>
              <a:t>lightweight</a:t>
            </a:r>
            <a:r>
              <a:rPr lang="de-AT" dirty="0"/>
              <a:t>, </a:t>
            </a:r>
            <a:r>
              <a:rPr lang="de-AT" dirty="0" err="1"/>
              <a:t>independent</a:t>
            </a:r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7B305-3DCD-4901-862E-AFF508EB2F83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72400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Es folgt ein Beispiel für </a:t>
            </a:r>
            <a:r>
              <a:rPr lang="de-AT" dirty="0" err="1"/>
              <a:t>select</a:t>
            </a:r>
            <a:r>
              <a:rPr lang="de-AT" dirty="0"/>
              <a:t> * auf beiden Wegen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7B305-3DCD-4901-862E-AFF508EB2F83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56336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7B305-3DCD-4901-862E-AFF508EB2F83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77759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Wenn alle </a:t>
            </a:r>
            <a:r>
              <a:rPr lang="de-AT" dirty="0" err="1"/>
              <a:t>parameter</a:t>
            </a:r>
            <a:r>
              <a:rPr lang="de-AT" dirty="0"/>
              <a:t> außer URI null sind, ist es </a:t>
            </a:r>
            <a:r>
              <a:rPr lang="de-AT" dirty="0" err="1"/>
              <a:t>select</a:t>
            </a:r>
            <a:r>
              <a:rPr lang="de-AT" dirty="0"/>
              <a:t> *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7B305-3DCD-4901-862E-AFF508EB2F83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6418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1. Parameter ist in diesem  Falle „TABLE_NAME“, da nur Bilder abgefragt werden.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7B305-3DCD-4901-862E-AFF508EB2F83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0234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Rechte: z.B. nur Read Access aber nicht Write Access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7B305-3DCD-4901-862E-AFF508EB2F83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65105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Multi User: </a:t>
            </a:r>
            <a:r>
              <a:rPr lang="de-AT" b="0" dirty="0"/>
              <a:t>Ermöglicht es, mehrere Benutzer auf einem Android Gerät zu haben. Inkludiert auch einen „Guest“ Modus für temporären eingeschränkten Zugriff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7B305-3DCD-4901-862E-AFF508EB2F83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00478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/>
              <a:t>Verified</a:t>
            </a:r>
            <a:r>
              <a:rPr lang="de-AT" dirty="0"/>
              <a:t> Boot – </a:t>
            </a:r>
            <a:r>
              <a:rPr lang="de-AT" dirty="0" err="1"/>
              <a:t>from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bootloader</a:t>
            </a:r>
            <a:r>
              <a:rPr lang="de-AT" dirty="0"/>
              <a:t> </a:t>
            </a:r>
            <a:r>
              <a:rPr lang="de-AT" dirty="0" err="1"/>
              <a:t>up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OS</a:t>
            </a:r>
          </a:p>
          <a:p>
            <a:r>
              <a:rPr lang="de-AT" dirty="0"/>
              <a:t>Fingerprint APIs ermöglichen es Entwicklern, mit Fingerprints zu arbeiten.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7B305-3DCD-4901-862E-AFF508EB2F83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04008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352A71-414C-4B55-B782-9BA879BFD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E38D404-A7EC-4E20-843F-263E57473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D18C68-4BBD-4164-981C-C733EA288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C4EA-4B7C-41D0-8C12-795DA6CC1C4F}" type="datetimeFigureOut">
              <a:rPr lang="de-AT" smtClean="0"/>
              <a:t>22.10.2017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201BFD-CD81-45E5-925E-A20F8117E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46C401-826E-4329-962B-EBD6B9DB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7EA0-F33B-454A-802F-0E4D0651D01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68054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CA69C-8433-4596-87E4-89E0925A2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90F4ED7-2595-47BD-A5B2-5B64532F0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4838B7-1C6B-4B21-87F1-ACB098A57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C4EA-4B7C-41D0-8C12-795DA6CC1C4F}" type="datetimeFigureOut">
              <a:rPr lang="de-AT" smtClean="0"/>
              <a:t>22.10.2017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BDA694-6E52-4290-9620-FE7FCF35F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4C9ACA-F355-4A2C-B788-D68F78E93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7EA0-F33B-454A-802F-0E4D0651D01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7030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B2A5614-747B-409B-BC20-065947BBFE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3DA9B01-3B50-4627-93B4-2EE17921C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D6A229-2F1C-4904-886A-B1E2F4BF7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C4EA-4B7C-41D0-8C12-795DA6CC1C4F}" type="datetimeFigureOut">
              <a:rPr lang="de-AT" smtClean="0"/>
              <a:t>22.10.2017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79FF11-CF3D-491A-B0CC-F7730666E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F4568E-C664-46BA-B3C8-00D0B8060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7EA0-F33B-454A-802F-0E4D0651D01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8927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C7D576-F5A2-4F5D-AE3C-57E2F2E00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2503DC-9DF5-489C-B750-183669B84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1AC4F3-F141-4568-9FD6-A596EF109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C4EA-4B7C-41D0-8C12-795DA6CC1C4F}" type="datetimeFigureOut">
              <a:rPr lang="de-AT" smtClean="0"/>
              <a:t>22.10.2017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67EF34-5D20-4383-9B34-785283A5E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D9B88A-88E7-4D0F-8AD8-F71B792A8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7EA0-F33B-454A-802F-0E4D0651D01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5487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B6B955-F808-411B-A0FA-25246CC2A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E57949-E5AA-41F9-B13B-7204DC614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E6A991-DAB2-4E13-934C-A3737A33E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C4EA-4B7C-41D0-8C12-795DA6CC1C4F}" type="datetimeFigureOut">
              <a:rPr lang="de-AT" smtClean="0"/>
              <a:t>22.10.2017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C4105F-1ED9-4F98-824A-A761A9920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FB2649-6FEF-4452-B0FB-8E2696279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7EA0-F33B-454A-802F-0E4D0651D01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87186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A74D41-EF2E-422D-A66D-AE6EB3B40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6EE3B1-45DF-443A-901E-900FFED646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A75AC9D-29A4-471D-B616-5630831C1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3C8B93-9F48-4FC2-9657-BA46D9727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C4EA-4B7C-41D0-8C12-795DA6CC1C4F}" type="datetimeFigureOut">
              <a:rPr lang="de-AT" smtClean="0"/>
              <a:t>22.10.2017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C01BF4-7740-4675-BD7F-4D5A08189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C65716-CC81-44FB-8766-08F5A8B2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7EA0-F33B-454A-802F-0E4D0651D01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84306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A1108F-DF00-4EA0-8712-86343EBA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805ABC-A80F-4F3E-BB77-098D423CF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76BADC4-F3CB-472D-8C56-BEDFB06EB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83078E1-2C97-462B-BD92-F8FA4CE13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AC80D4A-686D-4757-8288-86ADA8FDF0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968B31D-1D0F-4E4A-B68F-62B322571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C4EA-4B7C-41D0-8C12-795DA6CC1C4F}" type="datetimeFigureOut">
              <a:rPr lang="de-AT" smtClean="0"/>
              <a:t>22.10.2017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FF832CD-A85B-4482-8B5F-9B92BC22E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EF75355-163D-42E5-BD86-1737F94C2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7EA0-F33B-454A-802F-0E4D0651D01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32908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B12F50-0BB9-4824-9207-76F817F3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BB14954-170C-48FE-8665-86351475F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C4EA-4B7C-41D0-8C12-795DA6CC1C4F}" type="datetimeFigureOut">
              <a:rPr lang="de-AT" smtClean="0"/>
              <a:t>22.10.2017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0C124B-ED43-41FF-93D4-6B07582ED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EF72EEC-46A7-4D93-8490-2D3A5E7F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7EA0-F33B-454A-802F-0E4D0651D01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5338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4550630-5455-48C6-A952-B40656B67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C4EA-4B7C-41D0-8C12-795DA6CC1C4F}" type="datetimeFigureOut">
              <a:rPr lang="de-AT" smtClean="0"/>
              <a:t>22.10.2017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CBD8539-723F-40CF-BAFC-08F4D956E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C34E47-6F3E-4C62-8A7E-A4C1544B1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7EA0-F33B-454A-802F-0E4D0651D01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6984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7BDB56-E5F2-42AB-9CBE-D25F2DB1F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AFBD28-B7D8-41E9-B0AA-E0648B76B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52DB6E-A513-42E8-8D2D-0B00A4B53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329089-38A0-42FB-A900-543A7B6EC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C4EA-4B7C-41D0-8C12-795DA6CC1C4F}" type="datetimeFigureOut">
              <a:rPr lang="de-AT" smtClean="0"/>
              <a:t>22.10.2017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0F975C-803B-4CEF-A7B8-43CCA0F44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E2F2FE-1DEE-4D5E-86BD-9F27CF2AE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7EA0-F33B-454A-802F-0E4D0651D01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365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E88D77-75F3-4A21-ACEA-0BBEA98FD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1093DA8-EBD7-472C-BD9F-8C7F2FCCCC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1B0DBA-0E23-4ED2-8F63-DD6F6A1FA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06BEB8-8B3B-44B4-A93F-C0869B662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C4EA-4B7C-41D0-8C12-795DA6CC1C4F}" type="datetimeFigureOut">
              <a:rPr lang="de-AT" smtClean="0"/>
              <a:t>22.10.2017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6D5B7F-6540-4442-9EB1-E2995BBE0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D770D6-4D7F-44AA-B693-76FFB5392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7EA0-F33B-454A-802F-0E4D0651D01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44108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7F19E5C-0D57-427E-9FB3-C4A0E5A88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3A2DB6-F757-461D-8D8D-1C5F3B020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7C4830-4B92-4099-9E8B-2285970233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EC4EA-4B7C-41D0-8C12-795DA6CC1C4F}" type="datetimeFigureOut">
              <a:rPr lang="de-AT" smtClean="0"/>
              <a:t>22.10.2017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A9FAB3-0183-45C0-8489-598620F9DC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37EF95-F03F-4409-90CA-6E44D0FD4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F7EA0-F33B-454A-802F-0E4D0651D01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61002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702DE5-5985-46BA-8A96-72D8B37D9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SQLite Database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2CC6DC-9EDB-430B-861F-099793D5E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Speichert die Datenbank als .</a:t>
            </a:r>
            <a:r>
              <a:rPr lang="de-AT" dirty="0" err="1"/>
              <a:t>db</a:t>
            </a:r>
            <a:r>
              <a:rPr lang="de-AT" dirty="0"/>
              <a:t> File</a:t>
            </a:r>
          </a:p>
          <a:p>
            <a:r>
              <a:rPr lang="de-AT" dirty="0"/>
              <a:t>Abfragen mit SQL Statements</a:t>
            </a:r>
          </a:p>
          <a:p>
            <a:r>
              <a:rPr lang="de-AT" b="1" dirty="0"/>
              <a:t>Integration der DB </a:t>
            </a:r>
            <a:r>
              <a:rPr lang="de-AT" dirty="0"/>
              <a:t>in der Applikation</a:t>
            </a:r>
          </a:p>
          <a:p>
            <a:r>
              <a:rPr lang="de-AT" dirty="0" err="1"/>
              <a:t>SQLiteOpenHelper</a:t>
            </a:r>
            <a:endParaRPr lang="de-AT" dirty="0"/>
          </a:p>
          <a:p>
            <a:pPr lvl="1"/>
            <a:r>
              <a:rPr lang="de-AT" dirty="0" err="1"/>
              <a:t>onCreate</a:t>
            </a:r>
            <a:r>
              <a:rPr lang="de-AT" dirty="0"/>
              <a:t>() -&gt; Create Statements</a:t>
            </a:r>
          </a:p>
          <a:p>
            <a:pPr lvl="1"/>
            <a:r>
              <a:rPr lang="de-AT" dirty="0" err="1"/>
              <a:t>onUpgrade</a:t>
            </a:r>
            <a:r>
              <a:rPr lang="de-AT" dirty="0"/>
              <a:t>() -&gt; Drop &amp; Create </a:t>
            </a:r>
          </a:p>
        </p:txBody>
      </p:sp>
    </p:spTree>
    <p:extLst>
      <p:ext uri="{BB962C8B-B14F-4D97-AF65-F5344CB8AC3E}">
        <p14:creationId xmlns:p14="http://schemas.microsoft.com/office/powerpoint/2010/main" val="726285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E24E2-D90A-4E9E-8E39-D79E6DC4E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Content Providers abfragen – „Client“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590FE7-FA85-4AD2-8433-96CF07146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3210"/>
            <a:ext cx="10515600" cy="4351338"/>
          </a:xfrm>
        </p:spPr>
        <p:txBody>
          <a:bodyPr/>
          <a:lstStyle/>
          <a:p>
            <a:r>
              <a:rPr lang="de-AT" dirty="0"/>
              <a:t>Zuerst muss man Rechte haben -&gt; AndroidManifest.xml</a:t>
            </a:r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Man benützt den </a:t>
            </a:r>
            <a:r>
              <a:rPr lang="de-AT" dirty="0" err="1"/>
              <a:t>ContentResolver</a:t>
            </a:r>
            <a:endParaRPr lang="de-AT" dirty="0"/>
          </a:p>
          <a:p>
            <a:pPr lvl="1"/>
            <a:r>
              <a:rPr lang="de-AT" dirty="0" err="1"/>
              <a:t>getContentResolver</a:t>
            </a:r>
            <a:r>
              <a:rPr lang="de-AT" dirty="0"/>
              <a:t>()</a:t>
            </a:r>
          </a:p>
          <a:p>
            <a:pPr lvl="1"/>
            <a:r>
              <a:rPr lang="de-AT" dirty="0"/>
              <a:t>Funktioniert wie eine </a:t>
            </a:r>
            <a:r>
              <a:rPr lang="de-AT" dirty="0" err="1"/>
              <a:t>SQLiteDatabase</a:t>
            </a:r>
            <a:endParaRPr lang="de-AT" dirty="0"/>
          </a:p>
          <a:p>
            <a:pPr lvl="1"/>
            <a:endParaRPr lang="de-AT" dirty="0"/>
          </a:p>
          <a:p>
            <a:pPr lvl="1"/>
            <a:r>
              <a:rPr lang="de-AT" dirty="0"/>
              <a:t>Abfragen:	</a:t>
            </a:r>
            <a:r>
              <a:rPr lang="de-AT" dirty="0" err="1"/>
              <a:t>cr.query</a:t>
            </a:r>
            <a:r>
              <a:rPr lang="de-AT" dirty="0"/>
              <a:t>() -&gt; </a:t>
            </a:r>
            <a:r>
              <a:rPr lang="de-AT" dirty="0" err="1"/>
              <a:t>returnt</a:t>
            </a:r>
            <a:r>
              <a:rPr lang="de-AT" dirty="0"/>
              <a:t> Cursor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0D8C0CC-0265-43A4-83D8-2D5E9CBE8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73" y="2702686"/>
            <a:ext cx="11026654" cy="33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922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527037-3C8E-41AC-8179-12B07C323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Security ab Android 5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7CF3AE8E-47FB-438A-AB27-6F948AC6A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942998"/>
              </p:ext>
            </p:extLst>
          </p:nvPr>
        </p:nvGraphicFramePr>
        <p:xfrm>
          <a:off x="2032000" y="1567595"/>
          <a:ext cx="8184662" cy="4371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2331">
                  <a:extLst>
                    <a:ext uri="{9D8B030D-6E8A-4147-A177-3AD203B41FA5}">
                      <a16:colId xmlns:a16="http://schemas.microsoft.com/office/drawing/2014/main" val="671584466"/>
                    </a:ext>
                  </a:extLst>
                </a:gridCol>
                <a:gridCol w="4092331">
                  <a:extLst>
                    <a:ext uri="{9D8B030D-6E8A-4147-A177-3AD203B41FA5}">
                      <a16:colId xmlns:a16="http://schemas.microsoft.com/office/drawing/2014/main" val="1858703610"/>
                    </a:ext>
                  </a:extLst>
                </a:gridCol>
              </a:tblGrid>
              <a:tr h="326993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083698"/>
                  </a:ext>
                </a:extLst>
              </a:tr>
              <a:tr h="806285">
                <a:tc>
                  <a:txBody>
                    <a:bodyPr/>
                    <a:lstStyle/>
                    <a:p>
                      <a:r>
                        <a:rPr lang="de-AT" dirty="0"/>
                        <a:t>Default Encryption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Der Speicher von Geräten mit Android 5.0 wird standardmäßig verschlüsselt.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429710"/>
                  </a:ext>
                </a:extLst>
              </a:tr>
              <a:tr h="564400">
                <a:tc>
                  <a:txBody>
                    <a:bodyPr/>
                    <a:lstStyle/>
                    <a:p>
                      <a:r>
                        <a:rPr lang="de-AT" dirty="0" err="1"/>
                        <a:t>Improved</a:t>
                      </a:r>
                      <a:r>
                        <a:rPr lang="de-AT" dirty="0"/>
                        <a:t> Disk Encryption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Das Encryption-Passwort wird mittels </a:t>
                      </a:r>
                      <a:r>
                        <a:rPr lang="de-AT" b="1" dirty="0" err="1"/>
                        <a:t>scrypt</a:t>
                      </a:r>
                      <a:r>
                        <a:rPr lang="de-AT" b="0" dirty="0"/>
                        <a:t> vor </a:t>
                      </a:r>
                      <a:r>
                        <a:rPr lang="de-AT" b="0" dirty="0" err="1"/>
                        <a:t>Brute</a:t>
                      </a:r>
                      <a:r>
                        <a:rPr lang="de-AT" b="0" dirty="0"/>
                        <a:t>-Force Attacken geschützt.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538693"/>
                  </a:ext>
                </a:extLst>
              </a:tr>
              <a:tr h="645398">
                <a:tc>
                  <a:txBody>
                    <a:bodyPr/>
                    <a:lstStyle/>
                    <a:p>
                      <a:r>
                        <a:rPr lang="de-AT" dirty="0"/>
                        <a:t>Smart 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>
                          <a:solidFill>
                            <a:schemeClr val="tx1"/>
                          </a:solidFill>
                        </a:rPr>
                        <a:t>Neue Wege, das Android Gerät zu entsperren: NFC Tags, Bluetooth </a:t>
                      </a:r>
                      <a:r>
                        <a:rPr lang="de-AT" dirty="0" err="1">
                          <a:solidFill>
                            <a:schemeClr val="tx1"/>
                          </a:solidFill>
                        </a:rPr>
                        <a:t>Trusted</a:t>
                      </a:r>
                      <a:r>
                        <a:rPr lang="de-AT" dirty="0">
                          <a:solidFill>
                            <a:schemeClr val="tx1"/>
                          </a:solidFill>
                        </a:rPr>
                        <a:t> Devices, </a:t>
                      </a:r>
                      <a:r>
                        <a:rPr lang="de-AT" dirty="0" err="1">
                          <a:solidFill>
                            <a:schemeClr val="tx1"/>
                          </a:solidFill>
                        </a:rPr>
                        <a:t>Trusted</a:t>
                      </a:r>
                      <a:r>
                        <a:rPr lang="de-AT" dirty="0">
                          <a:solidFill>
                            <a:schemeClr val="tx1"/>
                          </a:solidFill>
                        </a:rPr>
                        <a:t> Face, 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14164"/>
                  </a:ext>
                </a:extLst>
              </a:tr>
              <a:tr h="806285">
                <a:tc>
                  <a:txBody>
                    <a:bodyPr/>
                    <a:lstStyle/>
                    <a:p>
                      <a:r>
                        <a:rPr lang="de-AT" dirty="0"/>
                        <a:t>Multi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b="0" dirty="0"/>
                        <a:t>Multiple Users</a:t>
                      </a:r>
                    </a:p>
                    <a:p>
                      <a:r>
                        <a:rPr lang="de-AT" b="0" dirty="0"/>
                        <a:t>Guest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004902"/>
                  </a:ext>
                </a:extLst>
              </a:tr>
              <a:tr h="564400">
                <a:tc>
                  <a:txBody>
                    <a:bodyPr/>
                    <a:lstStyle/>
                    <a:p>
                      <a:r>
                        <a:rPr lang="de-AT" dirty="0"/>
                        <a:t>Allgemeine Security Fixes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b="0" dirty="0"/>
                        <a:t>Auch abwärtskompatibel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815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3473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527037-3C8E-41AC-8179-12B07C323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Security ab Android 6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7CF3AE8E-47FB-438A-AB27-6F948AC6A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573350"/>
              </p:ext>
            </p:extLst>
          </p:nvPr>
        </p:nvGraphicFramePr>
        <p:xfrm>
          <a:off x="2032000" y="1567595"/>
          <a:ext cx="8184662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2331">
                  <a:extLst>
                    <a:ext uri="{9D8B030D-6E8A-4147-A177-3AD203B41FA5}">
                      <a16:colId xmlns:a16="http://schemas.microsoft.com/office/drawing/2014/main" val="671584466"/>
                    </a:ext>
                  </a:extLst>
                </a:gridCol>
                <a:gridCol w="4092331">
                  <a:extLst>
                    <a:ext uri="{9D8B030D-6E8A-4147-A177-3AD203B41FA5}">
                      <a16:colId xmlns:a16="http://schemas.microsoft.com/office/drawing/2014/main" val="1858703610"/>
                    </a:ext>
                  </a:extLst>
                </a:gridCol>
              </a:tblGrid>
              <a:tr h="326993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083698"/>
                  </a:ext>
                </a:extLst>
              </a:tr>
              <a:tr h="806285">
                <a:tc>
                  <a:txBody>
                    <a:bodyPr/>
                    <a:lstStyle/>
                    <a:p>
                      <a:r>
                        <a:rPr lang="de-AT" dirty="0" err="1"/>
                        <a:t>Runtime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Permissions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Rechte einer App werden direkt zur Laufzeit abgefragt, statt wie bisher bei der Installation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429710"/>
                  </a:ext>
                </a:extLst>
              </a:tr>
              <a:tr h="564400">
                <a:tc>
                  <a:txBody>
                    <a:bodyPr/>
                    <a:lstStyle/>
                    <a:p>
                      <a:r>
                        <a:rPr lang="de-AT" dirty="0" err="1"/>
                        <a:t>Verified</a:t>
                      </a:r>
                      <a:r>
                        <a:rPr lang="de-AT" dirty="0"/>
                        <a:t> 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Überprüft beim Start die System-Partition auf Fehler.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538693"/>
                  </a:ext>
                </a:extLst>
              </a:tr>
              <a:tr h="1290056">
                <a:tc>
                  <a:txBody>
                    <a:bodyPr/>
                    <a:lstStyle/>
                    <a:p>
                      <a:r>
                        <a:rPr lang="de-AT" dirty="0"/>
                        <a:t>Hardware-</a:t>
                      </a:r>
                      <a:r>
                        <a:rPr lang="de-AT" dirty="0" err="1"/>
                        <a:t>Isolated</a:t>
                      </a:r>
                      <a:r>
                        <a:rPr lang="de-AT" dirty="0"/>
                        <a:t> 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Hardware Abstraction Layer (HAL) used by Fingerprint API, </a:t>
                      </a:r>
                      <a:r>
                        <a:rPr lang="en-US" sz="1800" b="0" i="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Lockscreen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Device Encryption, and Client Certificates to protect keys against kernel compromise and/or local physical attacks</a:t>
                      </a:r>
                      <a:endParaRPr lang="de-A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14164"/>
                  </a:ext>
                </a:extLst>
              </a:tr>
              <a:tr h="806285">
                <a:tc>
                  <a:txBody>
                    <a:bodyPr/>
                    <a:lstStyle/>
                    <a:p>
                      <a:r>
                        <a:rPr lang="de-AT" dirty="0"/>
                        <a:t>Fingerprints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Fingerprints können zum Sperren und Entsperren des Geräts genutzt werden. </a:t>
                      </a:r>
                      <a:r>
                        <a:rPr lang="de-AT" b="1" dirty="0"/>
                        <a:t>Fingerprint APIs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004902"/>
                  </a:ext>
                </a:extLst>
              </a:tr>
              <a:tr h="564400">
                <a:tc>
                  <a:txBody>
                    <a:bodyPr/>
                    <a:lstStyle/>
                    <a:p>
                      <a:r>
                        <a:rPr lang="de-AT" dirty="0"/>
                        <a:t>USB Access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b="0" dirty="0"/>
                        <a:t>Datenzugriff muss vom Benutzer erlaubt werden.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815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627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2E6D14-6221-4F38-9DDE-E0775B7B6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Live Coding</a:t>
            </a:r>
          </a:p>
        </p:txBody>
      </p:sp>
    </p:spTree>
    <p:extLst>
      <p:ext uri="{BB962C8B-B14F-4D97-AF65-F5344CB8AC3E}">
        <p14:creationId xmlns:p14="http://schemas.microsoft.com/office/powerpoint/2010/main" val="1443280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56862C-2BAE-42FC-B52A-3828D043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SQLite Database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9CF6AD-E90C-47BE-8B38-0EAA14F22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Den Inhalt einer SQLite DB kann man ganz einfach mit der ADB </a:t>
            </a:r>
            <a:r>
              <a:rPr lang="de-AT" dirty="0" err="1"/>
              <a:t>shell</a:t>
            </a:r>
            <a:r>
              <a:rPr lang="de-AT" dirty="0"/>
              <a:t> abfragen.</a:t>
            </a:r>
          </a:p>
          <a:p>
            <a:endParaRPr lang="de-AT" dirty="0"/>
          </a:p>
          <a:p>
            <a:pPr marL="514350" indent="-514350">
              <a:buFont typeface="+mj-lt"/>
              <a:buAutoNum type="arabicPeriod"/>
            </a:pPr>
            <a:r>
              <a:rPr lang="de-AT" dirty="0" err="1"/>
              <a:t>Win</a:t>
            </a:r>
            <a:r>
              <a:rPr lang="de-AT" dirty="0"/>
              <a:t> + X, i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/>
              <a:t>Adb</a:t>
            </a:r>
            <a:r>
              <a:rPr lang="de-AT" dirty="0"/>
              <a:t> </a:t>
            </a:r>
            <a:r>
              <a:rPr lang="de-AT" dirty="0" err="1"/>
              <a:t>shell</a:t>
            </a:r>
            <a:endParaRPr lang="de-AT" dirty="0"/>
          </a:p>
          <a:p>
            <a:pPr marL="514350" indent="-514350">
              <a:buFont typeface="+mj-lt"/>
              <a:buAutoNum type="arabicPeriod"/>
            </a:pPr>
            <a:r>
              <a:rPr lang="de-AT" dirty="0" err="1"/>
              <a:t>Cd</a:t>
            </a:r>
            <a:r>
              <a:rPr lang="de-AT" dirty="0"/>
              <a:t> /</a:t>
            </a:r>
            <a:r>
              <a:rPr lang="de-AT" dirty="0" err="1"/>
              <a:t>data</a:t>
            </a:r>
            <a:r>
              <a:rPr lang="de-AT" dirty="0"/>
              <a:t>/</a:t>
            </a:r>
            <a:r>
              <a:rPr lang="de-AT" dirty="0" err="1"/>
              <a:t>data</a:t>
            </a:r>
            <a:r>
              <a:rPr lang="de-AT" dirty="0"/>
              <a:t>/&lt;</a:t>
            </a:r>
            <a:r>
              <a:rPr lang="de-AT" dirty="0" err="1"/>
              <a:t>packagename</a:t>
            </a:r>
            <a:r>
              <a:rPr lang="de-AT" dirty="0"/>
              <a:t>&gt;/</a:t>
            </a:r>
            <a:r>
              <a:rPr lang="de-AT" dirty="0" err="1"/>
              <a:t>databases</a:t>
            </a:r>
            <a:r>
              <a:rPr lang="de-AT" dirty="0"/>
              <a:t>/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/>
              <a:t>sqlite3 &lt;</a:t>
            </a:r>
            <a:r>
              <a:rPr lang="de-AT" dirty="0" err="1"/>
              <a:t>dbname</a:t>
            </a:r>
            <a:r>
              <a:rPr lang="de-AT" dirty="0"/>
              <a:t>&gt;.</a:t>
            </a:r>
            <a:r>
              <a:rPr lang="de-AT" dirty="0" err="1"/>
              <a:t>db</a:t>
            </a:r>
            <a:endParaRPr lang="de-AT" dirty="0"/>
          </a:p>
          <a:p>
            <a:pPr marL="514350" indent="-514350">
              <a:buFont typeface="+mj-lt"/>
              <a:buAutoNum type="arabicPeriod"/>
            </a:pPr>
            <a:r>
              <a:rPr lang="de-AT" dirty="0"/>
              <a:t>Select * </a:t>
            </a:r>
            <a:r>
              <a:rPr lang="de-AT" dirty="0" err="1"/>
              <a:t>from</a:t>
            </a:r>
            <a:r>
              <a:rPr lang="de-AT" dirty="0"/>
              <a:t> TABLE_NAME;</a:t>
            </a:r>
          </a:p>
        </p:txBody>
      </p:sp>
    </p:spTree>
    <p:extLst>
      <p:ext uri="{BB962C8B-B14F-4D97-AF65-F5344CB8AC3E}">
        <p14:creationId xmlns:p14="http://schemas.microsoft.com/office/powerpoint/2010/main" val="4006685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5C37A3-E0EF-4D4E-9B6E-25F5C7D6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SQLite Database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B92CC9-3C14-4518-A92B-7F11A79F1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918" y="1690688"/>
            <a:ext cx="10515600" cy="4351338"/>
          </a:xfrm>
        </p:spPr>
        <p:txBody>
          <a:bodyPr/>
          <a:lstStyle/>
          <a:p>
            <a:r>
              <a:rPr lang="de-AT" dirty="0"/>
              <a:t>Es gibt 2 Wege, Daten abzufragen:</a:t>
            </a:r>
          </a:p>
          <a:p>
            <a:pPr lvl="1"/>
            <a:r>
              <a:rPr lang="de-AT" dirty="0" err="1"/>
              <a:t>SQLiteDataBase</a:t>
            </a:r>
            <a:r>
              <a:rPr lang="de-AT" dirty="0"/>
              <a:t> -&gt; </a:t>
            </a:r>
            <a:r>
              <a:rPr lang="de-AT" dirty="0" err="1"/>
              <a:t>query</a:t>
            </a:r>
            <a:r>
              <a:rPr lang="de-AT" dirty="0"/>
              <a:t>()</a:t>
            </a:r>
          </a:p>
          <a:p>
            <a:pPr lvl="1"/>
            <a:r>
              <a:rPr lang="de-AT" dirty="0" err="1"/>
              <a:t>SQLiteDataBase</a:t>
            </a:r>
            <a:r>
              <a:rPr lang="de-AT" dirty="0"/>
              <a:t> -&gt; </a:t>
            </a:r>
            <a:r>
              <a:rPr lang="de-AT" dirty="0" err="1"/>
              <a:t>rawQuery</a:t>
            </a:r>
            <a:r>
              <a:rPr lang="de-AT" dirty="0"/>
              <a:t>()</a:t>
            </a:r>
          </a:p>
          <a:p>
            <a:pPr lvl="1"/>
            <a:endParaRPr lang="de-AT" dirty="0"/>
          </a:p>
          <a:p>
            <a:pPr lvl="1"/>
            <a:r>
              <a:rPr lang="de-AT" dirty="0"/>
              <a:t>Beide geben einen Cursor zurück</a:t>
            </a:r>
          </a:p>
          <a:p>
            <a:pPr lvl="2"/>
            <a:r>
              <a:rPr lang="de-AT" dirty="0"/>
              <a:t>Cursors immer schließen  </a:t>
            </a:r>
            <a:r>
              <a:rPr lang="de-AT" dirty="0" err="1"/>
              <a:t>c.close</a:t>
            </a:r>
            <a:r>
              <a:rPr lang="de-AT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87194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75D2A5-3E11-4A7A-BAAC-BBCF1AE95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SQLite Database – </a:t>
            </a:r>
            <a:r>
              <a:rPr lang="de-AT" dirty="0" err="1"/>
              <a:t>rawQuery</a:t>
            </a:r>
            <a:r>
              <a:rPr lang="de-AT" dirty="0"/>
              <a:t>()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04017529-CD47-491E-A91B-F807F20F68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45325" y="1518792"/>
            <a:ext cx="8701349" cy="382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893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2EE3E8-FA13-40A5-AD30-D705B92A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SQLite Database – </a:t>
            </a:r>
            <a:r>
              <a:rPr lang="de-AT" dirty="0" err="1"/>
              <a:t>query</a:t>
            </a:r>
            <a:r>
              <a:rPr lang="de-AT" dirty="0"/>
              <a:t>()</a:t>
            </a:r>
          </a:p>
        </p:txBody>
      </p:sp>
      <p:pic>
        <p:nvPicPr>
          <p:cNvPr id="4" name="Inhaltsplatzhalter 3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12C30884-5993-4DB7-A5EF-D2E4055E7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914" y="1570459"/>
            <a:ext cx="8680172" cy="371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670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F3B380-8A1D-4E69-ADBE-0C72853D4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SQLite Database – </a:t>
            </a:r>
            <a:r>
              <a:rPr lang="de-AT" dirty="0" err="1"/>
              <a:t>query</a:t>
            </a:r>
            <a:r>
              <a:rPr lang="de-AT" dirty="0"/>
              <a:t>()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9135D1D5-D0FF-4769-9555-EF5114691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852" y="1658265"/>
            <a:ext cx="12054296" cy="354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240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A75E76-2825-4BFD-B231-E11E604EC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Content Providers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5D32C6-2EFD-48BA-93B1-10D5FEDF1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AT" dirty="0"/>
              <a:t>Ermöglicht es, Daten zwischen Apps auszutauschen</a:t>
            </a:r>
          </a:p>
          <a:p>
            <a:r>
              <a:rPr lang="de-AT" dirty="0"/>
              <a:t>Konstanten werden in </a:t>
            </a:r>
            <a:r>
              <a:rPr lang="de-AT" dirty="0" err="1"/>
              <a:t>Contract</a:t>
            </a:r>
            <a:r>
              <a:rPr lang="de-AT" dirty="0"/>
              <a:t>-Files gespeichert</a:t>
            </a:r>
          </a:p>
          <a:p>
            <a:r>
              <a:rPr lang="de-AT" dirty="0"/>
              <a:t>Rechte können individuell vergeben werden, z.B.</a:t>
            </a:r>
          </a:p>
          <a:p>
            <a:pPr lvl="1"/>
            <a:r>
              <a:rPr lang="de-AT" dirty="0"/>
              <a:t>Read Access</a:t>
            </a:r>
          </a:p>
          <a:p>
            <a:pPr lvl="1"/>
            <a:r>
              <a:rPr lang="de-AT" dirty="0"/>
              <a:t>Write Access</a:t>
            </a:r>
          </a:p>
          <a:p>
            <a:pPr lvl="1"/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075BAF0-F76D-43C6-814F-181A6D3BF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180" y="4590662"/>
            <a:ext cx="10345640" cy="146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712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FA28D0-338B-484A-9D96-D362650FD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Content Providers - AndroidManifest.xml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C95D82-8F61-408E-854A-2EBB9BC82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Müssen definiert werden</a:t>
            </a:r>
          </a:p>
          <a:p>
            <a:endParaRPr lang="de-AT" dirty="0"/>
          </a:p>
          <a:p>
            <a:pPr lvl="1"/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9F763CE-E2C3-4B06-80CC-DC2FDD0F9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65" y="2842597"/>
            <a:ext cx="11763870" cy="231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080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9E2563-BCA9-4152-AF78-5FBB783C4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Content Providers - AndroidManifest.xml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3D8F2E-3611-49CC-8451-B355885CC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Außerdem müssen Rechte definiert werden (</a:t>
            </a:r>
            <a:r>
              <a:rPr lang="de-AT" dirty="0" err="1"/>
              <a:t>Permissions</a:t>
            </a:r>
            <a:r>
              <a:rPr lang="de-AT" dirty="0"/>
              <a:t>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B277312-F56E-4E66-8C12-3BD266D37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8" y="3250763"/>
            <a:ext cx="12114284" cy="177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426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480</Words>
  <Application>Microsoft Office PowerPoint</Application>
  <PresentationFormat>Breitbild</PresentationFormat>
  <Paragraphs>84</Paragraphs>
  <Slides>13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SQLite Database </vt:lpstr>
      <vt:lpstr>SQLite Database</vt:lpstr>
      <vt:lpstr>SQLite Database</vt:lpstr>
      <vt:lpstr>SQLite Database – rawQuery()</vt:lpstr>
      <vt:lpstr>SQLite Database – query()</vt:lpstr>
      <vt:lpstr>SQLite Database – query()</vt:lpstr>
      <vt:lpstr>Content Providers</vt:lpstr>
      <vt:lpstr>Content Providers - AndroidManifest.xml </vt:lpstr>
      <vt:lpstr>Content Providers - AndroidManifest.xml </vt:lpstr>
      <vt:lpstr>Content Providers abfragen – „Client“</vt:lpstr>
      <vt:lpstr>Security ab Android 5</vt:lpstr>
      <vt:lpstr>Security ab Android 6</vt:lpstr>
      <vt:lpstr>Live 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</dc:title>
  <dc:creator>Philipp Panzenböck</dc:creator>
  <cp:lastModifiedBy>Philipp Panzenböck</cp:lastModifiedBy>
  <cp:revision>28</cp:revision>
  <dcterms:created xsi:type="dcterms:W3CDTF">2017-10-19T05:37:57Z</dcterms:created>
  <dcterms:modified xsi:type="dcterms:W3CDTF">2017-10-22T16:28:04Z</dcterms:modified>
</cp:coreProperties>
</file>