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67" r:id="rId11"/>
    <p:sldId id="258" r:id="rId12"/>
    <p:sldId id="25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51A5-1EAA-49D7-8B5B-717F2007A904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B305-3DCD-4901-862E-AFF508EB2F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89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4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Es folgt ein Beispiel für </a:t>
            </a:r>
            <a:r>
              <a:rPr lang="de-AT" dirty="0" err="1"/>
              <a:t>select</a:t>
            </a:r>
            <a:r>
              <a:rPr lang="de-AT" dirty="0"/>
              <a:t> * auf beiden Wegen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3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Wenn alle </a:t>
            </a:r>
            <a:r>
              <a:rPr lang="de-AT" dirty="0" err="1"/>
              <a:t>parameter</a:t>
            </a:r>
            <a:r>
              <a:rPr lang="de-AT" dirty="0"/>
              <a:t> außer URI null sind, ist es </a:t>
            </a:r>
            <a:r>
              <a:rPr lang="de-AT" dirty="0" err="1"/>
              <a:t>select</a:t>
            </a:r>
            <a:r>
              <a:rPr lang="de-AT" dirty="0"/>
              <a:t> *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1. Parameter ist in diesem  Falle „TABLE_NAME“, da nur Bilder abgefragt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2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Rechte: z.B. nur Read Access aber nicht Write Access</a:t>
            </a:r>
          </a:p>
          <a:p>
            <a:r>
              <a:rPr lang="de-AT" dirty="0"/>
              <a:t>Üblicherweise werden Daten wie z.B. Bilder </a:t>
            </a:r>
            <a:r>
              <a:rPr lang="de-AT" dirty="0" err="1"/>
              <a:t>bzw</a:t>
            </a:r>
            <a:r>
              <a:rPr lang="de-AT" dirty="0"/>
              <a:t> Kontakte </a:t>
            </a:r>
            <a:r>
              <a:rPr lang="de-AT" dirty="0" err="1"/>
              <a:t>geshared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10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47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Verified</a:t>
            </a:r>
            <a:r>
              <a:rPr lang="de-AT" dirty="0"/>
              <a:t> Boot –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bootloader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OS</a:t>
            </a:r>
          </a:p>
          <a:p>
            <a:r>
              <a:rPr lang="de-AT" dirty="0"/>
              <a:t>Fingerprint APIs ermöglichen es Entwicklern, mit Fingerprints zu arbeiten.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00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52A71-414C-4B55-B782-9BA879BF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8D404-A7EC-4E20-843F-263E5747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18C68-4BBD-4164-981C-C733EA2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01BFD-CD81-45E5-925E-A20F811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6C401-826E-4329-962B-EBD6B9DB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A69C-8433-4596-87E4-89E0925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F4ED7-2595-47BD-A5B2-5B64532F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838B7-1C6B-4B21-87F1-ACB098A5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DA694-6E52-4290-9620-FE7FCF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C9ACA-F355-4A2C-B788-D68F78E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A5614-747B-409B-BC20-065947B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A9B01-3B50-4627-93B4-2EE1792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A229-2F1C-4904-886A-B1E2F4B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9FF11-CF3D-491A-B0CC-F7730666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4568E-C664-46BA-B3C8-00D0B80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D576-F5A2-4F5D-AE3C-57E2F2E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503DC-9DF5-489C-B750-183669B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C4F3-F141-4568-9FD6-A596EF1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EF34-5D20-4383-9B34-785283A5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9B88A-88E7-4D0F-8AD8-F71B792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B955-F808-411B-A0FA-25246CC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57949-E5AA-41F9-B13B-7204DC6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6A991-DAB2-4E13-934C-A3737A3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4105F-1ED9-4F98-824A-A761A99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B2649-6FEF-4452-B0FB-8E26962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1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4D41-EF2E-422D-A66D-AE6EB3B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E3B1-45DF-443A-901E-900FFED6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5AC9D-29A4-471D-B616-5630831C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C8B93-9F48-4FC2-9657-BA46D97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01BF4-7740-4675-BD7F-4D5A081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65716-CC81-44FB-8766-08F5A8B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3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108F-DF00-4EA0-8712-86343EB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5ABC-A80F-4F3E-BB77-098D423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BADC4-F3CB-472D-8C56-BEDFB06E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078E1-2C97-462B-BD92-F8FA4CE1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80D4A-686D-4757-8288-86ADA8FD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8B31D-1D0F-4E4A-B68F-62B3225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832CD-A85B-4482-8B5F-9B92BC2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75355-163D-42E5-BD86-1737F94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F50-0BB9-4824-9207-76F817F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14954-170C-48FE-8665-86351475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C124B-ED43-41FF-93D4-6B07582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F72EEC-46A7-4D93-8490-2D3A5E7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550630-5455-48C6-A952-B40656B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D8539-723F-40CF-BAFC-08F4D95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34E47-6F3E-4C62-8A7E-A4C154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DB56-E5F2-42AB-9CBE-D25F2DB1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BD28-B7D8-41E9-B0AA-E0648B76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2DB6E-A513-42E8-8D2D-0B00A4B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29089-38A0-42FB-A900-543A7B6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F975C-803B-4CEF-A7B8-43CCA0F4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2F2FE-1DEE-4D5E-86BD-9F27CF2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88D77-75F3-4A21-ACEA-0BBEA98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93DA8-EBD7-472C-BD9F-8C7F2FCC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B0DBA-0E23-4ED2-8F63-DD6F6A1F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6BEB8-8B3B-44B4-A93F-C0869B6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D5B7F-6540-4442-9EB1-E2995BB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0D6-4D7F-44AA-B693-76FFB5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19E5C-0D57-427E-9FB3-C4A0E5A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A2DB6-F757-461D-8D8D-1C5F3B02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C4830-4B92-4099-9E8B-22859702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C4EA-4B7C-41D0-8C12-795DA6CC1C4F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9FAB3-0183-45C0-8489-598620F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F95-F03F-4409-90CA-6E44D0FD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02DE5-5985-46BA-8A96-72D8B3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CC6DC-9EDB-430B-861F-099793D5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die Datenbank als .</a:t>
            </a:r>
            <a:r>
              <a:rPr lang="de-AT" dirty="0" err="1"/>
              <a:t>db</a:t>
            </a:r>
            <a:r>
              <a:rPr lang="de-AT" dirty="0"/>
              <a:t> File</a:t>
            </a:r>
          </a:p>
          <a:p>
            <a:r>
              <a:rPr lang="de-AT" dirty="0"/>
              <a:t>Abfragen mit SQL Statements</a:t>
            </a:r>
          </a:p>
          <a:p>
            <a:r>
              <a:rPr lang="de-AT" b="1" dirty="0"/>
              <a:t>Integration der DB </a:t>
            </a:r>
            <a:r>
              <a:rPr lang="de-AT" dirty="0"/>
              <a:t>in der Applikation</a:t>
            </a:r>
          </a:p>
          <a:p>
            <a:r>
              <a:rPr lang="de-AT" dirty="0" err="1"/>
              <a:t>SQLiteOpenHelper</a:t>
            </a:r>
            <a:endParaRPr lang="de-AT" dirty="0"/>
          </a:p>
          <a:p>
            <a:pPr lvl="1"/>
            <a:r>
              <a:rPr lang="de-AT" dirty="0" err="1"/>
              <a:t>onCreate</a:t>
            </a:r>
            <a:r>
              <a:rPr lang="de-AT" dirty="0"/>
              <a:t>() -&gt; Create Statements</a:t>
            </a:r>
          </a:p>
          <a:p>
            <a:pPr lvl="1"/>
            <a:r>
              <a:rPr lang="de-AT" dirty="0" err="1"/>
              <a:t>onUpgrade</a:t>
            </a:r>
            <a:r>
              <a:rPr lang="de-AT" dirty="0"/>
              <a:t>() -&gt; Drop &amp; Create </a:t>
            </a:r>
          </a:p>
        </p:txBody>
      </p:sp>
    </p:spTree>
    <p:extLst>
      <p:ext uri="{BB962C8B-B14F-4D97-AF65-F5344CB8AC3E}">
        <p14:creationId xmlns:p14="http://schemas.microsoft.com/office/powerpoint/2010/main" val="7262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24E2-D90A-4E9E-8E39-D79E6DC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abfragen – „Client“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90FE7-FA85-4AD2-8433-96CF0714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de-AT" dirty="0"/>
              <a:t>Zuerst muss man Rechte haben -&gt; AndroidManifest.xml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Man benützt den </a:t>
            </a:r>
            <a:r>
              <a:rPr lang="de-AT" dirty="0" err="1"/>
              <a:t>ContentResolver</a:t>
            </a:r>
            <a:endParaRPr lang="de-AT" dirty="0"/>
          </a:p>
          <a:p>
            <a:pPr lvl="1"/>
            <a:r>
              <a:rPr lang="de-AT" dirty="0" err="1"/>
              <a:t>getContentResolver</a:t>
            </a:r>
            <a:r>
              <a:rPr lang="de-AT" dirty="0"/>
              <a:t>()</a:t>
            </a:r>
          </a:p>
          <a:p>
            <a:pPr lvl="1"/>
            <a:r>
              <a:rPr lang="de-AT" dirty="0"/>
              <a:t>Funktioniert wie eine </a:t>
            </a:r>
            <a:r>
              <a:rPr lang="de-AT" dirty="0" err="1"/>
              <a:t>SQLiteDatabase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Abfragen:	</a:t>
            </a:r>
            <a:r>
              <a:rPr lang="de-AT" dirty="0" err="1"/>
              <a:t>cr.query</a:t>
            </a:r>
            <a:r>
              <a:rPr lang="de-AT" dirty="0"/>
              <a:t>() -&gt; </a:t>
            </a:r>
            <a:r>
              <a:rPr lang="de-AT" dirty="0" err="1"/>
              <a:t>returnt</a:t>
            </a:r>
            <a:r>
              <a:rPr lang="de-AT" dirty="0"/>
              <a:t> Cursor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D8C0CC-0265-43A4-83D8-2D5E9CBE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3" y="2702686"/>
            <a:ext cx="11026654" cy="3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5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42998"/>
              </p:ext>
            </p:extLst>
          </p:nvPr>
        </p:nvGraphicFramePr>
        <p:xfrm>
          <a:off x="2032000" y="1567595"/>
          <a:ext cx="8184662" cy="437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Default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Der Speicher von Geräten mit Android 5.0 wird standardmäßig verschlüsselt.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Improved</a:t>
                      </a:r>
                      <a:r>
                        <a:rPr lang="de-AT" dirty="0"/>
                        <a:t>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Das Encryption-Passwort wird mittels </a:t>
                      </a:r>
                      <a:r>
                        <a:rPr lang="de-AT" b="1" dirty="0" err="1"/>
                        <a:t>scrypt</a:t>
                      </a:r>
                      <a:r>
                        <a:rPr lang="de-AT" b="0" dirty="0"/>
                        <a:t> vor </a:t>
                      </a:r>
                      <a:r>
                        <a:rPr lang="de-AT" b="0" dirty="0" err="1"/>
                        <a:t>Brute</a:t>
                      </a:r>
                      <a:r>
                        <a:rPr lang="de-AT" b="0" dirty="0"/>
                        <a:t>-Force Attacken geschützt.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645398">
                <a:tc>
                  <a:txBody>
                    <a:bodyPr/>
                    <a:lstStyle/>
                    <a:p>
                      <a:r>
                        <a:rPr lang="de-AT" dirty="0"/>
                        <a:t>Smart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Neue Wege, das Android Gerät zu entsperren: NFC Tags, Bluetooth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Devices,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Face,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Multi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Multiple Users</a:t>
                      </a:r>
                    </a:p>
                    <a:p>
                      <a:r>
                        <a:rPr lang="de-AT" b="0" dirty="0"/>
                        <a:t>Guest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Allgemeine Security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Auch abwärtskompatibel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6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3350"/>
              </p:ext>
            </p:extLst>
          </p:nvPr>
        </p:nvGraphicFramePr>
        <p:xfrm>
          <a:off x="2032000" y="1567595"/>
          <a:ext cx="818466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 err="1"/>
                        <a:t>Runtime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Permissions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Rechte einer App werden direkt zur Laufzeit abgefragt, statt wie bisher bei der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Verified</a:t>
                      </a:r>
                      <a:r>
                        <a:rPr lang="de-AT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Überprüft beim Start die System-Partition auf Fehler.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290056">
                <a:tc>
                  <a:txBody>
                    <a:bodyPr/>
                    <a:lstStyle/>
                    <a:p>
                      <a:r>
                        <a:rPr lang="de-AT" dirty="0"/>
                        <a:t>Hardware-</a:t>
                      </a:r>
                      <a:r>
                        <a:rPr lang="de-AT" dirty="0" err="1"/>
                        <a:t>Isolated</a:t>
                      </a:r>
                      <a:r>
                        <a:rPr lang="de-AT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Hardware Abstraction Layer (HAL) used by Fingerprint API,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Lockscreen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Device Encryption, and Client Certificates to protect keys against kernel compromise and/or local physical attacks</a:t>
                      </a:r>
                      <a:endParaRPr lang="de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Fingerprints können zum Sperren und Entsperren des Geräts genutzt werden. </a:t>
                      </a:r>
                      <a:r>
                        <a:rPr lang="de-AT" b="1" dirty="0"/>
                        <a:t>Fingerprint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USB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Datenzugriff muss vom Benutzer erlaubt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E6D14-6221-4F38-9DDE-E0775B7B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4432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6862C-2BAE-42FC-B52A-3828D04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F6AD-E90C-47BE-8B38-0EAA14F2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Den Inhalt einer SQLite DB kann man ganz einfach mit der ADB </a:t>
            </a:r>
            <a:r>
              <a:rPr lang="de-AT" dirty="0" err="1"/>
              <a:t>shell</a:t>
            </a:r>
            <a:r>
              <a:rPr lang="de-AT" dirty="0"/>
              <a:t> abfragen.</a:t>
            </a:r>
          </a:p>
          <a:p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Win</a:t>
            </a:r>
            <a:r>
              <a:rPr lang="de-AT" dirty="0"/>
              <a:t> + X, i (terminal)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adb</a:t>
            </a:r>
            <a:r>
              <a:rPr lang="de-AT" dirty="0"/>
              <a:t> </a:t>
            </a:r>
            <a:r>
              <a:rPr lang="de-AT" dirty="0" err="1"/>
              <a:t>shell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cd 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/&lt;</a:t>
            </a:r>
            <a:r>
              <a:rPr lang="de-AT" dirty="0" err="1"/>
              <a:t>packagename</a:t>
            </a:r>
            <a:r>
              <a:rPr lang="de-AT" dirty="0"/>
              <a:t>&gt;/</a:t>
            </a:r>
            <a:r>
              <a:rPr lang="de-AT" dirty="0" err="1"/>
              <a:t>databases</a:t>
            </a:r>
            <a:r>
              <a:rPr lang="de-AT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sqlite3 &lt;</a:t>
            </a:r>
            <a:r>
              <a:rPr lang="de-AT" dirty="0" err="1"/>
              <a:t>dbname</a:t>
            </a:r>
            <a:r>
              <a:rPr lang="de-AT" dirty="0"/>
              <a:t>&gt;.</a:t>
            </a:r>
            <a:r>
              <a:rPr lang="de-AT" dirty="0" err="1"/>
              <a:t>db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SELECT * FROM TABLE_NAME;</a:t>
            </a:r>
          </a:p>
        </p:txBody>
      </p:sp>
    </p:spTree>
    <p:extLst>
      <p:ext uri="{BB962C8B-B14F-4D97-AF65-F5344CB8AC3E}">
        <p14:creationId xmlns:p14="http://schemas.microsoft.com/office/powerpoint/2010/main" val="40066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7A3-E0EF-4D4E-9B6E-25F5C7D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2CC9-3C14-4518-A92B-7F11A79F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690688"/>
            <a:ext cx="10515600" cy="4351338"/>
          </a:xfrm>
        </p:spPr>
        <p:txBody>
          <a:bodyPr/>
          <a:lstStyle/>
          <a:p>
            <a:r>
              <a:rPr lang="de-AT" dirty="0"/>
              <a:t>Es gibt 2 Wege, Daten abzufragen: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Beide geben einen Cursor zurück</a:t>
            </a:r>
          </a:p>
          <a:p>
            <a:pPr lvl="2"/>
            <a:r>
              <a:rPr lang="de-AT" dirty="0"/>
              <a:t>Cursors immer schließen  </a:t>
            </a:r>
            <a:r>
              <a:rPr lang="de-AT" dirty="0" err="1"/>
              <a:t>c.close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1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5D2A5-3E11-4A7A-BAAC-BBCF1AE9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9F4361-C97F-4E4D-895A-8A34369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91" y="1912776"/>
            <a:ext cx="9210417" cy="3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EE3E8-FA13-40A5-AD30-D705B92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1AF44D-7AA2-4E61-B5DF-9AED312C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9" y="2183364"/>
            <a:ext cx="11426001" cy="26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3B380-8A1D-4E69-ADBE-0C72853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–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35D1D5-D0FF-4769-9555-EF511469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2" y="1658265"/>
            <a:ext cx="12054296" cy="35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75E76-2825-4BFD-B231-E11E604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D32C6-2EFD-48BA-93B1-10D5FEDF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Ermöglicht es, Daten zwischen Apps auszutauschen</a:t>
            </a:r>
          </a:p>
          <a:p>
            <a:r>
              <a:rPr lang="de-AT" dirty="0"/>
              <a:t>Konstanten werden in </a:t>
            </a:r>
            <a:r>
              <a:rPr lang="de-AT" dirty="0" err="1"/>
              <a:t>Contract</a:t>
            </a:r>
            <a:r>
              <a:rPr lang="de-AT" dirty="0"/>
              <a:t>-Files gespeichert</a:t>
            </a:r>
          </a:p>
          <a:p>
            <a:r>
              <a:rPr lang="de-AT" dirty="0"/>
              <a:t>Rechte können individuell vergeben werden, z.B.</a:t>
            </a:r>
          </a:p>
          <a:p>
            <a:pPr lvl="1"/>
            <a:r>
              <a:rPr lang="de-AT" dirty="0"/>
              <a:t>Read Access</a:t>
            </a:r>
          </a:p>
          <a:p>
            <a:pPr lvl="1"/>
            <a:r>
              <a:rPr lang="de-AT" dirty="0"/>
              <a:t>Write Access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75BAF0-F76D-43C6-814F-181A6D3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80" y="4590662"/>
            <a:ext cx="10345640" cy="1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28D0-338B-484A-9D96-D362650F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95D82-8F61-408E-854A-2EBB9BC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Müssen definiert werden</a:t>
            </a:r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F763CE-E2C3-4B06-80CC-DC2FDD0F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5" y="2842597"/>
            <a:ext cx="11763870" cy="23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2563-BCA9-4152-AF78-5FBB783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D8F2E-3611-49CC-8451-B355885C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Außerdem müssen Rechte definiert werden (</a:t>
            </a:r>
            <a:r>
              <a:rPr lang="de-AT" dirty="0" err="1"/>
              <a:t>Permissions</a:t>
            </a:r>
            <a:r>
              <a:rPr lang="de-AT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277312-F56E-4E66-8C12-3BD266D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" y="3250763"/>
            <a:ext cx="12114284" cy="17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Breitbild</PresentationFormat>
  <Paragraphs>85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SQLite Database </vt:lpstr>
      <vt:lpstr>SQLite Database</vt:lpstr>
      <vt:lpstr>SQLite Database</vt:lpstr>
      <vt:lpstr>SQLite Database – rawQuery()</vt:lpstr>
      <vt:lpstr>SQLite Database – query()</vt:lpstr>
      <vt:lpstr>SQLite Database – query()</vt:lpstr>
      <vt:lpstr>Content Providers</vt:lpstr>
      <vt:lpstr>Content Providers - AndroidManifest.xml </vt:lpstr>
      <vt:lpstr>Content Providers - AndroidManifest.xml </vt:lpstr>
      <vt:lpstr>Content Providers abfragen – „Client“</vt:lpstr>
      <vt:lpstr>Security ab Android 5</vt:lpstr>
      <vt:lpstr>Security ab Android 6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Philipp Panzenböck</dc:creator>
  <cp:lastModifiedBy>Philipp Panzenböck</cp:lastModifiedBy>
  <cp:revision>34</cp:revision>
  <dcterms:created xsi:type="dcterms:W3CDTF">2017-10-19T05:37:57Z</dcterms:created>
  <dcterms:modified xsi:type="dcterms:W3CDTF">2017-10-22T21:24:19Z</dcterms:modified>
</cp:coreProperties>
</file>