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4"/>
  </p:notesMasterIdLst>
  <p:sldIdLst>
    <p:sldId id="256" r:id="rId2"/>
    <p:sldId id="270" r:id="rId3"/>
    <p:sldId id="269" r:id="rId4"/>
    <p:sldId id="284" r:id="rId5"/>
    <p:sldId id="285" r:id="rId6"/>
    <p:sldId id="271" r:id="rId7"/>
    <p:sldId id="257" r:id="rId8"/>
    <p:sldId id="265" r:id="rId9"/>
    <p:sldId id="266" r:id="rId10"/>
    <p:sldId id="267" r:id="rId11"/>
    <p:sldId id="268" r:id="rId12"/>
    <p:sldId id="264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73" r:id="rId21"/>
    <p:sldId id="280" r:id="rId22"/>
    <p:sldId id="281" r:id="rId23"/>
    <p:sldId id="282" r:id="rId24"/>
    <p:sldId id="283" r:id="rId25"/>
    <p:sldId id="258" r:id="rId26"/>
    <p:sldId id="259" r:id="rId27"/>
    <p:sldId id="260" r:id="rId28"/>
    <p:sldId id="261" r:id="rId29"/>
    <p:sldId id="262" r:id="rId30"/>
    <p:sldId id="263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F74F6-1FF3-4B4F-9E59-C609F4F3CC55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42F7-F042-4EB9-8FA9-97D952BE1D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56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Multi User: </a:t>
            </a:r>
            <a:r>
              <a:rPr lang="de-AT" b="0" dirty="0"/>
              <a:t>Ermöglicht es, mehrere Benutzer auf einem Android Gerät zu haben. Inkludiert auch einen „Guest“ Modus für temporären eingeschränkten Zugriff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2F7-F042-4EB9-8FA9-97D952BE1DC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597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Der wesentliche Unterschied zu anderen Datenbanksystemen: Integration der DB in Applikationen. -&gt; </a:t>
            </a:r>
            <a:r>
              <a:rPr lang="de-AT" dirty="0" err="1"/>
              <a:t>lightweight</a:t>
            </a:r>
            <a:r>
              <a:rPr lang="de-AT" dirty="0"/>
              <a:t>, </a:t>
            </a:r>
            <a:r>
              <a:rPr lang="de-AT" dirty="0" err="1"/>
              <a:t>independent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2F7-F042-4EB9-8FA9-97D952BE1DCA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547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Es folgt ein Beispiel für </a:t>
            </a:r>
            <a:r>
              <a:rPr lang="de-AT" dirty="0" err="1"/>
              <a:t>select</a:t>
            </a:r>
            <a:r>
              <a:rPr lang="de-AT" dirty="0"/>
              <a:t> * auf beiden Wegen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2F7-F042-4EB9-8FA9-97D952BE1DCA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42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2F7-F042-4EB9-8FA9-97D952BE1DCA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70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3192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5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2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1046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62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2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673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39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FD9C4-D79A-40A6-9DB4-BFFA4C538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Android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D23F3E-9C20-4680-B73C-A63549292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Philipp Panzenböck, Eric Buchinger</a:t>
            </a:r>
          </a:p>
        </p:txBody>
      </p:sp>
    </p:spTree>
    <p:extLst>
      <p:ext uri="{BB962C8B-B14F-4D97-AF65-F5344CB8AC3E}">
        <p14:creationId xmlns:p14="http://schemas.microsoft.com/office/powerpoint/2010/main" val="314841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280A3-13D4-4322-A159-482357F9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Lifecycle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051C3-4D90-439F-A1DE-FE2DF716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onAttach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Fragment wird aufgerufen, Initialisierungen werden ausgeführt</a:t>
            </a:r>
          </a:p>
          <a:p>
            <a:r>
              <a:rPr lang="de-DE" dirty="0" err="1"/>
              <a:t>onCreate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Aufgerufen wenn das Fragment erzeugt wird, Komponenten werden initialisiert</a:t>
            </a:r>
          </a:p>
          <a:p>
            <a:r>
              <a:rPr lang="de-DE" dirty="0" err="1"/>
              <a:t>onCreateView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Aufgerufen wenn es Zeit ist das UI zu erzeugen. Gibt eine View zurück</a:t>
            </a:r>
          </a:p>
          <a:p>
            <a:r>
              <a:rPr lang="de-DE" dirty="0" err="1"/>
              <a:t>onActivityCreate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Nach </a:t>
            </a:r>
            <a:r>
              <a:rPr lang="de-DE" dirty="0" err="1"/>
              <a:t>onCreateView</a:t>
            </a:r>
            <a:r>
              <a:rPr lang="de-DE" dirty="0"/>
              <a:t>() aufgerufen. Ab jetzt kann man die </a:t>
            </a:r>
            <a:r>
              <a:rPr lang="de-DE" dirty="0" err="1"/>
              <a:t>view</a:t>
            </a:r>
            <a:r>
              <a:rPr lang="de-DE" dirty="0"/>
              <a:t> mit </a:t>
            </a:r>
            <a:r>
              <a:rPr lang="de-DE" dirty="0" err="1"/>
              <a:t>findViewById</a:t>
            </a:r>
            <a:r>
              <a:rPr lang="de-DE" dirty="0"/>
              <a:t>() finden</a:t>
            </a:r>
          </a:p>
        </p:txBody>
      </p:sp>
    </p:spTree>
    <p:extLst>
      <p:ext uri="{BB962C8B-B14F-4D97-AF65-F5344CB8AC3E}">
        <p14:creationId xmlns:p14="http://schemas.microsoft.com/office/powerpoint/2010/main" val="144569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89031-58C1-4BC6-897A-882F3175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Lifecycle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8EE697-49A0-4A75-9AE9-FE701FD7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onResume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Aufgerufen wenn fortgesetzt, man kann jetzt wieder interagieren mit dem Fragment</a:t>
            </a:r>
          </a:p>
          <a:p>
            <a:r>
              <a:rPr lang="de-DE" dirty="0" err="1"/>
              <a:t>onPause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Aufgerufen wenn der User das Fragment verlässt. Hier sollte man Daten(wenn </a:t>
            </a:r>
            <a:r>
              <a:rPr lang="de-DE" dirty="0" err="1"/>
              <a:t>vorhane</a:t>
            </a:r>
            <a:r>
              <a:rPr lang="de-DE" dirty="0"/>
              <a:t>) persistieren</a:t>
            </a:r>
          </a:p>
          <a:p>
            <a:r>
              <a:rPr lang="de-DE" dirty="0" err="1"/>
              <a:t>onStop</a:t>
            </a:r>
            <a:r>
              <a:rPr lang="de-DE" dirty="0"/>
              <a:t>()</a:t>
            </a:r>
          </a:p>
          <a:p>
            <a:pPr lvl="1"/>
            <a:r>
              <a:rPr lang="de-DE" dirty="0" err="1"/>
              <a:t>Stopt</a:t>
            </a:r>
            <a:r>
              <a:rPr lang="de-DE" dirty="0"/>
              <a:t> das Fragment</a:t>
            </a:r>
          </a:p>
          <a:p>
            <a:r>
              <a:rPr lang="de-DE" dirty="0" err="1"/>
              <a:t>onDestroyView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Fragment wird zerstört</a:t>
            </a:r>
          </a:p>
        </p:txBody>
      </p:sp>
    </p:spTree>
    <p:extLst>
      <p:ext uri="{BB962C8B-B14F-4D97-AF65-F5344CB8AC3E}">
        <p14:creationId xmlns:p14="http://schemas.microsoft.com/office/powerpoint/2010/main" val="298368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D1223-DCF8-4AFF-A571-4A4CE784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C91537-2AC9-40BA-BCC7-4A4D4A39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Werden verwendet um Information an das Fragment zu übergeben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Das Fragment erhält diese in der </a:t>
            </a:r>
            <a:r>
              <a:rPr lang="de-DE" dirty="0" err="1"/>
              <a:t>onActivityCreated</a:t>
            </a:r>
            <a:r>
              <a:rPr lang="de-DE" dirty="0"/>
              <a:t> Methode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Bundles werden mithilfe der .</a:t>
            </a:r>
            <a:r>
              <a:rPr lang="de-DE" dirty="0" err="1"/>
              <a:t>setArguments</a:t>
            </a:r>
            <a:r>
              <a:rPr lang="de-DE" dirty="0"/>
              <a:t>() Methode gesetzt.</a:t>
            </a:r>
          </a:p>
        </p:txBody>
      </p:sp>
    </p:spTree>
    <p:extLst>
      <p:ext uri="{BB962C8B-B14F-4D97-AF65-F5344CB8AC3E}">
        <p14:creationId xmlns:p14="http://schemas.microsoft.com/office/powerpoint/2010/main" val="81019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2A690-8F20-4311-BFAD-90A7D257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202" y="3023139"/>
            <a:ext cx="5175596" cy="811722"/>
          </a:xfrm>
        </p:spPr>
        <p:txBody>
          <a:bodyPr>
            <a:normAutofit fontScale="90000"/>
          </a:bodyPr>
          <a:lstStyle/>
          <a:p>
            <a:r>
              <a:rPr lang="de-AT" sz="5400" b="1" dirty="0"/>
              <a:t>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218027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83FAD-CDC6-4290-9964-E1006B0D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96FF7-207D-40D5-9096-B35CE4F1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Speichert die Datenbank als .</a:t>
            </a:r>
            <a:r>
              <a:rPr lang="de-AT" dirty="0" err="1"/>
              <a:t>db</a:t>
            </a:r>
            <a:r>
              <a:rPr lang="de-AT" dirty="0"/>
              <a:t> File</a:t>
            </a:r>
          </a:p>
          <a:p>
            <a:r>
              <a:rPr lang="de-AT" dirty="0"/>
              <a:t>Abfragen mit SQL Statements</a:t>
            </a:r>
          </a:p>
          <a:p>
            <a:r>
              <a:rPr lang="de-AT" b="1" dirty="0"/>
              <a:t>Integration der DB </a:t>
            </a:r>
            <a:r>
              <a:rPr lang="de-AT" dirty="0"/>
              <a:t>in der Applikation</a:t>
            </a:r>
          </a:p>
          <a:p>
            <a:r>
              <a:rPr lang="de-AT" dirty="0" err="1"/>
              <a:t>SQLiteOpenHelper</a:t>
            </a:r>
            <a:endParaRPr lang="de-AT" dirty="0"/>
          </a:p>
          <a:p>
            <a:pPr lvl="1"/>
            <a:r>
              <a:rPr lang="de-AT" dirty="0" err="1"/>
              <a:t>onCreate</a:t>
            </a:r>
            <a:r>
              <a:rPr lang="de-AT" dirty="0"/>
              <a:t>() -&gt; Create Statements</a:t>
            </a:r>
          </a:p>
          <a:p>
            <a:pPr lvl="1"/>
            <a:r>
              <a:rPr lang="de-AT" dirty="0" err="1"/>
              <a:t>onUpgrade</a:t>
            </a:r>
            <a:r>
              <a:rPr lang="de-AT" dirty="0"/>
              <a:t>() -&gt; Drop &amp; Create </a:t>
            </a:r>
          </a:p>
        </p:txBody>
      </p:sp>
    </p:spTree>
    <p:extLst>
      <p:ext uri="{BB962C8B-B14F-4D97-AF65-F5344CB8AC3E}">
        <p14:creationId xmlns:p14="http://schemas.microsoft.com/office/powerpoint/2010/main" val="29108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C2254-18A1-4268-A5C0-94D3308E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7F3B97-3A7B-49BC-805B-07769897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Den Inhalt einer SQLite DB kann man ganz einfach mit der ADB </a:t>
            </a:r>
            <a:r>
              <a:rPr lang="de-AT" dirty="0" err="1"/>
              <a:t>shell</a:t>
            </a:r>
            <a:r>
              <a:rPr lang="de-AT" dirty="0"/>
              <a:t> abfragen.</a:t>
            </a:r>
          </a:p>
          <a:p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Win</a:t>
            </a:r>
            <a:r>
              <a:rPr lang="de-AT" dirty="0"/>
              <a:t> + X, i (terminal)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adb</a:t>
            </a:r>
            <a:r>
              <a:rPr lang="de-AT" dirty="0"/>
              <a:t> </a:t>
            </a:r>
            <a:r>
              <a:rPr lang="de-AT" dirty="0" err="1"/>
              <a:t>shell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cd /</a:t>
            </a:r>
            <a:r>
              <a:rPr lang="de-AT" dirty="0" err="1"/>
              <a:t>data</a:t>
            </a:r>
            <a:r>
              <a:rPr lang="de-AT" dirty="0"/>
              <a:t>/</a:t>
            </a:r>
            <a:r>
              <a:rPr lang="de-AT" dirty="0" err="1"/>
              <a:t>data</a:t>
            </a:r>
            <a:r>
              <a:rPr lang="de-AT" dirty="0"/>
              <a:t>/&lt;</a:t>
            </a:r>
            <a:r>
              <a:rPr lang="de-AT" dirty="0" err="1"/>
              <a:t>packagename</a:t>
            </a:r>
            <a:r>
              <a:rPr lang="de-AT" dirty="0"/>
              <a:t>&gt;/</a:t>
            </a:r>
            <a:r>
              <a:rPr lang="de-AT" dirty="0" err="1"/>
              <a:t>databases</a:t>
            </a:r>
            <a:r>
              <a:rPr lang="de-AT" dirty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sqlite3 &lt;</a:t>
            </a:r>
            <a:r>
              <a:rPr lang="de-AT" dirty="0" err="1"/>
              <a:t>dbname</a:t>
            </a:r>
            <a:r>
              <a:rPr lang="de-AT" dirty="0"/>
              <a:t>&gt;.</a:t>
            </a:r>
            <a:r>
              <a:rPr lang="de-AT" dirty="0" err="1"/>
              <a:t>db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SELECT * FROM TABLE_NAME;</a:t>
            </a:r>
          </a:p>
        </p:txBody>
      </p:sp>
    </p:spTree>
    <p:extLst>
      <p:ext uri="{BB962C8B-B14F-4D97-AF65-F5344CB8AC3E}">
        <p14:creationId xmlns:p14="http://schemas.microsoft.com/office/powerpoint/2010/main" val="279019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13AC8-FC02-4064-BBC9-44574AC5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6A6DE-D150-41B3-9D02-46CB03D4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Es gibt 2 Wege, Daten abzufragen:</a:t>
            </a:r>
          </a:p>
          <a:p>
            <a:pPr lvl="1"/>
            <a:r>
              <a:rPr lang="de-AT" dirty="0" err="1"/>
              <a:t>SQLiteDataBase</a:t>
            </a:r>
            <a:r>
              <a:rPr lang="de-AT" dirty="0"/>
              <a:t> -&gt; </a:t>
            </a:r>
            <a:r>
              <a:rPr lang="de-AT" dirty="0" err="1"/>
              <a:t>query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SQLiteDataBase</a:t>
            </a:r>
            <a:r>
              <a:rPr lang="de-AT" dirty="0"/>
              <a:t> -&gt; </a:t>
            </a:r>
            <a:r>
              <a:rPr lang="de-AT" dirty="0" err="1"/>
              <a:t>rawQuery</a:t>
            </a:r>
            <a:r>
              <a:rPr lang="de-AT" dirty="0"/>
              <a:t>()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Beide geben einen Cursor zurück</a:t>
            </a:r>
          </a:p>
          <a:p>
            <a:pPr lvl="2"/>
            <a:r>
              <a:rPr lang="de-AT" dirty="0"/>
              <a:t>Cursors immer schließen  </a:t>
            </a:r>
            <a:r>
              <a:rPr lang="de-AT" dirty="0" err="1"/>
              <a:t>c.close</a:t>
            </a:r>
            <a:r>
              <a:rPr lang="de-A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9265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6BAA1-A3CF-468C-A662-6550B4BD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Beispiel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E14BC3-C5D8-42B9-BBA6-5A591E758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679" y="1917197"/>
            <a:ext cx="9582642" cy="41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9AC46-87ED-4A63-BEEB-49F231EA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Database Beispiel – 2. Weg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D88CFE5-A443-4FF3-A234-ACBAB4920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921" y="2392418"/>
            <a:ext cx="10898010" cy="25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9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5FAA6-FFEA-4C71-9DB3-EA6E2537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SQLite DB mit Content Provider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9E2AA80-3E0B-4D23-960C-4B90C6E1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770" y="2603240"/>
            <a:ext cx="10214859" cy="30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8DA6EA-A726-475E-A7CB-BD9C7CD3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556" y="1638300"/>
            <a:ext cx="5020887" cy="3581400"/>
          </a:xfrm>
        </p:spPr>
        <p:txBody>
          <a:bodyPr>
            <a:normAutofit/>
          </a:bodyPr>
          <a:lstStyle/>
          <a:p>
            <a:r>
              <a:rPr lang="de-AT" sz="3200" dirty="0"/>
              <a:t>Security in Android</a:t>
            </a:r>
          </a:p>
          <a:p>
            <a:r>
              <a:rPr lang="de-AT" sz="3200" dirty="0"/>
              <a:t>Fragments</a:t>
            </a:r>
          </a:p>
          <a:p>
            <a:r>
              <a:rPr lang="de-AT" sz="3200" dirty="0"/>
              <a:t>SQLite Database</a:t>
            </a:r>
          </a:p>
          <a:p>
            <a:r>
              <a:rPr lang="de-AT" sz="3200" dirty="0"/>
              <a:t>Content Providers</a:t>
            </a:r>
          </a:p>
          <a:p>
            <a:r>
              <a:rPr lang="de-AT" sz="32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291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2A690-8F20-4311-BFAD-90A7D257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202" y="3023139"/>
            <a:ext cx="5175596" cy="811722"/>
          </a:xfrm>
        </p:spPr>
        <p:txBody>
          <a:bodyPr>
            <a:normAutofit fontScale="90000"/>
          </a:bodyPr>
          <a:lstStyle/>
          <a:p>
            <a:r>
              <a:rPr lang="de-AT" sz="5400" b="1" dirty="0"/>
              <a:t>Content Providers</a:t>
            </a:r>
            <a:br>
              <a:rPr lang="de-AT" sz="5400" b="1" dirty="0"/>
            </a:br>
            <a:endParaRPr lang="de-AT" sz="5400" b="1" dirty="0"/>
          </a:p>
        </p:txBody>
      </p:sp>
    </p:spTree>
    <p:extLst>
      <p:ext uri="{BB962C8B-B14F-4D97-AF65-F5344CB8AC3E}">
        <p14:creationId xmlns:p14="http://schemas.microsoft.com/office/powerpoint/2010/main" val="132537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502BE-D52A-4AC1-9F9B-D24D0922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D0B33-9434-4BAA-9332-A7A68580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Ermöglicht es, Daten zwischen Apps auszutauschen</a:t>
            </a:r>
          </a:p>
          <a:p>
            <a:r>
              <a:rPr lang="de-AT" dirty="0"/>
              <a:t>Konstanten werden in </a:t>
            </a:r>
            <a:r>
              <a:rPr lang="de-AT" dirty="0" err="1"/>
              <a:t>Contract</a:t>
            </a:r>
            <a:r>
              <a:rPr lang="de-AT" dirty="0"/>
              <a:t>-Files gespeichert</a:t>
            </a:r>
          </a:p>
          <a:p>
            <a:r>
              <a:rPr lang="de-AT" dirty="0"/>
              <a:t>Rechte können individuell vergeben werden, z.B.</a:t>
            </a:r>
          </a:p>
          <a:p>
            <a:pPr lvl="1"/>
            <a:r>
              <a:rPr lang="de-AT" dirty="0"/>
              <a:t>Read Access</a:t>
            </a:r>
          </a:p>
          <a:p>
            <a:pPr lvl="1"/>
            <a:r>
              <a:rPr lang="de-AT" dirty="0"/>
              <a:t>Write Access</a:t>
            </a:r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AB3BE5-DC3D-428F-B163-4FF131F8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80" y="4590662"/>
            <a:ext cx="10345640" cy="14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1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9946B-1DDE-4285-8188-D4393A71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2DEB7-310C-4DB0-96B9-A4866460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Müssen definiert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DB202C-1992-4CF4-8582-804499D1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44" y="3274287"/>
            <a:ext cx="10898694" cy="21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8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D36E6-9336-492A-8BC8-EFA306B0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- AndroidManifest.xml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ED50C-5112-4AFB-9AEC-9D445C1D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Außerdem müssen Rechte definiert werden (</a:t>
            </a:r>
            <a:r>
              <a:rPr lang="de-AT" dirty="0" err="1"/>
              <a:t>Permissions</a:t>
            </a:r>
            <a:r>
              <a:rPr lang="de-AT" dirty="0"/>
              <a:t>)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59951C-30BB-4DA9-84A5-B3E0DD72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0" y="3397602"/>
            <a:ext cx="11114051" cy="16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51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5833F-BFB1-44A9-8586-F6F33B80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Providers abfragen – „Client“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69F92-C5ED-4C55-90CD-A018EB62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Zuerst muss man Rechte haben -&gt; AndroidManifest.xml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Man benützt den </a:t>
            </a:r>
            <a:r>
              <a:rPr lang="de-AT" dirty="0" err="1"/>
              <a:t>ContentResolver</a:t>
            </a:r>
            <a:endParaRPr lang="de-AT" dirty="0"/>
          </a:p>
          <a:p>
            <a:pPr lvl="1"/>
            <a:r>
              <a:rPr lang="de-AT" dirty="0" err="1"/>
              <a:t>getContentResolver</a:t>
            </a:r>
            <a:r>
              <a:rPr lang="de-AT" dirty="0"/>
              <a:t>()</a:t>
            </a:r>
          </a:p>
          <a:p>
            <a:pPr lvl="1"/>
            <a:r>
              <a:rPr lang="de-AT" dirty="0"/>
              <a:t>Funktioniert wie eine </a:t>
            </a:r>
            <a:r>
              <a:rPr lang="de-AT" dirty="0" err="1"/>
              <a:t>SQLiteDatabase</a:t>
            </a:r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Abfragen:	</a:t>
            </a:r>
            <a:r>
              <a:rPr lang="de-AT" dirty="0" err="1"/>
              <a:t>cr.query</a:t>
            </a:r>
            <a:r>
              <a:rPr lang="de-AT" dirty="0"/>
              <a:t>() -&gt; </a:t>
            </a:r>
            <a:r>
              <a:rPr lang="de-AT" dirty="0" err="1"/>
              <a:t>returnt</a:t>
            </a:r>
            <a:r>
              <a:rPr lang="de-AT" dirty="0"/>
              <a:t> Cursor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DD50D7-ED38-481C-8F59-B6C6D866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22" y="2968693"/>
            <a:ext cx="11026654" cy="3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0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B1DC2-B3C7-4089-B80E-0042B10F5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569208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86513-1198-4D6C-ABB0-B158C6AA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Services?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816EC-F1D9-4A81-A442-6BD6A04B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Arten:</a:t>
            </a:r>
          </a:p>
          <a:p>
            <a:pPr lvl="1"/>
            <a:r>
              <a:rPr lang="de-DE" dirty="0"/>
              <a:t>Background Service</a:t>
            </a:r>
          </a:p>
          <a:p>
            <a:pPr lvl="1"/>
            <a:r>
              <a:rPr lang="de-DE" dirty="0" err="1"/>
              <a:t>Foreground</a:t>
            </a:r>
            <a:r>
              <a:rPr lang="de-DE" dirty="0"/>
              <a:t> Service</a:t>
            </a:r>
          </a:p>
          <a:p>
            <a:r>
              <a:rPr lang="de-DE" dirty="0"/>
              <a:t>Führen Arbeit aus (ähnlich wie Threads)</a:t>
            </a:r>
          </a:p>
          <a:p>
            <a:r>
              <a:rPr lang="de-DE" dirty="0"/>
              <a:t>Laufen in keinem eigenen Thread! Services laufen im Main-Thread der Applikation</a:t>
            </a:r>
          </a:p>
          <a:p>
            <a:r>
              <a:rPr lang="de-DE" dirty="0"/>
              <a:t>In manchen Situation ist es ratsamer einen eigenen Thread für den Service zu erzeugen, wenn:</a:t>
            </a:r>
          </a:p>
          <a:p>
            <a:pPr lvl="1"/>
            <a:r>
              <a:rPr lang="de-DE" dirty="0"/>
              <a:t>anspruchsvolle Arbeit verrichtet werden soll</a:t>
            </a:r>
          </a:p>
          <a:p>
            <a:pPr lvl="1"/>
            <a:r>
              <a:rPr lang="de-DE" dirty="0"/>
              <a:t>Die UI beeinträchtigt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463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3411F-9048-461C-8BC4-EE34AD2C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C2476-5CBC-43E0-B80E-B1E3D649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Kann von einer anderen Applikation aufgerufen werden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Laufen im Hintergrund – keine User Interaction notwendig</a:t>
            </a:r>
          </a:p>
          <a:p>
            <a:endParaRPr lang="de-DE" dirty="0"/>
          </a:p>
          <a:p>
            <a:r>
              <a:rPr lang="de-DE" dirty="0"/>
              <a:t>Seit Android 0 kann nur noch eine App im Vordergrund einen Background Service starten, die App darf nicht im Background laufen.</a:t>
            </a:r>
          </a:p>
          <a:p>
            <a:endParaRPr lang="de-DE" dirty="0"/>
          </a:p>
          <a:p>
            <a:r>
              <a:rPr lang="de-DE" dirty="0"/>
              <a:t>Werden häufig für </a:t>
            </a:r>
            <a:r>
              <a:rPr lang="de-DE" dirty="0" err="1"/>
              <a:t>Logging</a:t>
            </a:r>
            <a:r>
              <a:rPr lang="de-DE" dirty="0"/>
              <a:t> oder File IO benutzt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145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4EDBF-D3B1-4FEF-8B03-18E75049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Foreground</a:t>
            </a:r>
            <a:r>
              <a:rPr lang="de-DE" dirty="0"/>
              <a:t> Service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2586A-DCA2-4324-94A8-281C18C1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Foreground</a:t>
            </a:r>
            <a:r>
              <a:rPr lang="de-DE" dirty="0"/>
              <a:t> Services werden benutzt wenn eine Userinteraction benötigt wird.</a:t>
            </a:r>
          </a:p>
          <a:p>
            <a:endParaRPr lang="de-DE" dirty="0"/>
          </a:p>
          <a:p>
            <a:r>
              <a:rPr lang="de-DE" dirty="0"/>
              <a:t>Der Service erzeugt eine Benachrichtigung, die erst verschwindet wenn der Service beendet wurde(</a:t>
            </a:r>
            <a:r>
              <a:rPr lang="de-DE" dirty="0" err="1"/>
              <a:t>z.b</a:t>
            </a:r>
            <a:r>
              <a:rPr lang="de-DE" dirty="0"/>
              <a:t> Musikplayer)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991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D03DE-C136-420E-BA08-6C85A491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Bound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273B0-282E-4CEE-9A06-E66D0987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Bietet ein Client-Server Interface an welches den Komponenten erlaubt mit dem Service zu interagieren</a:t>
            </a:r>
          </a:p>
          <a:p>
            <a:pPr lvl="1"/>
            <a:r>
              <a:rPr lang="de-DE" dirty="0" err="1"/>
              <a:t>Requests</a:t>
            </a:r>
            <a:r>
              <a:rPr lang="de-DE" dirty="0"/>
              <a:t> senden, Resultate erhalten</a:t>
            </a:r>
          </a:p>
          <a:p>
            <a:pPr lvl="1"/>
            <a:endParaRPr lang="de-DE" dirty="0"/>
          </a:p>
          <a:p>
            <a:r>
              <a:rPr lang="de-DE" dirty="0"/>
              <a:t>Ein gebundener Service läuft nur so lange, wie eine andere Applikation an ihn gebunden ist</a:t>
            </a:r>
          </a:p>
          <a:p>
            <a:endParaRPr lang="de-DE" dirty="0"/>
          </a:p>
          <a:p>
            <a:r>
              <a:rPr lang="de-DE" dirty="0"/>
              <a:t>Es können sich mehrere Komponenten mit dem Service verbinden, jedoch wenn alle diese Verbindung lösen, wird der Service zerstört.</a:t>
            </a:r>
          </a:p>
        </p:txBody>
      </p:sp>
    </p:spTree>
    <p:extLst>
      <p:ext uri="{BB962C8B-B14F-4D97-AF65-F5344CB8AC3E}">
        <p14:creationId xmlns:p14="http://schemas.microsoft.com/office/powerpoint/2010/main" val="176927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2A690-8F20-4311-BFAD-90A7D257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202" y="3023139"/>
            <a:ext cx="5175596" cy="811722"/>
          </a:xfrm>
        </p:spPr>
        <p:txBody>
          <a:bodyPr>
            <a:normAutofit fontScale="90000"/>
          </a:bodyPr>
          <a:lstStyle/>
          <a:p>
            <a:r>
              <a:rPr lang="de-AT" sz="5400" b="1" dirty="0"/>
              <a:t>Security in Android</a:t>
            </a:r>
          </a:p>
        </p:txBody>
      </p:sp>
    </p:spTree>
    <p:extLst>
      <p:ext uri="{BB962C8B-B14F-4D97-AF65-F5344CB8AC3E}">
        <p14:creationId xmlns:p14="http://schemas.microsoft.com/office/powerpoint/2010/main" val="2119086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1ED1-67CA-4F71-8EE8-9B0B4ACB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Base Klassen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DA3DE8-388E-46C6-93EB-BDB9AD917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Intent</a:t>
            </a:r>
            <a:r>
              <a:rPr lang="de-DE" dirty="0"/>
              <a:t> Service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693971-EC08-4B90-8970-106448C62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Benutzt einen </a:t>
            </a:r>
            <a:r>
              <a:rPr lang="de-DE" dirty="0" err="1"/>
              <a:t>Worker</a:t>
            </a:r>
            <a:r>
              <a:rPr lang="de-DE" dirty="0"/>
              <a:t> Thread um die </a:t>
            </a:r>
            <a:r>
              <a:rPr lang="de-DE" dirty="0" err="1"/>
              <a:t>Startrequests</a:t>
            </a:r>
            <a:r>
              <a:rPr lang="de-DE" dirty="0"/>
              <a:t> zu verwalten</a:t>
            </a:r>
          </a:p>
          <a:p>
            <a:r>
              <a:rPr lang="de-DE" dirty="0"/>
              <a:t>Wird benutzt wenn man nicht gleichzeitig mehrere </a:t>
            </a:r>
            <a:r>
              <a:rPr lang="de-DE" dirty="0" err="1"/>
              <a:t>Requests</a:t>
            </a:r>
            <a:r>
              <a:rPr lang="de-DE" dirty="0"/>
              <a:t> verwalten muss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4B6878-6820-4E4E-8335-91D76BBB2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Service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4E874E-CC3C-4F12-A70B-F849952422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Läuft am Main Thread</a:t>
            </a:r>
          </a:p>
          <a:p>
            <a:r>
              <a:rPr lang="de-DE" dirty="0"/>
              <a:t>Möglicherweise ist es notwendig einen neuen Thread zu erzeugen, da dieser die Performance des Systems beeinflussen kann</a:t>
            </a:r>
          </a:p>
        </p:txBody>
      </p:sp>
    </p:spTree>
    <p:extLst>
      <p:ext uri="{BB962C8B-B14F-4D97-AF65-F5344CB8AC3E}">
        <p14:creationId xmlns:p14="http://schemas.microsoft.com/office/powerpoint/2010/main" val="2660674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id="{C5F79084-E805-48DA-8EAC-CD5FD493EE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fik 6" descr="Ein Bild, das Person, drinnen, Mädchen enthält.&#10;&#10;Mit sehr hoher Zuverlässigkeit generierte Beschreibung">
            <a:extLst>
              <a:ext uri="{FF2B5EF4-FFF2-40B4-BE49-F238E27FC236}">
                <a16:creationId xmlns:a16="http://schemas.microsoft.com/office/drawing/2014/main" id="{71883328-085E-4A89-A358-EDCD72D48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4" b="17314"/>
          <a:stretch/>
        </p:blipFill>
        <p:spPr>
          <a:xfrm>
            <a:off x="1036321" y="321732"/>
            <a:ext cx="10833946" cy="61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7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B73C468-D875-4A8E-A540-E43BF8232D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Bildergebnis für android i fixed it">
            <a:extLst>
              <a:ext uri="{FF2B5EF4-FFF2-40B4-BE49-F238E27FC236}">
                <a16:creationId xmlns:a16="http://schemas.microsoft.com/office/drawing/2014/main" id="{EE978D13-DF00-486B-8D31-F09AD69F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03" y="1504067"/>
            <a:ext cx="4207669" cy="404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4AC08C-6BD8-427B-B18E-6B4321FC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cap="all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9276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A86E3-519B-4D1D-AA15-DB312725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Android 5 „Lollipop“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A96CEEA-E53B-442E-8EF9-819C75ADD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7581" y="1810139"/>
            <a:ext cx="8316838" cy="44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0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65FE0-E889-4BDF-9189-9E451A13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Android 6 „Marshmallow“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3D9940C-D651-44DD-ADF6-498962383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676" y="1633941"/>
            <a:ext cx="7528647" cy="45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2A690-8F20-4311-BFAD-90A7D257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804" y="2913611"/>
            <a:ext cx="3914063" cy="1485900"/>
          </a:xfrm>
        </p:spPr>
        <p:txBody>
          <a:bodyPr>
            <a:normAutofit/>
          </a:bodyPr>
          <a:lstStyle/>
          <a:p>
            <a:r>
              <a:rPr lang="de-AT" sz="5400" b="1" dirty="0"/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204184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60D58-7CB1-48D8-9FA8-8217CDD1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Fragments?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F71F6-F813-4D91-B598-8C023495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unabhängige Komponente welche von einer </a:t>
            </a:r>
            <a:r>
              <a:rPr lang="de-DE" dirty="0" err="1"/>
              <a:t>Activity</a:t>
            </a:r>
            <a:r>
              <a:rPr lang="de-DE" dirty="0"/>
              <a:t> benutzt werden kann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Haben Ihren eigenen Life Cycle und erhalten ihre eigenen Input Events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Beeinflussen das Erscheinen einer </a:t>
            </a:r>
            <a:r>
              <a:rPr lang="de-DE" dirty="0" err="1"/>
              <a:t>Activity</a:t>
            </a:r>
            <a:r>
              <a:rPr lang="de-DE" dirty="0"/>
              <a:t> zur Laufzeit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Können einen Screen in mehrere Teilbereiche aufteilen</a:t>
            </a:r>
          </a:p>
        </p:txBody>
      </p:sp>
    </p:spTree>
    <p:extLst>
      <p:ext uri="{BB962C8B-B14F-4D97-AF65-F5344CB8AC3E}">
        <p14:creationId xmlns:p14="http://schemas.microsoft.com/office/powerpoint/2010/main" val="358633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DBE64-713A-47A3-AE69-C39AF4D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Fragments?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D2042-74A8-42A1-B50C-58A8E570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Fragment‘s</a:t>
            </a:r>
            <a:r>
              <a:rPr lang="de-DE" dirty="0"/>
              <a:t> müssen kein UI haben(</a:t>
            </a:r>
            <a:r>
              <a:rPr lang="de-DE" dirty="0" err="1"/>
              <a:t>Headless</a:t>
            </a:r>
            <a:r>
              <a:rPr lang="de-DE" dirty="0"/>
              <a:t> Fragment)</a:t>
            </a:r>
          </a:p>
          <a:p>
            <a:endParaRPr lang="de-DE" dirty="0"/>
          </a:p>
          <a:p>
            <a:r>
              <a:rPr lang="de-DE" dirty="0"/>
              <a:t>Wurden in Android 3 vorgestellt</a:t>
            </a:r>
          </a:p>
          <a:p>
            <a:endParaRPr lang="de-DE" dirty="0"/>
          </a:p>
          <a:p>
            <a:r>
              <a:rPr lang="de-DE" dirty="0"/>
              <a:t>Können leicht aktualisiert und ersetzt werden</a:t>
            </a:r>
          </a:p>
          <a:p>
            <a:endParaRPr lang="de-DE" dirty="0"/>
          </a:p>
          <a:p>
            <a:r>
              <a:rPr lang="de-DE" dirty="0"/>
              <a:t>Mit Fragments kann man sich einfach an verschiedene Displaygrößen zur Laufzeit anpassen(Tablets)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06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BD1B4-9A81-4032-8EAF-A09BF7DC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AD961-C925-437A-914E-41E564CF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  <a:p>
            <a:pPr lvl="1"/>
            <a:r>
              <a:rPr lang="de-DE" dirty="0"/>
              <a:t>Man teilt komplexen Code einer </a:t>
            </a:r>
            <a:r>
              <a:rPr lang="de-DE" dirty="0" err="1"/>
              <a:t>Activity</a:t>
            </a:r>
            <a:r>
              <a:rPr lang="de-DE" dirty="0"/>
              <a:t> auf Fragments auf um eine bessere Organisation und Wartbarkeit zu erhalten</a:t>
            </a:r>
          </a:p>
          <a:p>
            <a:r>
              <a:rPr lang="de-DE" dirty="0"/>
              <a:t>Wiederverwendbarkeit</a:t>
            </a:r>
          </a:p>
          <a:p>
            <a:pPr lvl="1"/>
            <a:r>
              <a:rPr lang="de-DE" dirty="0"/>
              <a:t>Das Fragment und seine Komponenten kann von mehreren </a:t>
            </a:r>
            <a:r>
              <a:rPr lang="de-DE" dirty="0" err="1"/>
              <a:t>Activities</a:t>
            </a:r>
            <a:r>
              <a:rPr lang="de-DE" dirty="0"/>
              <a:t> verwendet werden</a:t>
            </a:r>
          </a:p>
          <a:p>
            <a:r>
              <a:rPr lang="de-DE" dirty="0"/>
              <a:t>Anpassbarkeit</a:t>
            </a:r>
          </a:p>
          <a:p>
            <a:pPr lvl="1"/>
            <a:r>
              <a:rPr lang="de-DE" dirty="0"/>
              <a:t>Die Bereiche des Screens können mit Fragments an verschiedene Gegebenheiten wie die Größe oder der Orientation angepasst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2451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803</Words>
  <Application>Microsoft Office PowerPoint</Application>
  <PresentationFormat>Breitbild</PresentationFormat>
  <Paragraphs>148</Paragraphs>
  <Slides>32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Franklin Gothic Book</vt:lpstr>
      <vt:lpstr>Crop</vt:lpstr>
      <vt:lpstr>Android</vt:lpstr>
      <vt:lpstr>PowerPoint-Präsentation</vt:lpstr>
      <vt:lpstr>Security in Android</vt:lpstr>
      <vt:lpstr>Android 5 „Lollipop“</vt:lpstr>
      <vt:lpstr>Android 6 „Marshmallow“</vt:lpstr>
      <vt:lpstr>FRAGMENTS</vt:lpstr>
      <vt:lpstr>Was sind Fragments?</vt:lpstr>
      <vt:lpstr>Was sind Fragments? (2)</vt:lpstr>
      <vt:lpstr>Vorteile</vt:lpstr>
      <vt:lpstr>Lifecycle (1)</vt:lpstr>
      <vt:lpstr>Lifecycle (2)</vt:lpstr>
      <vt:lpstr>Bundle</vt:lpstr>
      <vt:lpstr>SQLite Database</vt:lpstr>
      <vt:lpstr>SQLite Database </vt:lpstr>
      <vt:lpstr>SQLite Database</vt:lpstr>
      <vt:lpstr>SQLite Database</vt:lpstr>
      <vt:lpstr>SQLite Database Beispiel</vt:lpstr>
      <vt:lpstr>SQLite Database Beispiel – 2. Weg</vt:lpstr>
      <vt:lpstr>SQLite DB mit Content Provider</vt:lpstr>
      <vt:lpstr>Content Providers </vt:lpstr>
      <vt:lpstr>Content Providers</vt:lpstr>
      <vt:lpstr>Content Providers</vt:lpstr>
      <vt:lpstr>Content Providers - AndroidManifest.xml </vt:lpstr>
      <vt:lpstr>Content Providers abfragen – „Client“</vt:lpstr>
      <vt:lpstr>Services</vt:lpstr>
      <vt:lpstr>Was sind Services?</vt:lpstr>
      <vt:lpstr>Background Service</vt:lpstr>
      <vt:lpstr>Foreground Service </vt:lpstr>
      <vt:lpstr>Bound Service</vt:lpstr>
      <vt:lpstr>Base Klassen</vt:lpstr>
      <vt:lpstr>PowerPoint-Präsentation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</dc:title>
  <dc:creator>Eric Buchinger</dc:creator>
  <cp:lastModifiedBy>Philipp Panzenböck</cp:lastModifiedBy>
  <cp:revision>60</cp:revision>
  <dcterms:created xsi:type="dcterms:W3CDTF">2017-10-13T07:26:20Z</dcterms:created>
  <dcterms:modified xsi:type="dcterms:W3CDTF">2017-10-23T08:03:22Z</dcterms:modified>
</cp:coreProperties>
</file>