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4"/>
  </p:notesMasterIdLst>
  <p:sldIdLst>
    <p:sldId id="256" r:id="rId2"/>
    <p:sldId id="270" r:id="rId3"/>
    <p:sldId id="269" r:id="rId4"/>
    <p:sldId id="284" r:id="rId5"/>
    <p:sldId id="285" r:id="rId6"/>
    <p:sldId id="271" r:id="rId7"/>
    <p:sldId id="257" r:id="rId8"/>
    <p:sldId id="265" r:id="rId9"/>
    <p:sldId id="266" r:id="rId10"/>
    <p:sldId id="267" r:id="rId11"/>
    <p:sldId id="268" r:id="rId12"/>
    <p:sldId id="264" r:id="rId13"/>
    <p:sldId id="272" r:id="rId14"/>
    <p:sldId id="274" r:id="rId15"/>
    <p:sldId id="275" r:id="rId16"/>
    <p:sldId id="276" r:id="rId17"/>
    <p:sldId id="277" r:id="rId18"/>
    <p:sldId id="278" r:id="rId19"/>
    <p:sldId id="279" r:id="rId20"/>
    <p:sldId id="273" r:id="rId21"/>
    <p:sldId id="280" r:id="rId22"/>
    <p:sldId id="281" r:id="rId23"/>
    <p:sldId id="282" r:id="rId24"/>
    <p:sldId id="283" r:id="rId25"/>
    <p:sldId id="258" r:id="rId26"/>
    <p:sldId id="259" r:id="rId27"/>
    <p:sldId id="260" r:id="rId28"/>
    <p:sldId id="261" r:id="rId29"/>
    <p:sldId id="262" r:id="rId30"/>
    <p:sldId id="263"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74F6-1FF3-4B4F-9E59-C609F4F3CC55}" type="datetimeFigureOut">
              <a:rPr lang="de-AT" smtClean="0"/>
              <a:t>23.10.2017</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842F7-F042-4EB9-8FA9-97D952BE1DCA}" type="slidenum">
              <a:rPr lang="de-AT" smtClean="0"/>
              <a:t>‹Nr.›</a:t>
            </a:fld>
            <a:endParaRPr lang="de-AT"/>
          </a:p>
        </p:txBody>
      </p:sp>
    </p:spTree>
    <p:extLst>
      <p:ext uri="{BB962C8B-B14F-4D97-AF65-F5344CB8AC3E}">
        <p14:creationId xmlns:p14="http://schemas.microsoft.com/office/powerpoint/2010/main" val="282656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Multi User: Vorher nur für Tablets (Android 4.2 </a:t>
            </a:r>
            <a:r>
              <a:rPr lang="de-AT" dirty="0" err="1"/>
              <a:t>Jellybean</a:t>
            </a:r>
            <a:r>
              <a:rPr lang="de-AT" dirty="0"/>
              <a:t>) - </a:t>
            </a:r>
            <a:r>
              <a:rPr lang="de-AT" b="0" dirty="0"/>
              <a:t>Ermöglicht es, mehrere Benutzer auf einem Android Gerät zu haben. Inkludiert auch einen „Guest“ Modus für temporären eingeschränkten Zugriff</a:t>
            </a:r>
          </a:p>
          <a:p>
            <a:pPr marL="0" marR="0" lvl="0" indent="0" algn="l" defTabSz="914400" rtl="0" eaLnBrk="1" fontAlgn="auto" latinLnBrk="0" hangingPunct="1">
              <a:lnSpc>
                <a:spcPct val="100000"/>
              </a:lnSpc>
              <a:spcBef>
                <a:spcPts val="0"/>
              </a:spcBef>
              <a:spcAft>
                <a:spcPts val="0"/>
              </a:spcAft>
              <a:buClrTx/>
              <a:buSzTx/>
              <a:buFontTx/>
              <a:buNone/>
              <a:tabLst/>
              <a:defRPr/>
            </a:pPr>
            <a:r>
              <a:rPr lang="de-AT" b="1" dirty="0"/>
              <a:t>KILL SWITCH: </a:t>
            </a:r>
            <a:r>
              <a:rPr lang="en-US" sz="1200" b="0" i="0" kern="1200" dirty="0">
                <a:solidFill>
                  <a:schemeClr val="tx1"/>
                </a:solidFill>
                <a:effectLst/>
                <a:latin typeface="+mn-lt"/>
                <a:ea typeface="+mn-ea"/>
                <a:cs typeface="+mn-cs"/>
              </a:rPr>
              <a:t> in the form of Factory Reset Protection. This requires your Google ID and password before anybody can reset the device, and it makes it much more difficult for a lost or stolen phone to be wiped by baddies. That’s the good news; the bad news is that you have to specifically enable it. As before, you can also use Android Device Manager to locate, reset or erase your device if it goes missing.</a:t>
            </a:r>
            <a:endParaRPr lang="de-AT" b="1" dirty="0"/>
          </a:p>
        </p:txBody>
      </p:sp>
      <p:sp>
        <p:nvSpPr>
          <p:cNvPr id="4" name="Foliennummernplatzhalter 3"/>
          <p:cNvSpPr>
            <a:spLocks noGrp="1"/>
          </p:cNvSpPr>
          <p:nvPr>
            <p:ph type="sldNum" sz="quarter" idx="10"/>
          </p:nvPr>
        </p:nvSpPr>
        <p:spPr/>
        <p:txBody>
          <a:bodyPr/>
          <a:lstStyle/>
          <a:p>
            <a:fld id="{486842F7-F042-4EB9-8FA9-97D952BE1DCA}" type="slidenum">
              <a:rPr lang="de-AT" smtClean="0"/>
              <a:t>4</a:t>
            </a:fld>
            <a:endParaRPr lang="de-AT"/>
          </a:p>
        </p:txBody>
      </p:sp>
    </p:spTree>
    <p:extLst>
      <p:ext uri="{BB962C8B-B14F-4D97-AF65-F5344CB8AC3E}">
        <p14:creationId xmlns:p14="http://schemas.microsoft.com/office/powerpoint/2010/main" val="389597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Der wesentliche Unterschied zu anderen Datenbanksystemen: Integration der DB in Applikationen. -&gt; </a:t>
            </a:r>
            <a:r>
              <a:rPr lang="de-AT" dirty="0" err="1"/>
              <a:t>lightweight</a:t>
            </a:r>
            <a:r>
              <a:rPr lang="de-AT" dirty="0"/>
              <a:t>, </a:t>
            </a:r>
            <a:r>
              <a:rPr lang="de-AT" dirty="0" err="1"/>
              <a:t>independent</a:t>
            </a:r>
            <a:endParaRPr lang="de-AT" dirty="0"/>
          </a:p>
        </p:txBody>
      </p:sp>
      <p:sp>
        <p:nvSpPr>
          <p:cNvPr id="4" name="Foliennummernplatzhalter 3"/>
          <p:cNvSpPr>
            <a:spLocks noGrp="1"/>
          </p:cNvSpPr>
          <p:nvPr>
            <p:ph type="sldNum" sz="quarter" idx="10"/>
          </p:nvPr>
        </p:nvSpPr>
        <p:spPr/>
        <p:txBody>
          <a:bodyPr/>
          <a:lstStyle/>
          <a:p>
            <a:fld id="{486842F7-F042-4EB9-8FA9-97D952BE1DCA}" type="slidenum">
              <a:rPr lang="de-AT" smtClean="0"/>
              <a:t>14</a:t>
            </a:fld>
            <a:endParaRPr lang="de-AT"/>
          </a:p>
        </p:txBody>
      </p:sp>
    </p:spTree>
    <p:extLst>
      <p:ext uri="{BB962C8B-B14F-4D97-AF65-F5344CB8AC3E}">
        <p14:creationId xmlns:p14="http://schemas.microsoft.com/office/powerpoint/2010/main" val="287547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Es folgt ein Beispiel für </a:t>
            </a:r>
            <a:r>
              <a:rPr lang="de-AT" dirty="0" err="1"/>
              <a:t>select</a:t>
            </a:r>
            <a:r>
              <a:rPr lang="de-AT" dirty="0"/>
              <a:t> * auf beiden Wegen</a:t>
            </a:r>
          </a:p>
          <a:p>
            <a:endParaRPr lang="de-AT" dirty="0"/>
          </a:p>
        </p:txBody>
      </p:sp>
      <p:sp>
        <p:nvSpPr>
          <p:cNvPr id="4" name="Foliennummernplatzhalter 3"/>
          <p:cNvSpPr>
            <a:spLocks noGrp="1"/>
          </p:cNvSpPr>
          <p:nvPr>
            <p:ph type="sldNum" sz="quarter" idx="10"/>
          </p:nvPr>
        </p:nvSpPr>
        <p:spPr/>
        <p:txBody>
          <a:bodyPr/>
          <a:lstStyle/>
          <a:p>
            <a:fld id="{486842F7-F042-4EB9-8FA9-97D952BE1DCA}" type="slidenum">
              <a:rPr lang="de-AT" smtClean="0"/>
              <a:t>16</a:t>
            </a:fld>
            <a:endParaRPr lang="de-AT"/>
          </a:p>
        </p:txBody>
      </p:sp>
    </p:spTree>
    <p:extLst>
      <p:ext uri="{BB962C8B-B14F-4D97-AF65-F5344CB8AC3E}">
        <p14:creationId xmlns:p14="http://schemas.microsoft.com/office/powerpoint/2010/main" val="250542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86842F7-F042-4EB9-8FA9-97D952BE1DCA}" type="slidenum">
              <a:rPr lang="de-AT" smtClean="0"/>
              <a:t>31</a:t>
            </a:fld>
            <a:endParaRPr lang="de-AT"/>
          </a:p>
        </p:txBody>
      </p:sp>
    </p:spTree>
    <p:extLst>
      <p:ext uri="{BB962C8B-B14F-4D97-AF65-F5344CB8AC3E}">
        <p14:creationId xmlns:p14="http://schemas.microsoft.com/office/powerpoint/2010/main" val="342770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E9B3DE1-1483-4E7D-858F-7B39EE925286}" type="datetimeFigureOut">
              <a:rPr lang="de-DE" smtClean="0"/>
              <a:t>23.10.2017</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E215519-3581-46F8-BD99-267ECE3B5738}" type="slidenum">
              <a:rPr lang="de-DE" smtClean="0"/>
              <a:t>‹Nr.›</a:t>
            </a:fld>
            <a:endParaRPr lang="de-D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31923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E9B3DE1-1483-4E7D-858F-7B39EE925286}" type="datetimeFigureOut">
              <a:rPr lang="de-DE" smtClean="0"/>
              <a:t>23.10.2017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15149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E9B3DE1-1483-4E7D-858F-7B39EE925286}" type="datetimeFigureOut">
              <a:rPr lang="de-DE" smtClean="0"/>
              <a:t>23.10.2017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190495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E9B3DE1-1483-4E7D-858F-7B39EE925286}" type="datetimeFigureOut">
              <a:rPr lang="de-DE" smtClean="0"/>
              <a:t>23.10.2017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3027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E9B3DE1-1483-4E7D-858F-7B39EE925286}" type="datetimeFigureOut">
              <a:rPr lang="de-DE" smtClean="0"/>
              <a:t>23.10.2017</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E215519-3581-46F8-BD99-267ECE3B5738}" type="slidenum">
              <a:rPr lang="de-DE" smtClean="0"/>
              <a:t>‹Nr.›</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104692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E9B3DE1-1483-4E7D-858F-7B39EE925286}" type="datetimeFigureOut">
              <a:rPr lang="de-DE" smtClean="0"/>
              <a:t>23.10.2017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200004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E9B3DE1-1483-4E7D-858F-7B39EE925286}" type="datetimeFigureOut">
              <a:rPr lang="de-DE" smtClean="0"/>
              <a:t>23.10.2017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182544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E9B3DE1-1483-4E7D-858F-7B39EE925286}" type="datetimeFigureOut">
              <a:rPr lang="de-DE" smtClean="0"/>
              <a:t>23.10.2017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115262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B3DE1-1483-4E7D-858F-7B39EE925286}" type="datetimeFigureOut">
              <a:rPr lang="de-DE" smtClean="0"/>
              <a:t>23.10.2017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E215519-3581-46F8-BD99-267ECE3B5738}" type="slidenum">
              <a:rPr lang="de-DE" smtClean="0"/>
              <a:t>‹Nr.›</a:t>
            </a:fld>
            <a:endParaRPr lang="de-DE"/>
          </a:p>
        </p:txBody>
      </p:sp>
    </p:spTree>
    <p:extLst>
      <p:ext uri="{BB962C8B-B14F-4D97-AF65-F5344CB8AC3E}">
        <p14:creationId xmlns:p14="http://schemas.microsoft.com/office/powerpoint/2010/main" val="362428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9B3DE1-1483-4E7D-858F-7B39EE925286}" type="datetimeFigureOut">
              <a:rPr lang="de-DE" smtClean="0"/>
              <a:t>23.10.2017</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E215519-3581-46F8-BD99-267ECE3B5738}"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673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9B3DE1-1483-4E7D-858F-7B39EE925286}" type="datetimeFigureOut">
              <a:rPr lang="de-DE" smtClean="0"/>
              <a:t>23.10.2017</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E215519-3581-46F8-BD99-267ECE3B5738}"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86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E9B3DE1-1483-4E7D-858F-7B39EE925286}" type="datetimeFigureOut">
              <a:rPr lang="de-DE" smtClean="0"/>
              <a:t>23.10.2017</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E215519-3581-46F8-BD99-267ECE3B5738}"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939526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6FD9C4-D79A-40A6-9DB4-BFFA4C53836D}"/>
              </a:ext>
            </a:extLst>
          </p:cNvPr>
          <p:cNvSpPr>
            <a:spLocks noGrp="1"/>
          </p:cNvSpPr>
          <p:nvPr>
            <p:ph type="ctrTitle"/>
          </p:nvPr>
        </p:nvSpPr>
        <p:spPr/>
        <p:txBody>
          <a:bodyPr/>
          <a:lstStyle/>
          <a:p>
            <a:r>
              <a:rPr lang="de-DE" dirty="0"/>
              <a:t>Android</a:t>
            </a:r>
          </a:p>
        </p:txBody>
      </p:sp>
      <p:sp>
        <p:nvSpPr>
          <p:cNvPr id="3" name="Untertitel 2">
            <a:extLst>
              <a:ext uri="{FF2B5EF4-FFF2-40B4-BE49-F238E27FC236}">
                <a16:creationId xmlns:a16="http://schemas.microsoft.com/office/drawing/2014/main" id="{B2D23F3E-9C20-4680-B73C-A635492922BD}"/>
              </a:ext>
            </a:extLst>
          </p:cNvPr>
          <p:cNvSpPr>
            <a:spLocks noGrp="1"/>
          </p:cNvSpPr>
          <p:nvPr>
            <p:ph type="subTitle" idx="1"/>
          </p:nvPr>
        </p:nvSpPr>
        <p:spPr/>
        <p:txBody>
          <a:bodyPr/>
          <a:lstStyle/>
          <a:p>
            <a:r>
              <a:rPr lang="de-DE" dirty="0"/>
              <a:t>Philipp Panzenböck, Eric Buchinger</a:t>
            </a:r>
          </a:p>
        </p:txBody>
      </p:sp>
    </p:spTree>
    <p:extLst>
      <p:ext uri="{BB962C8B-B14F-4D97-AF65-F5344CB8AC3E}">
        <p14:creationId xmlns:p14="http://schemas.microsoft.com/office/powerpoint/2010/main" val="314841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280A3-13D4-4322-A159-482357F949B1}"/>
              </a:ext>
            </a:extLst>
          </p:cNvPr>
          <p:cNvSpPr>
            <a:spLocks noGrp="1"/>
          </p:cNvSpPr>
          <p:nvPr>
            <p:ph type="title"/>
          </p:nvPr>
        </p:nvSpPr>
        <p:spPr/>
        <p:txBody>
          <a:bodyPr/>
          <a:lstStyle/>
          <a:p>
            <a:r>
              <a:rPr lang="de-DE" dirty="0"/>
              <a:t>Lifecycle (1)</a:t>
            </a:r>
          </a:p>
        </p:txBody>
      </p:sp>
      <p:sp>
        <p:nvSpPr>
          <p:cNvPr id="3" name="Inhaltsplatzhalter 2">
            <a:extLst>
              <a:ext uri="{FF2B5EF4-FFF2-40B4-BE49-F238E27FC236}">
                <a16:creationId xmlns:a16="http://schemas.microsoft.com/office/drawing/2014/main" id="{DDA051C3-4D90-439F-A1DE-FE2DF7166A85}"/>
              </a:ext>
            </a:extLst>
          </p:cNvPr>
          <p:cNvSpPr>
            <a:spLocks noGrp="1"/>
          </p:cNvSpPr>
          <p:nvPr>
            <p:ph idx="1"/>
          </p:nvPr>
        </p:nvSpPr>
        <p:spPr/>
        <p:txBody>
          <a:bodyPr/>
          <a:lstStyle/>
          <a:p>
            <a:r>
              <a:rPr lang="de-DE" dirty="0" err="1"/>
              <a:t>onAttach</a:t>
            </a:r>
            <a:r>
              <a:rPr lang="de-DE" dirty="0"/>
              <a:t>()</a:t>
            </a:r>
          </a:p>
          <a:p>
            <a:pPr lvl="1"/>
            <a:r>
              <a:rPr lang="de-DE" dirty="0"/>
              <a:t>Fragment wird aufgerufen, Initialisierungen werden ausgeführt</a:t>
            </a:r>
          </a:p>
          <a:p>
            <a:r>
              <a:rPr lang="de-DE" dirty="0" err="1"/>
              <a:t>onCreate</a:t>
            </a:r>
            <a:r>
              <a:rPr lang="de-DE" dirty="0"/>
              <a:t>()</a:t>
            </a:r>
          </a:p>
          <a:p>
            <a:pPr lvl="1"/>
            <a:r>
              <a:rPr lang="de-DE" dirty="0"/>
              <a:t>Aufgerufen wenn das Fragment erzeugt wird, Komponenten werden initialisiert</a:t>
            </a:r>
          </a:p>
          <a:p>
            <a:r>
              <a:rPr lang="de-DE" dirty="0" err="1"/>
              <a:t>onCreateView</a:t>
            </a:r>
            <a:r>
              <a:rPr lang="de-DE" dirty="0"/>
              <a:t>()</a:t>
            </a:r>
          </a:p>
          <a:p>
            <a:pPr lvl="1"/>
            <a:r>
              <a:rPr lang="de-DE" dirty="0"/>
              <a:t>Aufgerufen wenn es Zeit ist das UI zu erzeugen. Gibt eine View zurück</a:t>
            </a:r>
          </a:p>
          <a:p>
            <a:r>
              <a:rPr lang="de-DE" dirty="0" err="1"/>
              <a:t>onActivityCreate</a:t>
            </a:r>
            <a:r>
              <a:rPr lang="de-DE" dirty="0"/>
              <a:t>()</a:t>
            </a:r>
          </a:p>
          <a:p>
            <a:pPr lvl="1"/>
            <a:r>
              <a:rPr lang="de-DE" dirty="0"/>
              <a:t>Nach </a:t>
            </a:r>
            <a:r>
              <a:rPr lang="de-DE" dirty="0" err="1"/>
              <a:t>onCreateView</a:t>
            </a:r>
            <a:r>
              <a:rPr lang="de-DE" dirty="0"/>
              <a:t>() aufgerufen. Ab jetzt kann man die View mit </a:t>
            </a:r>
            <a:r>
              <a:rPr lang="de-DE" dirty="0" err="1"/>
              <a:t>findViewById</a:t>
            </a:r>
            <a:r>
              <a:rPr lang="de-DE" dirty="0"/>
              <a:t>() finden</a:t>
            </a:r>
          </a:p>
        </p:txBody>
      </p:sp>
    </p:spTree>
    <p:extLst>
      <p:ext uri="{BB962C8B-B14F-4D97-AF65-F5344CB8AC3E}">
        <p14:creationId xmlns:p14="http://schemas.microsoft.com/office/powerpoint/2010/main" val="144569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89031-58C1-4BC6-897A-882F317549FA}"/>
              </a:ext>
            </a:extLst>
          </p:cNvPr>
          <p:cNvSpPr>
            <a:spLocks noGrp="1"/>
          </p:cNvSpPr>
          <p:nvPr>
            <p:ph type="title"/>
          </p:nvPr>
        </p:nvSpPr>
        <p:spPr/>
        <p:txBody>
          <a:bodyPr/>
          <a:lstStyle/>
          <a:p>
            <a:r>
              <a:rPr lang="de-DE" dirty="0"/>
              <a:t>Lifecycle (2)</a:t>
            </a:r>
          </a:p>
        </p:txBody>
      </p:sp>
      <p:sp>
        <p:nvSpPr>
          <p:cNvPr id="3" name="Inhaltsplatzhalter 2">
            <a:extLst>
              <a:ext uri="{FF2B5EF4-FFF2-40B4-BE49-F238E27FC236}">
                <a16:creationId xmlns:a16="http://schemas.microsoft.com/office/drawing/2014/main" id="{208EE697-49A0-4A75-9AE9-FE701FD7EEDA}"/>
              </a:ext>
            </a:extLst>
          </p:cNvPr>
          <p:cNvSpPr>
            <a:spLocks noGrp="1"/>
          </p:cNvSpPr>
          <p:nvPr>
            <p:ph idx="1"/>
          </p:nvPr>
        </p:nvSpPr>
        <p:spPr/>
        <p:txBody>
          <a:bodyPr>
            <a:normAutofit lnSpcReduction="10000"/>
          </a:bodyPr>
          <a:lstStyle/>
          <a:p>
            <a:r>
              <a:rPr lang="de-DE" dirty="0" err="1"/>
              <a:t>onResume</a:t>
            </a:r>
            <a:r>
              <a:rPr lang="de-DE" dirty="0"/>
              <a:t>()</a:t>
            </a:r>
          </a:p>
          <a:p>
            <a:pPr lvl="1"/>
            <a:r>
              <a:rPr lang="de-DE" dirty="0"/>
              <a:t>Aufgerufen wenn fortgesetzt, man kann jetzt wieder interagieren mit dem Fragment</a:t>
            </a:r>
          </a:p>
          <a:p>
            <a:r>
              <a:rPr lang="de-DE" dirty="0" err="1"/>
              <a:t>onPause</a:t>
            </a:r>
            <a:r>
              <a:rPr lang="de-DE" dirty="0"/>
              <a:t>()</a:t>
            </a:r>
          </a:p>
          <a:p>
            <a:pPr lvl="1"/>
            <a:r>
              <a:rPr lang="de-DE" dirty="0"/>
              <a:t>Aufgerufen wenn der User das Fragment verlässt. Hier sollte man Daten(wenn </a:t>
            </a:r>
            <a:r>
              <a:rPr lang="de-DE" dirty="0" err="1"/>
              <a:t>vorhane</a:t>
            </a:r>
            <a:r>
              <a:rPr lang="de-DE" dirty="0"/>
              <a:t>) persistieren</a:t>
            </a:r>
          </a:p>
          <a:p>
            <a:r>
              <a:rPr lang="de-DE" dirty="0" err="1"/>
              <a:t>onStop</a:t>
            </a:r>
            <a:r>
              <a:rPr lang="de-DE" dirty="0"/>
              <a:t>()</a:t>
            </a:r>
          </a:p>
          <a:p>
            <a:pPr lvl="1"/>
            <a:r>
              <a:rPr lang="de-DE" dirty="0" err="1"/>
              <a:t>Stopt</a:t>
            </a:r>
            <a:r>
              <a:rPr lang="de-DE" dirty="0"/>
              <a:t> das Fragment</a:t>
            </a:r>
          </a:p>
          <a:p>
            <a:r>
              <a:rPr lang="de-DE" dirty="0" err="1"/>
              <a:t>onDestroyView</a:t>
            </a:r>
            <a:r>
              <a:rPr lang="de-DE" dirty="0"/>
              <a:t>()</a:t>
            </a:r>
          </a:p>
          <a:p>
            <a:pPr lvl="1"/>
            <a:r>
              <a:rPr lang="de-DE" dirty="0"/>
              <a:t>Fragment wird zerstört</a:t>
            </a:r>
          </a:p>
        </p:txBody>
      </p:sp>
    </p:spTree>
    <p:extLst>
      <p:ext uri="{BB962C8B-B14F-4D97-AF65-F5344CB8AC3E}">
        <p14:creationId xmlns:p14="http://schemas.microsoft.com/office/powerpoint/2010/main" val="298368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D1223-DCF8-4AFF-A571-4A4CE784C450}"/>
              </a:ext>
            </a:extLst>
          </p:cNvPr>
          <p:cNvSpPr>
            <a:spLocks noGrp="1"/>
          </p:cNvSpPr>
          <p:nvPr>
            <p:ph type="title"/>
          </p:nvPr>
        </p:nvSpPr>
        <p:spPr/>
        <p:txBody>
          <a:bodyPr/>
          <a:lstStyle/>
          <a:p>
            <a:r>
              <a:rPr lang="de-DE" dirty="0"/>
              <a:t>Bundle</a:t>
            </a:r>
          </a:p>
        </p:txBody>
      </p:sp>
      <p:sp>
        <p:nvSpPr>
          <p:cNvPr id="3" name="Inhaltsplatzhalter 2">
            <a:extLst>
              <a:ext uri="{FF2B5EF4-FFF2-40B4-BE49-F238E27FC236}">
                <a16:creationId xmlns:a16="http://schemas.microsoft.com/office/drawing/2014/main" id="{77C91537-2AC9-40BA-BCC7-4A4D4A39B9A3}"/>
              </a:ext>
            </a:extLst>
          </p:cNvPr>
          <p:cNvSpPr>
            <a:spLocks noGrp="1"/>
          </p:cNvSpPr>
          <p:nvPr>
            <p:ph idx="1"/>
          </p:nvPr>
        </p:nvSpPr>
        <p:spPr/>
        <p:txBody>
          <a:bodyPr/>
          <a:lstStyle/>
          <a:p>
            <a:r>
              <a:rPr lang="de-DE" dirty="0"/>
              <a:t>Werden verwendet um Information an das Fragment zu übergeben</a:t>
            </a:r>
          </a:p>
          <a:p>
            <a:pPr marL="0" indent="0">
              <a:buNone/>
            </a:pPr>
            <a:endParaRPr lang="de-DE" dirty="0"/>
          </a:p>
          <a:p>
            <a:r>
              <a:rPr lang="de-DE" dirty="0"/>
              <a:t>Das Fragment erhält diese in der </a:t>
            </a:r>
            <a:r>
              <a:rPr lang="de-DE" dirty="0" err="1"/>
              <a:t>onActivityCreated</a:t>
            </a:r>
            <a:r>
              <a:rPr lang="de-DE" dirty="0"/>
              <a:t> Methode</a:t>
            </a:r>
          </a:p>
          <a:p>
            <a:pPr marL="0" indent="0">
              <a:buNone/>
            </a:pPr>
            <a:endParaRPr lang="de-DE" dirty="0"/>
          </a:p>
          <a:p>
            <a:r>
              <a:rPr lang="de-DE" dirty="0"/>
              <a:t>Bundles werden mithilfe der .</a:t>
            </a:r>
            <a:r>
              <a:rPr lang="de-DE" dirty="0" err="1"/>
              <a:t>setArguments</a:t>
            </a:r>
            <a:r>
              <a:rPr lang="de-DE" dirty="0"/>
              <a:t>() Methode gesetzt.</a:t>
            </a:r>
          </a:p>
        </p:txBody>
      </p:sp>
    </p:spTree>
    <p:extLst>
      <p:ext uri="{BB962C8B-B14F-4D97-AF65-F5344CB8AC3E}">
        <p14:creationId xmlns:p14="http://schemas.microsoft.com/office/powerpoint/2010/main" val="81019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2A690-8F20-4311-BFAD-90A7D2578F19}"/>
              </a:ext>
            </a:extLst>
          </p:cNvPr>
          <p:cNvSpPr>
            <a:spLocks noGrp="1"/>
          </p:cNvSpPr>
          <p:nvPr>
            <p:ph type="title"/>
          </p:nvPr>
        </p:nvSpPr>
        <p:spPr>
          <a:xfrm>
            <a:off x="3508202" y="3023139"/>
            <a:ext cx="5175596" cy="811722"/>
          </a:xfrm>
        </p:spPr>
        <p:txBody>
          <a:bodyPr>
            <a:normAutofit fontScale="90000"/>
          </a:bodyPr>
          <a:lstStyle/>
          <a:p>
            <a:r>
              <a:rPr lang="de-AT" sz="5400" b="1" dirty="0"/>
              <a:t>SQLite Database</a:t>
            </a:r>
          </a:p>
        </p:txBody>
      </p:sp>
    </p:spTree>
    <p:extLst>
      <p:ext uri="{BB962C8B-B14F-4D97-AF65-F5344CB8AC3E}">
        <p14:creationId xmlns:p14="http://schemas.microsoft.com/office/powerpoint/2010/main" val="218027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583FAD-CDC6-4290-9964-E1006B0D91B2}"/>
              </a:ext>
            </a:extLst>
          </p:cNvPr>
          <p:cNvSpPr>
            <a:spLocks noGrp="1"/>
          </p:cNvSpPr>
          <p:nvPr>
            <p:ph type="title"/>
          </p:nvPr>
        </p:nvSpPr>
        <p:spPr/>
        <p:txBody>
          <a:bodyPr/>
          <a:lstStyle/>
          <a:p>
            <a:r>
              <a:rPr lang="de-AT" dirty="0"/>
              <a:t>SQLite Database	</a:t>
            </a:r>
          </a:p>
        </p:txBody>
      </p:sp>
      <p:sp>
        <p:nvSpPr>
          <p:cNvPr id="3" name="Inhaltsplatzhalter 2">
            <a:extLst>
              <a:ext uri="{FF2B5EF4-FFF2-40B4-BE49-F238E27FC236}">
                <a16:creationId xmlns:a16="http://schemas.microsoft.com/office/drawing/2014/main" id="{6D896FF7-207D-40D5-9096-B35CE4F101E7}"/>
              </a:ext>
            </a:extLst>
          </p:cNvPr>
          <p:cNvSpPr>
            <a:spLocks noGrp="1"/>
          </p:cNvSpPr>
          <p:nvPr>
            <p:ph idx="1"/>
          </p:nvPr>
        </p:nvSpPr>
        <p:spPr/>
        <p:txBody>
          <a:bodyPr/>
          <a:lstStyle/>
          <a:p>
            <a:r>
              <a:rPr lang="de-AT" dirty="0"/>
              <a:t>Speichert die Datenbank als .</a:t>
            </a:r>
            <a:r>
              <a:rPr lang="de-AT" dirty="0" err="1"/>
              <a:t>db</a:t>
            </a:r>
            <a:r>
              <a:rPr lang="de-AT" dirty="0"/>
              <a:t> File</a:t>
            </a:r>
          </a:p>
          <a:p>
            <a:r>
              <a:rPr lang="de-AT" dirty="0"/>
              <a:t>Abfragen mit SQL Statements</a:t>
            </a:r>
          </a:p>
          <a:p>
            <a:r>
              <a:rPr lang="de-AT" b="1" dirty="0"/>
              <a:t>Integration der DB </a:t>
            </a:r>
            <a:r>
              <a:rPr lang="de-AT" dirty="0"/>
              <a:t>in der Applikation</a:t>
            </a:r>
          </a:p>
          <a:p>
            <a:r>
              <a:rPr lang="de-AT" dirty="0" err="1"/>
              <a:t>SQLiteOpenHelper</a:t>
            </a:r>
            <a:endParaRPr lang="de-AT" dirty="0"/>
          </a:p>
          <a:p>
            <a:pPr lvl="1"/>
            <a:r>
              <a:rPr lang="de-AT" dirty="0" err="1"/>
              <a:t>onCreate</a:t>
            </a:r>
            <a:r>
              <a:rPr lang="de-AT" dirty="0"/>
              <a:t>() -&gt; Create Statements</a:t>
            </a:r>
          </a:p>
          <a:p>
            <a:pPr lvl="1"/>
            <a:r>
              <a:rPr lang="de-AT" dirty="0" err="1"/>
              <a:t>onUpgrade</a:t>
            </a:r>
            <a:r>
              <a:rPr lang="de-AT" dirty="0"/>
              <a:t>() -&gt; Drop &amp; Create </a:t>
            </a:r>
          </a:p>
        </p:txBody>
      </p:sp>
    </p:spTree>
    <p:extLst>
      <p:ext uri="{BB962C8B-B14F-4D97-AF65-F5344CB8AC3E}">
        <p14:creationId xmlns:p14="http://schemas.microsoft.com/office/powerpoint/2010/main" val="29108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C2254-18A1-4268-A5C0-94D3308EBF89}"/>
              </a:ext>
            </a:extLst>
          </p:cNvPr>
          <p:cNvSpPr>
            <a:spLocks noGrp="1"/>
          </p:cNvSpPr>
          <p:nvPr>
            <p:ph type="title"/>
          </p:nvPr>
        </p:nvSpPr>
        <p:spPr/>
        <p:txBody>
          <a:bodyPr/>
          <a:lstStyle/>
          <a:p>
            <a:r>
              <a:rPr lang="de-AT" dirty="0"/>
              <a:t>SQLite Database</a:t>
            </a:r>
          </a:p>
        </p:txBody>
      </p:sp>
      <p:sp>
        <p:nvSpPr>
          <p:cNvPr id="3" name="Inhaltsplatzhalter 2">
            <a:extLst>
              <a:ext uri="{FF2B5EF4-FFF2-40B4-BE49-F238E27FC236}">
                <a16:creationId xmlns:a16="http://schemas.microsoft.com/office/drawing/2014/main" id="{0F7F3B97-3A7B-49BC-805B-077698970ACF}"/>
              </a:ext>
            </a:extLst>
          </p:cNvPr>
          <p:cNvSpPr>
            <a:spLocks noGrp="1"/>
          </p:cNvSpPr>
          <p:nvPr>
            <p:ph idx="1"/>
          </p:nvPr>
        </p:nvSpPr>
        <p:spPr/>
        <p:txBody>
          <a:bodyPr/>
          <a:lstStyle/>
          <a:p>
            <a:r>
              <a:rPr lang="de-AT" dirty="0"/>
              <a:t>Den Inhalt einer SQLite DB kann man ganz einfach mit der ADB </a:t>
            </a:r>
            <a:r>
              <a:rPr lang="de-AT" dirty="0" err="1"/>
              <a:t>shell</a:t>
            </a:r>
            <a:r>
              <a:rPr lang="de-AT" dirty="0"/>
              <a:t> abfragen.</a:t>
            </a:r>
          </a:p>
          <a:p>
            <a:endParaRPr lang="de-AT" dirty="0"/>
          </a:p>
          <a:p>
            <a:pPr marL="514350" indent="-514350">
              <a:buFont typeface="+mj-lt"/>
              <a:buAutoNum type="arabicPeriod"/>
            </a:pPr>
            <a:r>
              <a:rPr lang="de-AT" dirty="0">
                <a:sym typeface="Wingdings" panose="05000000000000000000" pitchFamily="2" charset="2"/>
              </a:rPr>
              <a:t></a:t>
            </a:r>
            <a:r>
              <a:rPr lang="de-AT" dirty="0"/>
              <a:t>+ X, I (terminal)</a:t>
            </a:r>
          </a:p>
          <a:p>
            <a:pPr marL="514350" indent="-514350">
              <a:buFont typeface="+mj-lt"/>
              <a:buAutoNum type="arabicPeriod"/>
            </a:pPr>
            <a:r>
              <a:rPr lang="de-AT" dirty="0" err="1"/>
              <a:t>adb</a:t>
            </a:r>
            <a:r>
              <a:rPr lang="de-AT" dirty="0"/>
              <a:t> </a:t>
            </a:r>
            <a:r>
              <a:rPr lang="de-AT" dirty="0" err="1"/>
              <a:t>shell</a:t>
            </a:r>
            <a:endParaRPr lang="de-AT" dirty="0"/>
          </a:p>
          <a:p>
            <a:pPr marL="514350" indent="-514350">
              <a:buFont typeface="+mj-lt"/>
              <a:buAutoNum type="arabicPeriod"/>
            </a:pPr>
            <a:r>
              <a:rPr lang="de-AT" dirty="0"/>
              <a:t>cd /</a:t>
            </a:r>
            <a:r>
              <a:rPr lang="de-AT" dirty="0" err="1"/>
              <a:t>data</a:t>
            </a:r>
            <a:r>
              <a:rPr lang="de-AT" dirty="0"/>
              <a:t>/</a:t>
            </a:r>
            <a:r>
              <a:rPr lang="de-AT" dirty="0" err="1"/>
              <a:t>data</a:t>
            </a:r>
            <a:r>
              <a:rPr lang="de-AT" dirty="0"/>
              <a:t>/&lt;</a:t>
            </a:r>
            <a:r>
              <a:rPr lang="de-AT" dirty="0" err="1"/>
              <a:t>packagename</a:t>
            </a:r>
            <a:r>
              <a:rPr lang="de-AT" dirty="0"/>
              <a:t>&gt;/</a:t>
            </a:r>
            <a:r>
              <a:rPr lang="de-AT" dirty="0" err="1"/>
              <a:t>databases</a:t>
            </a:r>
            <a:r>
              <a:rPr lang="de-AT" dirty="0"/>
              <a:t>/</a:t>
            </a:r>
          </a:p>
          <a:p>
            <a:pPr marL="514350" indent="-514350">
              <a:buFont typeface="+mj-lt"/>
              <a:buAutoNum type="arabicPeriod"/>
            </a:pPr>
            <a:r>
              <a:rPr lang="de-AT" dirty="0"/>
              <a:t>sqlite3 &lt;</a:t>
            </a:r>
            <a:r>
              <a:rPr lang="de-AT" dirty="0" err="1"/>
              <a:t>dbname</a:t>
            </a:r>
            <a:r>
              <a:rPr lang="de-AT" dirty="0"/>
              <a:t>&gt;.</a:t>
            </a:r>
            <a:r>
              <a:rPr lang="de-AT" dirty="0" err="1"/>
              <a:t>db</a:t>
            </a:r>
            <a:endParaRPr lang="de-AT" dirty="0"/>
          </a:p>
          <a:p>
            <a:pPr marL="514350" indent="-514350">
              <a:buFont typeface="+mj-lt"/>
              <a:buAutoNum type="arabicPeriod"/>
            </a:pPr>
            <a:r>
              <a:rPr lang="de-AT" dirty="0"/>
              <a:t>SELECT * FROM TABLE_NAME;</a:t>
            </a:r>
          </a:p>
        </p:txBody>
      </p:sp>
    </p:spTree>
    <p:extLst>
      <p:ext uri="{BB962C8B-B14F-4D97-AF65-F5344CB8AC3E}">
        <p14:creationId xmlns:p14="http://schemas.microsoft.com/office/powerpoint/2010/main" val="279019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13AC8-FC02-4064-BBC9-44574AC5549F}"/>
              </a:ext>
            </a:extLst>
          </p:cNvPr>
          <p:cNvSpPr>
            <a:spLocks noGrp="1"/>
          </p:cNvSpPr>
          <p:nvPr>
            <p:ph type="title"/>
          </p:nvPr>
        </p:nvSpPr>
        <p:spPr/>
        <p:txBody>
          <a:bodyPr/>
          <a:lstStyle/>
          <a:p>
            <a:r>
              <a:rPr lang="de-AT" dirty="0"/>
              <a:t>SQLite Database</a:t>
            </a:r>
          </a:p>
        </p:txBody>
      </p:sp>
      <p:sp>
        <p:nvSpPr>
          <p:cNvPr id="3" name="Inhaltsplatzhalter 2">
            <a:extLst>
              <a:ext uri="{FF2B5EF4-FFF2-40B4-BE49-F238E27FC236}">
                <a16:creationId xmlns:a16="http://schemas.microsoft.com/office/drawing/2014/main" id="{CD96A6DE-D150-41B3-9D02-46CB03D4C780}"/>
              </a:ext>
            </a:extLst>
          </p:cNvPr>
          <p:cNvSpPr>
            <a:spLocks noGrp="1"/>
          </p:cNvSpPr>
          <p:nvPr>
            <p:ph idx="1"/>
          </p:nvPr>
        </p:nvSpPr>
        <p:spPr/>
        <p:txBody>
          <a:bodyPr/>
          <a:lstStyle/>
          <a:p>
            <a:r>
              <a:rPr lang="de-AT" dirty="0"/>
              <a:t>Es gibt 2 Wege, Daten abzufragen:</a:t>
            </a:r>
          </a:p>
          <a:p>
            <a:pPr lvl="1"/>
            <a:r>
              <a:rPr lang="de-AT" dirty="0" err="1"/>
              <a:t>SQLiteDataBase</a:t>
            </a:r>
            <a:r>
              <a:rPr lang="de-AT" dirty="0"/>
              <a:t> -&gt; </a:t>
            </a:r>
            <a:r>
              <a:rPr lang="de-AT" dirty="0" err="1"/>
              <a:t>query</a:t>
            </a:r>
            <a:r>
              <a:rPr lang="de-AT" dirty="0"/>
              <a:t>()</a:t>
            </a:r>
          </a:p>
          <a:p>
            <a:pPr lvl="1"/>
            <a:r>
              <a:rPr lang="de-AT" dirty="0" err="1"/>
              <a:t>SQLiteDataBase</a:t>
            </a:r>
            <a:r>
              <a:rPr lang="de-AT" dirty="0"/>
              <a:t> -&gt; </a:t>
            </a:r>
            <a:r>
              <a:rPr lang="de-AT" dirty="0" err="1"/>
              <a:t>rawQuery</a:t>
            </a:r>
            <a:r>
              <a:rPr lang="de-AT" dirty="0"/>
              <a:t>()</a:t>
            </a:r>
          </a:p>
          <a:p>
            <a:pPr lvl="1"/>
            <a:endParaRPr lang="de-AT" dirty="0"/>
          </a:p>
          <a:p>
            <a:pPr lvl="1"/>
            <a:r>
              <a:rPr lang="de-AT" dirty="0"/>
              <a:t>Beide geben einen Cursor zurück</a:t>
            </a:r>
          </a:p>
          <a:p>
            <a:pPr lvl="2"/>
            <a:r>
              <a:rPr lang="de-AT" dirty="0"/>
              <a:t>Cursors immer schließen  </a:t>
            </a:r>
            <a:r>
              <a:rPr lang="de-AT" dirty="0" err="1"/>
              <a:t>c.close</a:t>
            </a:r>
            <a:r>
              <a:rPr lang="de-AT" dirty="0"/>
              <a:t>()</a:t>
            </a:r>
          </a:p>
        </p:txBody>
      </p:sp>
    </p:spTree>
    <p:extLst>
      <p:ext uri="{BB962C8B-B14F-4D97-AF65-F5344CB8AC3E}">
        <p14:creationId xmlns:p14="http://schemas.microsoft.com/office/powerpoint/2010/main" val="183926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6BAA1-A3CF-468C-A662-6550B4BD1A06}"/>
              </a:ext>
            </a:extLst>
          </p:cNvPr>
          <p:cNvSpPr>
            <a:spLocks noGrp="1"/>
          </p:cNvSpPr>
          <p:nvPr>
            <p:ph type="title"/>
          </p:nvPr>
        </p:nvSpPr>
        <p:spPr/>
        <p:txBody>
          <a:bodyPr/>
          <a:lstStyle/>
          <a:p>
            <a:r>
              <a:rPr lang="de-AT" dirty="0"/>
              <a:t>SQLite Database Beispiel</a:t>
            </a:r>
          </a:p>
        </p:txBody>
      </p:sp>
      <p:pic>
        <p:nvPicPr>
          <p:cNvPr id="4" name="Inhaltsplatzhalter 3">
            <a:extLst>
              <a:ext uri="{FF2B5EF4-FFF2-40B4-BE49-F238E27FC236}">
                <a16:creationId xmlns:a16="http://schemas.microsoft.com/office/drawing/2014/main" id="{74E14BC3-C5D8-42B9-BBA6-5A591E758FA3}"/>
              </a:ext>
            </a:extLst>
          </p:cNvPr>
          <p:cNvPicPr>
            <a:picLocks noGrp="1" noChangeAspect="1"/>
          </p:cNvPicPr>
          <p:nvPr>
            <p:ph idx="1"/>
          </p:nvPr>
        </p:nvPicPr>
        <p:blipFill>
          <a:blip r:embed="rId2"/>
          <a:stretch>
            <a:fillRect/>
          </a:stretch>
        </p:blipFill>
        <p:spPr>
          <a:xfrm>
            <a:off x="1304679" y="1917197"/>
            <a:ext cx="9582642" cy="4118979"/>
          </a:xfrm>
          <a:prstGeom prst="rect">
            <a:avLst/>
          </a:prstGeom>
        </p:spPr>
      </p:pic>
    </p:spTree>
    <p:extLst>
      <p:ext uri="{BB962C8B-B14F-4D97-AF65-F5344CB8AC3E}">
        <p14:creationId xmlns:p14="http://schemas.microsoft.com/office/powerpoint/2010/main" val="15391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9AC46-87ED-4A63-BEEB-49F231EA2433}"/>
              </a:ext>
            </a:extLst>
          </p:cNvPr>
          <p:cNvSpPr>
            <a:spLocks noGrp="1"/>
          </p:cNvSpPr>
          <p:nvPr>
            <p:ph type="title"/>
          </p:nvPr>
        </p:nvSpPr>
        <p:spPr/>
        <p:txBody>
          <a:bodyPr/>
          <a:lstStyle/>
          <a:p>
            <a:r>
              <a:rPr lang="de-AT" dirty="0"/>
              <a:t>SQLite Database Beispiel – 2. Weg</a:t>
            </a:r>
          </a:p>
        </p:txBody>
      </p:sp>
      <p:pic>
        <p:nvPicPr>
          <p:cNvPr id="4" name="Inhaltsplatzhalter 3">
            <a:extLst>
              <a:ext uri="{FF2B5EF4-FFF2-40B4-BE49-F238E27FC236}">
                <a16:creationId xmlns:a16="http://schemas.microsoft.com/office/drawing/2014/main" id="{4D88CFE5-A443-4FF3-A234-ACBAB4920278}"/>
              </a:ext>
            </a:extLst>
          </p:cNvPr>
          <p:cNvPicPr>
            <a:picLocks noGrp="1" noChangeAspect="1"/>
          </p:cNvPicPr>
          <p:nvPr>
            <p:ph idx="1"/>
          </p:nvPr>
        </p:nvPicPr>
        <p:blipFill>
          <a:blip r:embed="rId2"/>
          <a:stretch>
            <a:fillRect/>
          </a:stretch>
        </p:blipFill>
        <p:spPr>
          <a:xfrm>
            <a:off x="898921" y="2392418"/>
            <a:ext cx="10898010" cy="2550155"/>
          </a:xfrm>
          <a:prstGeom prst="rect">
            <a:avLst/>
          </a:prstGeom>
        </p:spPr>
      </p:pic>
    </p:spTree>
    <p:extLst>
      <p:ext uri="{BB962C8B-B14F-4D97-AF65-F5344CB8AC3E}">
        <p14:creationId xmlns:p14="http://schemas.microsoft.com/office/powerpoint/2010/main" val="377409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D5FAA6-FFEA-4C71-9DB3-EA6E25376E46}"/>
              </a:ext>
            </a:extLst>
          </p:cNvPr>
          <p:cNvSpPr>
            <a:spLocks noGrp="1"/>
          </p:cNvSpPr>
          <p:nvPr>
            <p:ph type="title"/>
          </p:nvPr>
        </p:nvSpPr>
        <p:spPr/>
        <p:txBody>
          <a:bodyPr/>
          <a:lstStyle/>
          <a:p>
            <a:r>
              <a:rPr lang="de-AT" dirty="0"/>
              <a:t>SQLite DB mit Content Provider</a:t>
            </a:r>
          </a:p>
        </p:txBody>
      </p:sp>
      <p:pic>
        <p:nvPicPr>
          <p:cNvPr id="4" name="Inhaltsplatzhalter 3">
            <a:extLst>
              <a:ext uri="{FF2B5EF4-FFF2-40B4-BE49-F238E27FC236}">
                <a16:creationId xmlns:a16="http://schemas.microsoft.com/office/drawing/2014/main" id="{39E2AA80-3E0B-4D23-960C-4B90C6E1F96F}"/>
              </a:ext>
            </a:extLst>
          </p:cNvPr>
          <p:cNvPicPr>
            <a:picLocks noGrp="1" noChangeAspect="1"/>
          </p:cNvPicPr>
          <p:nvPr>
            <p:ph idx="1"/>
          </p:nvPr>
        </p:nvPicPr>
        <p:blipFill>
          <a:blip r:embed="rId2"/>
          <a:stretch>
            <a:fillRect/>
          </a:stretch>
        </p:blipFill>
        <p:spPr>
          <a:xfrm>
            <a:off x="1064770" y="2603240"/>
            <a:ext cx="10214859" cy="3001055"/>
          </a:xfrm>
          <a:prstGeom prst="rect">
            <a:avLst/>
          </a:prstGeom>
        </p:spPr>
      </p:pic>
    </p:spTree>
    <p:extLst>
      <p:ext uri="{BB962C8B-B14F-4D97-AF65-F5344CB8AC3E}">
        <p14:creationId xmlns:p14="http://schemas.microsoft.com/office/powerpoint/2010/main" val="403501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78DA6EA-A726-475E-A7CB-BD9C7CD3A7D5}"/>
              </a:ext>
            </a:extLst>
          </p:cNvPr>
          <p:cNvSpPr>
            <a:spLocks noGrp="1"/>
          </p:cNvSpPr>
          <p:nvPr>
            <p:ph idx="1"/>
          </p:nvPr>
        </p:nvSpPr>
        <p:spPr>
          <a:xfrm>
            <a:off x="3585556" y="1638300"/>
            <a:ext cx="5020887" cy="3581400"/>
          </a:xfrm>
        </p:spPr>
        <p:txBody>
          <a:bodyPr>
            <a:normAutofit/>
          </a:bodyPr>
          <a:lstStyle/>
          <a:p>
            <a:r>
              <a:rPr lang="de-AT" sz="3200" dirty="0"/>
              <a:t>Security in Android</a:t>
            </a:r>
          </a:p>
          <a:p>
            <a:r>
              <a:rPr lang="de-AT" sz="3200" dirty="0"/>
              <a:t>Fragments</a:t>
            </a:r>
          </a:p>
          <a:p>
            <a:r>
              <a:rPr lang="de-AT" sz="3200" dirty="0"/>
              <a:t>SQLite Database</a:t>
            </a:r>
          </a:p>
          <a:p>
            <a:r>
              <a:rPr lang="de-AT" sz="3200" dirty="0"/>
              <a:t>Content Providers</a:t>
            </a:r>
          </a:p>
          <a:p>
            <a:r>
              <a:rPr lang="de-AT" sz="3200" dirty="0"/>
              <a:t>Services</a:t>
            </a:r>
          </a:p>
        </p:txBody>
      </p:sp>
    </p:spTree>
    <p:extLst>
      <p:ext uri="{BB962C8B-B14F-4D97-AF65-F5344CB8AC3E}">
        <p14:creationId xmlns:p14="http://schemas.microsoft.com/office/powerpoint/2010/main" val="2935291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2A690-8F20-4311-BFAD-90A7D2578F19}"/>
              </a:ext>
            </a:extLst>
          </p:cNvPr>
          <p:cNvSpPr>
            <a:spLocks noGrp="1"/>
          </p:cNvSpPr>
          <p:nvPr>
            <p:ph type="title"/>
          </p:nvPr>
        </p:nvSpPr>
        <p:spPr>
          <a:xfrm>
            <a:off x="3508202" y="3023139"/>
            <a:ext cx="5175596" cy="811722"/>
          </a:xfrm>
        </p:spPr>
        <p:txBody>
          <a:bodyPr>
            <a:normAutofit fontScale="90000"/>
          </a:bodyPr>
          <a:lstStyle/>
          <a:p>
            <a:r>
              <a:rPr lang="de-AT" sz="5400" b="1" dirty="0"/>
              <a:t>Content Providers</a:t>
            </a:r>
            <a:br>
              <a:rPr lang="de-AT" sz="5400" b="1" dirty="0"/>
            </a:br>
            <a:endParaRPr lang="de-AT" sz="5400" b="1" dirty="0"/>
          </a:p>
        </p:txBody>
      </p:sp>
    </p:spTree>
    <p:extLst>
      <p:ext uri="{BB962C8B-B14F-4D97-AF65-F5344CB8AC3E}">
        <p14:creationId xmlns:p14="http://schemas.microsoft.com/office/powerpoint/2010/main" val="1325379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502BE-D52A-4AC1-9F9B-D24D092234E7}"/>
              </a:ext>
            </a:extLst>
          </p:cNvPr>
          <p:cNvSpPr>
            <a:spLocks noGrp="1"/>
          </p:cNvSpPr>
          <p:nvPr>
            <p:ph type="title"/>
          </p:nvPr>
        </p:nvSpPr>
        <p:spPr/>
        <p:txBody>
          <a:bodyPr/>
          <a:lstStyle/>
          <a:p>
            <a:r>
              <a:rPr lang="de-AT" dirty="0"/>
              <a:t>Content Providers</a:t>
            </a:r>
          </a:p>
        </p:txBody>
      </p:sp>
      <p:sp>
        <p:nvSpPr>
          <p:cNvPr id="3" name="Inhaltsplatzhalter 2">
            <a:extLst>
              <a:ext uri="{FF2B5EF4-FFF2-40B4-BE49-F238E27FC236}">
                <a16:creationId xmlns:a16="http://schemas.microsoft.com/office/drawing/2014/main" id="{7E5D0B33-9434-4BAA-9332-A7A685803FF9}"/>
              </a:ext>
            </a:extLst>
          </p:cNvPr>
          <p:cNvSpPr>
            <a:spLocks noGrp="1"/>
          </p:cNvSpPr>
          <p:nvPr>
            <p:ph idx="1"/>
          </p:nvPr>
        </p:nvSpPr>
        <p:spPr/>
        <p:txBody>
          <a:bodyPr/>
          <a:lstStyle/>
          <a:p>
            <a:r>
              <a:rPr lang="de-AT" dirty="0"/>
              <a:t>Ermöglicht es, Daten zwischen Apps auszutauschen</a:t>
            </a:r>
          </a:p>
          <a:p>
            <a:r>
              <a:rPr lang="de-AT" dirty="0"/>
              <a:t>Konstanten werden in </a:t>
            </a:r>
            <a:r>
              <a:rPr lang="de-AT" dirty="0" err="1"/>
              <a:t>Contract</a:t>
            </a:r>
            <a:r>
              <a:rPr lang="de-AT" dirty="0"/>
              <a:t>-Files gespeichert</a:t>
            </a:r>
          </a:p>
          <a:p>
            <a:r>
              <a:rPr lang="de-AT" dirty="0"/>
              <a:t>Rechte können individuell vergeben werden, z.B.</a:t>
            </a:r>
          </a:p>
          <a:p>
            <a:pPr lvl="1"/>
            <a:r>
              <a:rPr lang="de-AT" dirty="0"/>
              <a:t>Read Access</a:t>
            </a:r>
          </a:p>
          <a:p>
            <a:pPr lvl="1"/>
            <a:r>
              <a:rPr lang="de-AT" dirty="0"/>
              <a:t>Write Access</a:t>
            </a:r>
          </a:p>
          <a:p>
            <a:pPr lvl="1"/>
            <a:endParaRPr lang="de-AT" dirty="0"/>
          </a:p>
        </p:txBody>
      </p:sp>
      <p:pic>
        <p:nvPicPr>
          <p:cNvPr id="4" name="Grafik 3">
            <a:extLst>
              <a:ext uri="{FF2B5EF4-FFF2-40B4-BE49-F238E27FC236}">
                <a16:creationId xmlns:a16="http://schemas.microsoft.com/office/drawing/2014/main" id="{FFAB3BE5-DC3D-428F-B163-4FF131F88D78}"/>
              </a:ext>
            </a:extLst>
          </p:cNvPr>
          <p:cNvPicPr>
            <a:picLocks noChangeAspect="1"/>
          </p:cNvPicPr>
          <p:nvPr/>
        </p:nvPicPr>
        <p:blipFill>
          <a:blip r:embed="rId2"/>
          <a:stretch>
            <a:fillRect/>
          </a:stretch>
        </p:blipFill>
        <p:spPr>
          <a:xfrm>
            <a:off x="923180" y="4590662"/>
            <a:ext cx="10345640" cy="1465003"/>
          </a:xfrm>
          <a:prstGeom prst="rect">
            <a:avLst/>
          </a:prstGeom>
        </p:spPr>
      </p:pic>
    </p:spTree>
    <p:extLst>
      <p:ext uri="{BB962C8B-B14F-4D97-AF65-F5344CB8AC3E}">
        <p14:creationId xmlns:p14="http://schemas.microsoft.com/office/powerpoint/2010/main" val="18528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9946B-1DDE-4285-8188-D4393A714D08}"/>
              </a:ext>
            </a:extLst>
          </p:cNvPr>
          <p:cNvSpPr>
            <a:spLocks noGrp="1"/>
          </p:cNvSpPr>
          <p:nvPr>
            <p:ph type="title"/>
          </p:nvPr>
        </p:nvSpPr>
        <p:spPr/>
        <p:txBody>
          <a:bodyPr/>
          <a:lstStyle/>
          <a:p>
            <a:r>
              <a:rPr lang="de-AT" dirty="0"/>
              <a:t>Content Providers</a:t>
            </a:r>
          </a:p>
        </p:txBody>
      </p:sp>
      <p:sp>
        <p:nvSpPr>
          <p:cNvPr id="3" name="Inhaltsplatzhalter 2">
            <a:extLst>
              <a:ext uri="{FF2B5EF4-FFF2-40B4-BE49-F238E27FC236}">
                <a16:creationId xmlns:a16="http://schemas.microsoft.com/office/drawing/2014/main" id="{6F92DEB7-310C-4DB0-96B9-A486646063A8}"/>
              </a:ext>
            </a:extLst>
          </p:cNvPr>
          <p:cNvSpPr>
            <a:spLocks noGrp="1"/>
          </p:cNvSpPr>
          <p:nvPr>
            <p:ph idx="1"/>
          </p:nvPr>
        </p:nvSpPr>
        <p:spPr/>
        <p:txBody>
          <a:bodyPr/>
          <a:lstStyle/>
          <a:p>
            <a:r>
              <a:rPr lang="de-AT" dirty="0"/>
              <a:t>Müssen definiert werden</a:t>
            </a:r>
          </a:p>
        </p:txBody>
      </p:sp>
      <p:pic>
        <p:nvPicPr>
          <p:cNvPr id="4" name="Grafik 3">
            <a:extLst>
              <a:ext uri="{FF2B5EF4-FFF2-40B4-BE49-F238E27FC236}">
                <a16:creationId xmlns:a16="http://schemas.microsoft.com/office/drawing/2014/main" id="{44DB202C-1992-4CF4-8582-804499D10F3A}"/>
              </a:ext>
            </a:extLst>
          </p:cNvPr>
          <p:cNvPicPr>
            <a:picLocks noChangeAspect="1"/>
          </p:cNvPicPr>
          <p:nvPr/>
        </p:nvPicPr>
        <p:blipFill>
          <a:blip r:embed="rId2"/>
          <a:stretch>
            <a:fillRect/>
          </a:stretch>
        </p:blipFill>
        <p:spPr>
          <a:xfrm>
            <a:off x="969844" y="3274287"/>
            <a:ext cx="10898694" cy="2146961"/>
          </a:xfrm>
          <a:prstGeom prst="rect">
            <a:avLst/>
          </a:prstGeom>
        </p:spPr>
      </p:pic>
    </p:spTree>
    <p:extLst>
      <p:ext uri="{BB962C8B-B14F-4D97-AF65-F5344CB8AC3E}">
        <p14:creationId xmlns:p14="http://schemas.microsoft.com/office/powerpoint/2010/main" val="382608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D36E6-9336-492A-8BC8-EFA306B023CB}"/>
              </a:ext>
            </a:extLst>
          </p:cNvPr>
          <p:cNvSpPr>
            <a:spLocks noGrp="1"/>
          </p:cNvSpPr>
          <p:nvPr>
            <p:ph type="title"/>
          </p:nvPr>
        </p:nvSpPr>
        <p:spPr/>
        <p:txBody>
          <a:bodyPr/>
          <a:lstStyle/>
          <a:p>
            <a:r>
              <a:rPr lang="de-AT" dirty="0"/>
              <a:t>Content Providers - AndroidManifest.xml </a:t>
            </a:r>
          </a:p>
        </p:txBody>
      </p:sp>
      <p:sp>
        <p:nvSpPr>
          <p:cNvPr id="3" name="Inhaltsplatzhalter 2">
            <a:extLst>
              <a:ext uri="{FF2B5EF4-FFF2-40B4-BE49-F238E27FC236}">
                <a16:creationId xmlns:a16="http://schemas.microsoft.com/office/drawing/2014/main" id="{EEAED50C-5112-4AFB-9AEC-9D445C1DB7E5}"/>
              </a:ext>
            </a:extLst>
          </p:cNvPr>
          <p:cNvSpPr>
            <a:spLocks noGrp="1"/>
          </p:cNvSpPr>
          <p:nvPr>
            <p:ph idx="1"/>
          </p:nvPr>
        </p:nvSpPr>
        <p:spPr/>
        <p:txBody>
          <a:bodyPr/>
          <a:lstStyle/>
          <a:p>
            <a:r>
              <a:rPr lang="de-AT" dirty="0"/>
              <a:t>Außerdem müssen Rechte definiert werden (</a:t>
            </a:r>
            <a:r>
              <a:rPr lang="de-AT" dirty="0" err="1"/>
              <a:t>Permissions</a:t>
            </a:r>
            <a:r>
              <a:rPr lang="de-AT" dirty="0"/>
              <a:t>)</a:t>
            </a:r>
          </a:p>
          <a:p>
            <a:endParaRPr lang="de-AT" dirty="0"/>
          </a:p>
        </p:txBody>
      </p:sp>
      <p:pic>
        <p:nvPicPr>
          <p:cNvPr id="4" name="Grafik 3">
            <a:extLst>
              <a:ext uri="{FF2B5EF4-FFF2-40B4-BE49-F238E27FC236}">
                <a16:creationId xmlns:a16="http://schemas.microsoft.com/office/drawing/2014/main" id="{3659951C-30BB-4DA9-84A5-B3E0DD7223C3}"/>
              </a:ext>
            </a:extLst>
          </p:cNvPr>
          <p:cNvPicPr>
            <a:picLocks noChangeAspect="1"/>
          </p:cNvPicPr>
          <p:nvPr/>
        </p:nvPicPr>
        <p:blipFill>
          <a:blip r:embed="rId2"/>
          <a:stretch>
            <a:fillRect/>
          </a:stretch>
        </p:blipFill>
        <p:spPr>
          <a:xfrm>
            <a:off x="1039090" y="3397602"/>
            <a:ext cx="11114051" cy="1631596"/>
          </a:xfrm>
          <a:prstGeom prst="rect">
            <a:avLst/>
          </a:prstGeom>
        </p:spPr>
      </p:pic>
    </p:spTree>
    <p:extLst>
      <p:ext uri="{BB962C8B-B14F-4D97-AF65-F5344CB8AC3E}">
        <p14:creationId xmlns:p14="http://schemas.microsoft.com/office/powerpoint/2010/main" val="823151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E5833F-BFB1-44A9-8586-F6F33B802626}"/>
              </a:ext>
            </a:extLst>
          </p:cNvPr>
          <p:cNvSpPr>
            <a:spLocks noGrp="1"/>
          </p:cNvSpPr>
          <p:nvPr>
            <p:ph type="title"/>
          </p:nvPr>
        </p:nvSpPr>
        <p:spPr/>
        <p:txBody>
          <a:bodyPr/>
          <a:lstStyle/>
          <a:p>
            <a:r>
              <a:rPr lang="de-AT" dirty="0"/>
              <a:t>Content Providers abfragen – „Client“</a:t>
            </a:r>
          </a:p>
        </p:txBody>
      </p:sp>
      <p:sp>
        <p:nvSpPr>
          <p:cNvPr id="3" name="Inhaltsplatzhalter 2">
            <a:extLst>
              <a:ext uri="{FF2B5EF4-FFF2-40B4-BE49-F238E27FC236}">
                <a16:creationId xmlns:a16="http://schemas.microsoft.com/office/drawing/2014/main" id="{68569F92-C5ED-4C55-90CD-A018EB621B16}"/>
              </a:ext>
            </a:extLst>
          </p:cNvPr>
          <p:cNvSpPr>
            <a:spLocks noGrp="1"/>
          </p:cNvSpPr>
          <p:nvPr>
            <p:ph idx="1"/>
          </p:nvPr>
        </p:nvSpPr>
        <p:spPr/>
        <p:txBody>
          <a:bodyPr/>
          <a:lstStyle/>
          <a:p>
            <a:r>
              <a:rPr lang="de-AT" dirty="0"/>
              <a:t>Zuerst muss man Rechte haben -&gt; AndroidManifest.xml</a:t>
            </a:r>
          </a:p>
          <a:p>
            <a:endParaRPr lang="de-AT" dirty="0"/>
          </a:p>
          <a:p>
            <a:endParaRPr lang="de-AT" dirty="0"/>
          </a:p>
          <a:p>
            <a:r>
              <a:rPr lang="de-AT" dirty="0"/>
              <a:t>Man benützt den </a:t>
            </a:r>
            <a:r>
              <a:rPr lang="de-AT" dirty="0" err="1"/>
              <a:t>ContentResolver</a:t>
            </a:r>
            <a:endParaRPr lang="de-AT" dirty="0"/>
          </a:p>
          <a:p>
            <a:pPr lvl="1"/>
            <a:r>
              <a:rPr lang="de-AT" dirty="0" err="1"/>
              <a:t>getContentResolver</a:t>
            </a:r>
            <a:r>
              <a:rPr lang="de-AT" dirty="0"/>
              <a:t>()</a:t>
            </a:r>
          </a:p>
          <a:p>
            <a:pPr lvl="1"/>
            <a:r>
              <a:rPr lang="de-AT" dirty="0"/>
              <a:t>Funktioniert wie eine </a:t>
            </a:r>
            <a:r>
              <a:rPr lang="de-AT" dirty="0" err="1"/>
              <a:t>SQLiteDatabase</a:t>
            </a:r>
            <a:endParaRPr lang="de-AT" dirty="0"/>
          </a:p>
          <a:p>
            <a:pPr lvl="1"/>
            <a:endParaRPr lang="de-AT" dirty="0"/>
          </a:p>
          <a:p>
            <a:pPr lvl="1"/>
            <a:r>
              <a:rPr lang="de-AT" dirty="0"/>
              <a:t>Abfragen:	</a:t>
            </a:r>
            <a:r>
              <a:rPr lang="de-AT" dirty="0" err="1"/>
              <a:t>cr.query</a:t>
            </a:r>
            <a:r>
              <a:rPr lang="de-AT" dirty="0"/>
              <a:t>() -&gt; </a:t>
            </a:r>
            <a:r>
              <a:rPr lang="de-AT" dirty="0" err="1"/>
              <a:t>returnt</a:t>
            </a:r>
            <a:r>
              <a:rPr lang="de-AT" dirty="0"/>
              <a:t> Cursor</a:t>
            </a:r>
          </a:p>
          <a:p>
            <a:endParaRPr lang="de-AT" dirty="0"/>
          </a:p>
        </p:txBody>
      </p:sp>
      <p:pic>
        <p:nvPicPr>
          <p:cNvPr id="4" name="Grafik 3">
            <a:extLst>
              <a:ext uri="{FF2B5EF4-FFF2-40B4-BE49-F238E27FC236}">
                <a16:creationId xmlns:a16="http://schemas.microsoft.com/office/drawing/2014/main" id="{D1DD50D7-ED38-481C-8F59-B6C6D8668B4E}"/>
              </a:ext>
            </a:extLst>
          </p:cNvPr>
          <p:cNvPicPr>
            <a:picLocks noChangeAspect="1"/>
          </p:cNvPicPr>
          <p:nvPr/>
        </p:nvPicPr>
        <p:blipFill>
          <a:blip r:embed="rId2"/>
          <a:stretch>
            <a:fillRect/>
          </a:stretch>
        </p:blipFill>
        <p:spPr>
          <a:xfrm>
            <a:off x="1006622" y="2968693"/>
            <a:ext cx="11026654" cy="337060"/>
          </a:xfrm>
          <a:prstGeom prst="rect">
            <a:avLst/>
          </a:prstGeom>
        </p:spPr>
      </p:pic>
    </p:spTree>
    <p:extLst>
      <p:ext uri="{BB962C8B-B14F-4D97-AF65-F5344CB8AC3E}">
        <p14:creationId xmlns:p14="http://schemas.microsoft.com/office/powerpoint/2010/main" val="28560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B1DC2-B3C7-4089-B80E-0042B10F5EDC}"/>
              </a:ext>
            </a:extLst>
          </p:cNvPr>
          <p:cNvSpPr>
            <a:spLocks noGrp="1"/>
          </p:cNvSpPr>
          <p:nvPr>
            <p:ph type="ctrTitle"/>
          </p:nvPr>
        </p:nvSpPr>
        <p:spPr/>
        <p:txBody>
          <a:bodyPr/>
          <a:lstStyle/>
          <a:p>
            <a:r>
              <a:rPr lang="de-DE" dirty="0"/>
              <a:t>Services</a:t>
            </a:r>
          </a:p>
        </p:txBody>
      </p:sp>
    </p:spTree>
    <p:extLst>
      <p:ext uri="{BB962C8B-B14F-4D97-AF65-F5344CB8AC3E}">
        <p14:creationId xmlns:p14="http://schemas.microsoft.com/office/powerpoint/2010/main" val="2569208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686513-1198-4D6C-ABB0-B158C6AA41E5}"/>
              </a:ext>
            </a:extLst>
          </p:cNvPr>
          <p:cNvSpPr>
            <a:spLocks noGrp="1"/>
          </p:cNvSpPr>
          <p:nvPr>
            <p:ph type="title"/>
          </p:nvPr>
        </p:nvSpPr>
        <p:spPr/>
        <p:txBody>
          <a:bodyPr/>
          <a:lstStyle/>
          <a:p>
            <a:r>
              <a:rPr lang="de-DE" dirty="0"/>
              <a:t>Was sind Services?</a:t>
            </a:r>
          </a:p>
        </p:txBody>
      </p:sp>
      <p:sp>
        <p:nvSpPr>
          <p:cNvPr id="3" name="Inhaltsplatzhalter 2">
            <a:extLst>
              <a:ext uri="{FF2B5EF4-FFF2-40B4-BE49-F238E27FC236}">
                <a16:creationId xmlns:a16="http://schemas.microsoft.com/office/drawing/2014/main" id="{BA9816EC-F1D9-4A81-A442-6BD6A04B7832}"/>
              </a:ext>
            </a:extLst>
          </p:cNvPr>
          <p:cNvSpPr>
            <a:spLocks noGrp="1"/>
          </p:cNvSpPr>
          <p:nvPr>
            <p:ph idx="1"/>
          </p:nvPr>
        </p:nvSpPr>
        <p:spPr/>
        <p:txBody>
          <a:bodyPr/>
          <a:lstStyle/>
          <a:p>
            <a:r>
              <a:rPr lang="de-DE" dirty="0"/>
              <a:t>2 Arten:</a:t>
            </a:r>
          </a:p>
          <a:p>
            <a:pPr lvl="1"/>
            <a:r>
              <a:rPr lang="de-DE" dirty="0"/>
              <a:t>Background Service</a:t>
            </a:r>
          </a:p>
          <a:p>
            <a:pPr lvl="1"/>
            <a:r>
              <a:rPr lang="de-DE" dirty="0" err="1"/>
              <a:t>Foreground</a:t>
            </a:r>
            <a:r>
              <a:rPr lang="de-DE" dirty="0"/>
              <a:t> Service</a:t>
            </a:r>
          </a:p>
          <a:p>
            <a:r>
              <a:rPr lang="de-DE" dirty="0"/>
              <a:t>Führen Arbeit aus (ähnlich wie Threads)</a:t>
            </a:r>
          </a:p>
          <a:p>
            <a:r>
              <a:rPr lang="de-DE" dirty="0"/>
              <a:t>Laufen in keinem eigenen Thread! Services laufen im Main-Thread der Applikation</a:t>
            </a:r>
          </a:p>
          <a:p>
            <a:r>
              <a:rPr lang="de-DE" dirty="0"/>
              <a:t>In manchen Situation ist es ratsamer einen eigenen Thread für den Service zu erzeugen, wenn:</a:t>
            </a:r>
          </a:p>
          <a:p>
            <a:pPr lvl="1"/>
            <a:r>
              <a:rPr lang="de-DE" dirty="0"/>
              <a:t>anspruchsvolle Arbeit verrichtet werden soll</a:t>
            </a:r>
          </a:p>
          <a:p>
            <a:pPr lvl="1"/>
            <a:r>
              <a:rPr lang="de-DE" dirty="0"/>
              <a:t>Die UI beeinträchtigt wird</a:t>
            </a:r>
          </a:p>
          <a:p>
            <a:endParaRPr lang="de-DE" dirty="0"/>
          </a:p>
        </p:txBody>
      </p:sp>
    </p:spTree>
    <p:extLst>
      <p:ext uri="{BB962C8B-B14F-4D97-AF65-F5344CB8AC3E}">
        <p14:creationId xmlns:p14="http://schemas.microsoft.com/office/powerpoint/2010/main" val="2961463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3411F-9048-461C-8BC4-EE34AD2CBB16}"/>
              </a:ext>
            </a:extLst>
          </p:cNvPr>
          <p:cNvSpPr>
            <a:spLocks noGrp="1"/>
          </p:cNvSpPr>
          <p:nvPr>
            <p:ph type="title"/>
          </p:nvPr>
        </p:nvSpPr>
        <p:spPr/>
        <p:txBody>
          <a:bodyPr/>
          <a:lstStyle/>
          <a:p>
            <a:r>
              <a:rPr lang="de-DE" dirty="0"/>
              <a:t>Background Service</a:t>
            </a:r>
          </a:p>
        </p:txBody>
      </p:sp>
      <p:sp>
        <p:nvSpPr>
          <p:cNvPr id="3" name="Inhaltsplatzhalter 2">
            <a:extLst>
              <a:ext uri="{FF2B5EF4-FFF2-40B4-BE49-F238E27FC236}">
                <a16:creationId xmlns:a16="http://schemas.microsoft.com/office/drawing/2014/main" id="{E61C2476-5CBC-43E0-B80E-B1E3D649516D}"/>
              </a:ext>
            </a:extLst>
          </p:cNvPr>
          <p:cNvSpPr>
            <a:spLocks noGrp="1"/>
          </p:cNvSpPr>
          <p:nvPr>
            <p:ph idx="1"/>
          </p:nvPr>
        </p:nvSpPr>
        <p:spPr/>
        <p:txBody>
          <a:bodyPr/>
          <a:lstStyle/>
          <a:p>
            <a:r>
              <a:rPr lang="de-DE" dirty="0"/>
              <a:t>Kann von einer anderen Applikation aufgerufen werden</a:t>
            </a:r>
          </a:p>
          <a:p>
            <a:pPr marL="0" indent="0">
              <a:buNone/>
            </a:pPr>
            <a:endParaRPr lang="de-DE" dirty="0"/>
          </a:p>
          <a:p>
            <a:r>
              <a:rPr lang="de-DE" dirty="0"/>
              <a:t>Laufen im Hintergrund – keine User Interaction notwendig</a:t>
            </a:r>
          </a:p>
          <a:p>
            <a:endParaRPr lang="de-DE" dirty="0"/>
          </a:p>
          <a:p>
            <a:r>
              <a:rPr lang="de-DE" dirty="0"/>
              <a:t>Seit Android 0 kann nur noch eine App im Vordergrund einen Background Service starten, die App darf nicht im Background laufen.</a:t>
            </a:r>
          </a:p>
          <a:p>
            <a:endParaRPr lang="de-DE" dirty="0"/>
          </a:p>
          <a:p>
            <a:r>
              <a:rPr lang="de-DE" dirty="0"/>
              <a:t>Werden häufig für </a:t>
            </a:r>
            <a:r>
              <a:rPr lang="de-DE" dirty="0" err="1"/>
              <a:t>Logging</a:t>
            </a:r>
            <a:r>
              <a:rPr lang="de-DE" dirty="0"/>
              <a:t> oder File IO benutzt</a:t>
            </a:r>
          </a:p>
          <a:p>
            <a:endParaRPr lang="de-DE" dirty="0"/>
          </a:p>
        </p:txBody>
      </p:sp>
    </p:spTree>
    <p:extLst>
      <p:ext uri="{BB962C8B-B14F-4D97-AF65-F5344CB8AC3E}">
        <p14:creationId xmlns:p14="http://schemas.microsoft.com/office/powerpoint/2010/main" val="3062145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84EDBF-D3B1-4FEF-8B03-18E7504993A5}"/>
              </a:ext>
            </a:extLst>
          </p:cNvPr>
          <p:cNvSpPr>
            <a:spLocks noGrp="1"/>
          </p:cNvSpPr>
          <p:nvPr>
            <p:ph type="title"/>
          </p:nvPr>
        </p:nvSpPr>
        <p:spPr/>
        <p:txBody>
          <a:bodyPr/>
          <a:lstStyle/>
          <a:p>
            <a:r>
              <a:rPr lang="de-DE" dirty="0" err="1"/>
              <a:t>Foreground</a:t>
            </a:r>
            <a:r>
              <a:rPr lang="de-DE" dirty="0"/>
              <a:t> Service	</a:t>
            </a:r>
          </a:p>
        </p:txBody>
      </p:sp>
      <p:sp>
        <p:nvSpPr>
          <p:cNvPr id="3" name="Inhaltsplatzhalter 2">
            <a:extLst>
              <a:ext uri="{FF2B5EF4-FFF2-40B4-BE49-F238E27FC236}">
                <a16:creationId xmlns:a16="http://schemas.microsoft.com/office/drawing/2014/main" id="{B422586A-DCA2-4324-94A8-281C18C18C1D}"/>
              </a:ext>
            </a:extLst>
          </p:cNvPr>
          <p:cNvSpPr>
            <a:spLocks noGrp="1"/>
          </p:cNvSpPr>
          <p:nvPr>
            <p:ph idx="1"/>
          </p:nvPr>
        </p:nvSpPr>
        <p:spPr/>
        <p:txBody>
          <a:bodyPr/>
          <a:lstStyle/>
          <a:p>
            <a:r>
              <a:rPr lang="de-DE" dirty="0" err="1"/>
              <a:t>Foreground</a:t>
            </a:r>
            <a:r>
              <a:rPr lang="de-DE" dirty="0"/>
              <a:t> Services werden benutzt wenn eine Userinteraction benötigt wird.</a:t>
            </a:r>
          </a:p>
          <a:p>
            <a:endParaRPr lang="de-DE" dirty="0"/>
          </a:p>
          <a:p>
            <a:r>
              <a:rPr lang="de-DE" dirty="0"/>
              <a:t>Der Service erzeugt eine Benachrichtigung, die erst verschwindet wenn der Service beendet wurde(</a:t>
            </a:r>
            <a:r>
              <a:rPr lang="de-DE" dirty="0" err="1"/>
              <a:t>z.b</a:t>
            </a:r>
            <a:r>
              <a:rPr lang="de-DE" dirty="0"/>
              <a:t> Musikplayer)</a:t>
            </a:r>
          </a:p>
          <a:p>
            <a:endParaRPr lang="de-DE" dirty="0"/>
          </a:p>
          <a:p>
            <a:endParaRPr lang="de-DE" dirty="0"/>
          </a:p>
        </p:txBody>
      </p:sp>
    </p:spTree>
    <p:extLst>
      <p:ext uri="{BB962C8B-B14F-4D97-AF65-F5344CB8AC3E}">
        <p14:creationId xmlns:p14="http://schemas.microsoft.com/office/powerpoint/2010/main" val="4058991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FD03DE-C136-420E-BA08-6C85A49159BA}"/>
              </a:ext>
            </a:extLst>
          </p:cNvPr>
          <p:cNvSpPr>
            <a:spLocks noGrp="1"/>
          </p:cNvSpPr>
          <p:nvPr>
            <p:ph type="title"/>
          </p:nvPr>
        </p:nvSpPr>
        <p:spPr/>
        <p:txBody>
          <a:bodyPr/>
          <a:lstStyle/>
          <a:p>
            <a:r>
              <a:rPr lang="de-DE" dirty="0"/>
              <a:t>Bound Service</a:t>
            </a:r>
          </a:p>
        </p:txBody>
      </p:sp>
      <p:sp>
        <p:nvSpPr>
          <p:cNvPr id="3" name="Inhaltsplatzhalter 2">
            <a:extLst>
              <a:ext uri="{FF2B5EF4-FFF2-40B4-BE49-F238E27FC236}">
                <a16:creationId xmlns:a16="http://schemas.microsoft.com/office/drawing/2014/main" id="{0FC273B0-282E-4CEE-9A06-E66D0987BE4E}"/>
              </a:ext>
            </a:extLst>
          </p:cNvPr>
          <p:cNvSpPr>
            <a:spLocks noGrp="1"/>
          </p:cNvSpPr>
          <p:nvPr>
            <p:ph idx="1"/>
          </p:nvPr>
        </p:nvSpPr>
        <p:spPr/>
        <p:txBody>
          <a:bodyPr/>
          <a:lstStyle/>
          <a:p>
            <a:r>
              <a:rPr lang="de-DE" dirty="0"/>
              <a:t>Bietet ein Client-Server Interface an welches den Komponenten erlaubt mit dem Service zu interagieren</a:t>
            </a:r>
          </a:p>
          <a:p>
            <a:pPr lvl="1"/>
            <a:r>
              <a:rPr lang="de-DE" dirty="0" err="1"/>
              <a:t>Requests</a:t>
            </a:r>
            <a:r>
              <a:rPr lang="de-DE" dirty="0"/>
              <a:t> senden, Resultate erhalten</a:t>
            </a:r>
          </a:p>
          <a:p>
            <a:pPr lvl="1"/>
            <a:endParaRPr lang="de-DE" dirty="0"/>
          </a:p>
          <a:p>
            <a:r>
              <a:rPr lang="de-DE" dirty="0"/>
              <a:t>Ein gebundener Service läuft nur so lange, wie eine andere Applikation an ihn gebunden ist</a:t>
            </a:r>
          </a:p>
          <a:p>
            <a:endParaRPr lang="de-DE" dirty="0"/>
          </a:p>
          <a:p>
            <a:r>
              <a:rPr lang="de-DE" dirty="0"/>
              <a:t>Es können sich mehrere Komponenten mit dem Service verbinden, jedoch wenn alle diese Verbindung lösen, wird der Service zerstört.</a:t>
            </a:r>
          </a:p>
        </p:txBody>
      </p:sp>
    </p:spTree>
    <p:extLst>
      <p:ext uri="{BB962C8B-B14F-4D97-AF65-F5344CB8AC3E}">
        <p14:creationId xmlns:p14="http://schemas.microsoft.com/office/powerpoint/2010/main" val="176927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2A690-8F20-4311-BFAD-90A7D2578F19}"/>
              </a:ext>
            </a:extLst>
          </p:cNvPr>
          <p:cNvSpPr>
            <a:spLocks noGrp="1"/>
          </p:cNvSpPr>
          <p:nvPr>
            <p:ph type="title"/>
          </p:nvPr>
        </p:nvSpPr>
        <p:spPr>
          <a:xfrm>
            <a:off x="3508202" y="3023139"/>
            <a:ext cx="5175596" cy="811722"/>
          </a:xfrm>
        </p:spPr>
        <p:txBody>
          <a:bodyPr>
            <a:normAutofit fontScale="90000"/>
          </a:bodyPr>
          <a:lstStyle/>
          <a:p>
            <a:r>
              <a:rPr lang="de-AT" sz="5400" b="1" dirty="0"/>
              <a:t>Security in Android</a:t>
            </a:r>
          </a:p>
        </p:txBody>
      </p:sp>
    </p:spTree>
    <p:extLst>
      <p:ext uri="{BB962C8B-B14F-4D97-AF65-F5344CB8AC3E}">
        <p14:creationId xmlns:p14="http://schemas.microsoft.com/office/powerpoint/2010/main" val="2119086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921ED1-67CA-4F71-8EE8-9B0B4ACBD2E8}"/>
              </a:ext>
            </a:extLst>
          </p:cNvPr>
          <p:cNvSpPr>
            <a:spLocks noGrp="1"/>
          </p:cNvSpPr>
          <p:nvPr>
            <p:ph type="title"/>
          </p:nvPr>
        </p:nvSpPr>
        <p:spPr/>
        <p:txBody>
          <a:bodyPr/>
          <a:lstStyle/>
          <a:p>
            <a:r>
              <a:rPr lang="de-DE" dirty="0"/>
              <a:t>Base Klassen</a:t>
            </a:r>
          </a:p>
        </p:txBody>
      </p:sp>
      <p:sp>
        <p:nvSpPr>
          <p:cNvPr id="3" name="Textplatzhalter 2">
            <a:extLst>
              <a:ext uri="{FF2B5EF4-FFF2-40B4-BE49-F238E27FC236}">
                <a16:creationId xmlns:a16="http://schemas.microsoft.com/office/drawing/2014/main" id="{2BDA3DE8-388E-46C6-93EB-BDB9AD917633}"/>
              </a:ext>
            </a:extLst>
          </p:cNvPr>
          <p:cNvSpPr>
            <a:spLocks noGrp="1"/>
          </p:cNvSpPr>
          <p:nvPr>
            <p:ph type="body" idx="1"/>
          </p:nvPr>
        </p:nvSpPr>
        <p:spPr/>
        <p:txBody>
          <a:bodyPr/>
          <a:lstStyle/>
          <a:p>
            <a:r>
              <a:rPr lang="de-DE" dirty="0" err="1"/>
              <a:t>Intent</a:t>
            </a:r>
            <a:r>
              <a:rPr lang="de-DE" dirty="0"/>
              <a:t> Service</a:t>
            </a:r>
          </a:p>
        </p:txBody>
      </p:sp>
      <p:sp>
        <p:nvSpPr>
          <p:cNvPr id="4" name="Inhaltsplatzhalter 3">
            <a:extLst>
              <a:ext uri="{FF2B5EF4-FFF2-40B4-BE49-F238E27FC236}">
                <a16:creationId xmlns:a16="http://schemas.microsoft.com/office/drawing/2014/main" id="{AA693971-EC08-4B90-8970-106448C62B71}"/>
              </a:ext>
            </a:extLst>
          </p:cNvPr>
          <p:cNvSpPr>
            <a:spLocks noGrp="1"/>
          </p:cNvSpPr>
          <p:nvPr>
            <p:ph sz="half" idx="2"/>
          </p:nvPr>
        </p:nvSpPr>
        <p:spPr/>
        <p:txBody>
          <a:bodyPr/>
          <a:lstStyle/>
          <a:p>
            <a:r>
              <a:rPr lang="de-DE" dirty="0"/>
              <a:t>Benutzt einen </a:t>
            </a:r>
            <a:r>
              <a:rPr lang="de-DE" dirty="0" err="1"/>
              <a:t>Worker</a:t>
            </a:r>
            <a:r>
              <a:rPr lang="de-DE" dirty="0"/>
              <a:t> Thread um die </a:t>
            </a:r>
            <a:r>
              <a:rPr lang="de-DE" dirty="0" err="1"/>
              <a:t>Startrequests</a:t>
            </a:r>
            <a:r>
              <a:rPr lang="de-DE" dirty="0"/>
              <a:t> zu verwalten</a:t>
            </a:r>
          </a:p>
          <a:p>
            <a:r>
              <a:rPr lang="de-DE" dirty="0"/>
              <a:t>Wird benutzt wenn man nicht gleichzeitig mehrere </a:t>
            </a:r>
            <a:r>
              <a:rPr lang="de-DE" dirty="0" err="1"/>
              <a:t>Requests</a:t>
            </a:r>
            <a:r>
              <a:rPr lang="de-DE" dirty="0"/>
              <a:t> verwalten muss</a:t>
            </a:r>
          </a:p>
        </p:txBody>
      </p:sp>
      <p:sp>
        <p:nvSpPr>
          <p:cNvPr id="5" name="Textplatzhalter 4">
            <a:extLst>
              <a:ext uri="{FF2B5EF4-FFF2-40B4-BE49-F238E27FC236}">
                <a16:creationId xmlns:a16="http://schemas.microsoft.com/office/drawing/2014/main" id="{BC4B6878-6820-4E4E-8335-91D76BBB29ED}"/>
              </a:ext>
            </a:extLst>
          </p:cNvPr>
          <p:cNvSpPr>
            <a:spLocks noGrp="1"/>
          </p:cNvSpPr>
          <p:nvPr>
            <p:ph type="body" sz="quarter" idx="3"/>
          </p:nvPr>
        </p:nvSpPr>
        <p:spPr/>
        <p:txBody>
          <a:bodyPr/>
          <a:lstStyle/>
          <a:p>
            <a:r>
              <a:rPr lang="de-DE" dirty="0"/>
              <a:t>Service</a:t>
            </a:r>
          </a:p>
        </p:txBody>
      </p:sp>
      <p:sp>
        <p:nvSpPr>
          <p:cNvPr id="6" name="Inhaltsplatzhalter 5">
            <a:extLst>
              <a:ext uri="{FF2B5EF4-FFF2-40B4-BE49-F238E27FC236}">
                <a16:creationId xmlns:a16="http://schemas.microsoft.com/office/drawing/2014/main" id="{0A4E874E-CC3C-4F12-A70B-F849952422AF}"/>
              </a:ext>
            </a:extLst>
          </p:cNvPr>
          <p:cNvSpPr>
            <a:spLocks noGrp="1"/>
          </p:cNvSpPr>
          <p:nvPr>
            <p:ph sz="quarter" idx="4"/>
          </p:nvPr>
        </p:nvSpPr>
        <p:spPr/>
        <p:txBody>
          <a:bodyPr/>
          <a:lstStyle/>
          <a:p>
            <a:r>
              <a:rPr lang="de-DE" dirty="0"/>
              <a:t>Läuft am Main Thread</a:t>
            </a:r>
          </a:p>
          <a:p>
            <a:r>
              <a:rPr lang="de-DE" dirty="0"/>
              <a:t>Möglicherweise ist es notwendig einen neuen Thread zu erzeugen, da dieser die Performance des Systems beeinflussen kann</a:t>
            </a:r>
          </a:p>
        </p:txBody>
      </p:sp>
    </p:spTree>
    <p:extLst>
      <p:ext uri="{BB962C8B-B14F-4D97-AF65-F5344CB8AC3E}">
        <p14:creationId xmlns:p14="http://schemas.microsoft.com/office/powerpoint/2010/main" val="2660674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title="Side bar">
            <a:extLst>
              <a:ext uri="{FF2B5EF4-FFF2-40B4-BE49-F238E27FC236}">
                <a16:creationId xmlns:a16="http://schemas.microsoft.com/office/drawing/2014/main" id="{C5F79084-E805-48DA-8EAC-CD5FD493EE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fik 6" descr="Ein Bild, das Person, drinnen, Mädchen enthält.&#10;&#10;Mit sehr hoher Zuverlässigkeit generierte Beschreibung">
            <a:extLst>
              <a:ext uri="{FF2B5EF4-FFF2-40B4-BE49-F238E27FC236}">
                <a16:creationId xmlns:a16="http://schemas.microsoft.com/office/drawing/2014/main" id="{71883328-085E-4A89-A358-EDCD72D483BC}"/>
              </a:ext>
            </a:extLst>
          </p:cNvPr>
          <p:cNvPicPr>
            <a:picLocks noChangeAspect="1"/>
          </p:cNvPicPr>
          <p:nvPr/>
        </p:nvPicPr>
        <p:blipFill rotWithShape="1">
          <a:blip r:embed="rId3"/>
          <a:srcRect t="1544" b="17314"/>
          <a:stretch/>
        </p:blipFill>
        <p:spPr>
          <a:xfrm>
            <a:off x="1036321" y="321732"/>
            <a:ext cx="10833946" cy="6131653"/>
          </a:xfrm>
          <a:prstGeom prst="rect">
            <a:avLst/>
          </a:prstGeom>
        </p:spPr>
      </p:pic>
    </p:spTree>
    <p:extLst>
      <p:ext uri="{BB962C8B-B14F-4D97-AF65-F5344CB8AC3E}">
        <p14:creationId xmlns:p14="http://schemas.microsoft.com/office/powerpoint/2010/main" val="398707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0" name="Group 70">
            <a:extLst>
              <a:ext uri="{FF2B5EF4-FFF2-40B4-BE49-F238E27FC236}">
                <a16:creationId xmlns:a16="http://schemas.microsoft.com/office/drawing/2014/main" id="{449BC34D-9C23-4D6D-8213-1F471AF85B3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FA0F5D6C-5025-4D7E-82DD-C2C6FDA1E759}"/>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E2AF2C17-4AB4-4402-B84B-129EF95D161C}"/>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5" name="Rectangle 74">
            <a:extLst>
              <a:ext uri="{FF2B5EF4-FFF2-40B4-BE49-F238E27FC236}">
                <a16:creationId xmlns:a16="http://schemas.microsoft.com/office/drawing/2014/main" id="{CB73C468-D875-4A8E-A540-E43BF8232D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B4734F2F-19FC-4D35-9BDE-5CEAD57D9B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9" name="Freeform 6">
            <a:extLst>
              <a:ext uri="{FF2B5EF4-FFF2-40B4-BE49-F238E27FC236}">
                <a16:creationId xmlns:a16="http://schemas.microsoft.com/office/drawing/2014/main" id="{D97A8A26-FD96-4968-A34A-727382AC7E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6" name="Picture 2" descr="Bildergebnis für android i fixed it">
            <a:extLst>
              <a:ext uri="{FF2B5EF4-FFF2-40B4-BE49-F238E27FC236}">
                <a16:creationId xmlns:a16="http://schemas.microsoft.com/office/drawing/2014/main" id="{EE978D13-DF00-486B-8D31-F09AD69FC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403" y="1504067"/>
            <a:ext cx="4207669" cy="404988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504AC08C-6BD8-427B-B18E-6B4321FC8D9A}"/>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Danke für eure Aufmerksamkeit</a:t>
            </a:r>
          </a:p>
        </p:txBody>
      </p:sp>
    </p:spTree>
    <p:extLst>
      <p:ext uri="{BB962C8B-B14F-4D97-AF65-F5344CB8AC3E}">
        <p14:creationId xmlns:p14="http://schemas.microsoft.com/office/powerpoint/2010/main" val="389276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A86E3-519B-4D1D-AA15-DB3127252DE7}"/>
              </a:ext>
            </a:extLst>
          </p:cNvPr>
          <p:cNvSpPr>
            <a:spLocks noGrp="1"/>
          </p:cNvSpPr>
          <p:nvPr>
            <p:ph type="title"/>
          </p:nvPr>
        </p:nvSpPr>
        <p:spPr>
          <a:xfrm>
            <a:off x="1371600" y="685800"/>
            <a:ext cx="9601200" cy="1485900"/>
          </a:xfrm>
        </p:spPr>
        <p:txBody>
          <a:bodyPr/>
          <a:lstStyle/>
          <a:p>
            <a:r>
              <a:rPr lang="de-AT"/>
              <a:t>Android 5 „Lollipop“</a:t>
            </a:r>
            <a:endParaRPr lang="de-AT" dirty="0"/>
          </a:p>
        </p:txBody>
      </p:sp>
      <p:pic>
        <p:nvPicPr>
          <p:cNvPr id="4" name="Inhaltsplatzhalter 3">
            <a:extLst>
              <a:ext uri="{FF2B5EF4-FFF2-40B4-BE49-F238E27FC236}">
                <a16:creationId xmlns:a16="http://schemas.microsoft.com/office/drawing/2014/main" id="{9A96CEEA-E53B-442E-8EF9-819C75ADD347}"/>
              </a:ext>
            </a:extLst>
          </p:cNvPr>
          <p:cNvPicPr>
            <a:picLocks noGrp="1" noChangeAspect="1"/>
          </p:cNvPicPr>
          <p:nvPr>
            <p:ph idx="1"/>
          </p:nvPr>
        </p:nvPicPr>
        <p:blipFill>
          <a:blip r:embed="rId3"/>
          <a:stretch>
            <a:fillRect/>
          </a:stretch>
        </p:blipFill>
        <p:spPr>
          <a:xfrm>
            <a:off x="2134281" y="1861038"/>
            <a:ext cx="8075838" cy="4311162"/>
          </a:xfrm>
          <a:prstGeom prst="rect">
            <a:avLst/>
          </a:prstGeom>
        </p:spPr>
      </p:pic>
    </p:spTree>
    <p:extLst>
      <p:ext uri="{BB962C8B-B14F-4D97-AF65-F5344CB8AC3E}">
        <p14:creationId xmlns:p14="http://schemas.microsoft.com/office/powerpoint/2010/main" val="208040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065FE0-E889-4BDF-9189-9E451A1333F1}"/>
              </a:ext>
            </a:extLst>
          </p:cNvPr>
          <p:cNvSpPr>
            <a:spLocks noGrp="1"/>
          </p:cNvSpPr>
          <p:nvPr>
            <p:ph type="title"/>
          </p:nvPr>
        </p:nvSpPr>
        <p:spPr/>
        <p:txBody>
          <a:bodyPr/>
          <a:lstStyle/>
          <a:p>
            <a:r>
              <a:rPr lang="de-AT" dirty="0"/>
              <a:t>Android 6 „Marshmallow“</a:t>
            </a:r>
          </a:p>
        </p:txBody>
      </p:sp>
      <p:pic>
        <p:nvPicPr>
          <p:cNvPr id="4" name="Inhaltsplatzhalter 3">
            <a:extLst>
              <a:ext uri="{FF2B5EF4-FFF2-40B4-BE49-F238E27FC236}">
                <a16:creationId xmlns:a16="http://schemas.microsoft.com/office/drawing/2014/main" id="{93D9940C-D651-44DD-ADF6-49896238304F}"/>
              </a:ext>
            </a:extLst>
          </p:cNvPr>
          <p:cNvPicPr>
            <a:picLocks noGrp="1" noChangeAspect="1"/>
          </p:cNvPicPr>
          <p:nvPr>
            <p:ph idx="1"/>
          </p:nvPr>
        </p:nvPicPr>
        <p:blipFill>
          <a:blip r:embed="rId2"/>
          <a:stretch>
            <a:fillRect/>
          </a:stretch>
        </p:blipFill>
        <p:spPr>
          <a:xfrm>
            <a:off x="2331676" y="1633941"/>
            <a:ext cx="7528647" cy="4538259"/>
          </a:xfrm>
          <a:prstGeom prst="rect">
            <a:avLst/>
          </a:prstGeom>
        </p:spPr>
      </p:pic>
    </p:spTree>
    <p:extLst>
      <p:ext uri="{BB962C8B-B14F-4D97-AF65-F5344CB8AC3E}">
        <p14:creationId xmlns:p14="http://schemas.microsoft.com/office/powerpoint/2010/main" val="357616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2A690-8F20-4311-BFAD-90A7D2578F19}"/>
              </a:ext>
            </a:extLst>
          </p:cNvPr>
          <p:cNvSpPr>
            <a:spLocks noGrp="1"/>
          </p:cNvSpPr>
          <p:nvPr>
            <p:ph type="title"/>
          </p:nvPr>
        </p:nvSpPr>
        <p:spPr>
          <a:xfrm>
            <a:off x="4247804" y="2913611"/>
            <a:ext cx="3914063" cy="1485900"/>
          </a:xfrm>
        </p:spPr>
        <p:txBody>
          <a:bodyPr>
            <a:normAutofit/>
          </a:bodyPr>
          <a:lstStyle/>
          <a:p>
            <a:r>
              <a:rPr lang="de-AT" sz="5400" b="1" dirty="0"/>
              <a:t>FRAGMENTS</a:t>
            </a:r>
          </a:p>
        </p:txBody>
      </p:sp>
    </p:spTree>
    <p:extLst>
      <p:ext uri="{BB962C8B-B14F-4D97-AF65-F5344CB8AC3E}">
        <p14:creationId xmlns:p14="http://schemas.microsoft.com/office/powerpoint/2010/main" val="204184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60D58-7CB1-48D8-9FA8-8217CDD1EF19}"/>
              </a:ext>
            </a:extLst>
          </p:cNvPr>
          <p:cNvSpPr>
            <a:spLocks noGrp="1"/>
          </p:cNvSpPr>
          <p:nvPr>
            <p:ph type="title"/>
          </p:nvPr>
        </p:nvSpPr>
        <p:spPr/>
        <p:txBody>
          <a:bodyPr/>
          <a:lstStyle/>
          <a:p>
            <a:r>
              <a:rPr lang="de-DE" dirty="0"/>
              <a:t>Was sind Fragments?</a:t>
            </a:r>
          </a:p>
        </p:txBody>
      </p:sp>
      <p:sp>
        <p:nvSpPr>
          <p:cNvPr id="3" name="Inhaltsplatzhalter 2">
            <a:extLst>
              <a:ext uri="{FF2B5EF4-FFF2-40B4-BE49-F238E27FC236}">
                <a16:creationId xmlns:a16="http://schemas.microsoft.com/office/drawing/2014/main" id="{94BF71F6-F813-4D91-B598-8C023495B1DA}"/>
              </a:ext>
            </a:extLst>
          </p:cNvPr>
          <p:cNvSpPr>
            <a:spLocks noGrp="1"/>
          </p:cNvSpPr>
          <p:nvPr>
            <p:ph idx="1"/>
          </p:nvPr>
        </p:nvSpPr>
        <p:spPr/>
        <p:txBody>
          <a:bodyPr/>
          <a:lstStyle/>
          <a:p>
            <a:r>
              <a:rPr lang="de-DE" dirty="0"/>
              <a:t>Eine unabhängige Komponente welche von einer </a:t>
            </a:r>
            <a:r>
              <a:rPr lang="de-DE" dirty="0" err="1"/>
              <a:t>Activity</a:t>
            </a:r>
            <a:r>
              <a:rPr lang="de-DE" dirty="0"/>
              <a:t> benutzt werden kann</a:t>
            </a:r>
          </a:p>
          <a:p>
            <a:pPr marL="0" indent="0">
              <a:buNone/>
            </a:pPr>
            <a:endParaRPr lang="de-DE" dirty="0"/>
          </a:p>
          <a:p>
            <a:r>
              <a:rPr lang="de-DE" dirty="0"/>
              <a:t>Haben Ihren eigenen Life Cycle und erhalten ihre eigenen Input Events</a:t>
            </a:r>
          </a:p>
          <a:p>
            <a:pPr marL="0" indent="0">
              <a:buNone/>
            </a:pPr>
            <a:endParaRPr lang="de-DE" dirty="0"/>
          </a:p>
          <a:p>
            <a:r>
              <a:rPr lang="de-DE" dirty="0"/>
              <a:t>Beeinflussen das Erscheinen einer </a:t>
            </a:r>
            <a:r>
              <a:rPr lang="de-DE" dirty="0" err="1"/>
              <a:t>Activity</a:t>
            </a:r>
            <a:r>
              <a:rPr lang="de-DE" dirty="0"/>
              <a:t> zur Laufzeit</a:t>
            </a:r>
          </a:p>
          <a:p>
            <a:pPr marL="0" indent="0">
              <a:buNone/>
            </a:pPr>
            <a:endParaRPr lang="de-DE" dirty="0"/>
          </a:p>
          <a:p>
            <a:r>
              <a:rPr lang="de-DE" dirty="0"/>
              <a:t>Können einen Screen in mehrere Teilbereiche aufteilen</a:t>
            </a:r>
          </a:p>
        </p:txBody>
      </p:sp>
    </p:spTree>
    <p:extLst>
      <p:ext uri="{BB962C8B-B14F-4D97-AF65-F5344CB8AC3E}">
        <p14:creationId xmlns:p14="http://schemas.microsoft.com/office/powerpoint/2010/main" val="358633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9DBE64-713A-47A3-AE69-C39AF4DB158D}"/>
              </a:ext>
            </a:extLst>
          </p:cNvPr>
          <p:cNvSpPr>
            <a:spLocks noGrp="1"/>
          </p:cNvSpPr>
          <p:nvPr>
            <p:ph type="title"/>
          </p:nvPr>
        </p:nvSpPr>
        <p:spPr/>
        <p:txBody>
          <a:bodyPr/>
          <a:lstStyle/>
          <a:p>
            <a:r>
              <a:rPr lang="de-DE" dirty="0"/>
              <a:t>Was sind Fragments? (2)</a:t>
            </a:r>
          </a:p>
        </p:txBody>
      </p:sp>
      <p:sp>
        <p:nvSpPr>
          <p:cNvPr id="3" name="Inhaltsplatzhalter 2">
            <a:extLst>
              <a:ext uri="{FF2B5EF4-FFF2-40B4-BE49-F238E27FC236}">
                <a16:creationId xmlns:a16="http://schemas.microsoft.com/office/drawing/2014/main" id="{78BD2042-74A8-42A1-B50C-58A8E57061B9}"/>
              </a:ext>
            </a:extLst>
          </p:cNvPr>
          <p:cNvSpPr>
            <a:spLocks noGrp="1"/>
          </p:cNvSpPr>
          <p:nvPr>
            <p:ph idx="1"/>
          </p:nvPr>
        </p:nvSpPr>
        <p:spPr/>
        <p:txBody>
          <a:bodyPr/>
          <a:lstStyle/>
          <a:p>
            <a:r>
              <a:rPr lang="de-DE" dirty="0" err="1"/>
              <a:t>Fragment‘s</a:t>
            </a:r>
            <a:r>
              <a:rPr lang="de-DE" dirty="0"/>
              <a:t> müssen kein UI haben (</a:t>
            </a:r>
            <a:r>
              <a:rPr lang="de-DE" dirty="0" err="1"/>
              <a:t>Headless</a:t>
            </a:r>
            <a:r>
              <a:rPr lang="de-DE" dirty="0"/>
              <a:t> Fragment)</a:t>
            </a:r>
          </a:p>
          <a:p>
            <a:endParaRPr lang="de-DE" dirty="0"/>
          </a:p>
          <a:p>
            <a:r>
              <a:rPr lang="de-DE" dirty="0"/>
              <a:t>Wurden in Android 3 „</a:t>
            </a:r>
            <a:r>
              <a:rPr lang="de-DE" dirty="0" err="1"/>
              <a:t>Honeycomb</a:t>
            </a:r>
            <a:r>
              <a:rPr lang="de-DE" dirty="0"/>
              <a:t>“ vorgestellt</a:t>
            </a:r>
          </a:p>
          <a:p>
            <a:endParaRPr lang="de-DE" dirty="0"/>
          </a:p>
          <a:p>
            <a:r>
              <a:rPr lang="de-DE" dirty="0"/>
              <a:t>Können leicht aktualisiert und ersetzt werden</a:t>
            </a:r>
          </a:p>
          <a:p>
            <a:endParaRPr lang="de-DE" dirty="0"/>
          </a:p>
          <a:p>
            <a:r>
              <a:rPr lang="de-DE" dirty="0"/>
              <a:t>Fragments kann man einfach an verschiedene Displaygrößen zur Laufzeit anpassen (Tablets)</a:t>
            </a:r>
          </a:p>
          <a:p>
            <a:endParaRPr lang="de-DE" dirty="0"/>
          </a:p>
        </p:txBody>
      </p:sp>
    </p:spTree>
    <p:extLst>
      <p:ext uri="{BB962C8B-B14F-4D97-AF65-F5344CB8AC3E}">
        <p14:creationId xmlns:p14="http://schemas.microsoft.com/office/powerpoint/2010/main" val="297606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D1B4-9A81-4032-8EAF-A09BF7DC5817}"/>
              </a:ext>
            </a:extLst>
          </p:cNvPr>
          <p:cNvSpPr>
            <a:spLocks noGrp="1"/>
          </p:cNvSpPr>
          <p:nvPr>
            <p:ph type="title"/>
          </p:nvPr>
        </p:nvSpPr>
        <p:spPr/>
        <p:txBody>
          <a:bodyPr/>
          <a:lstStyle/>
          <a:p>
            <a:r>
              <a:rPr lang="de-DE" dirty="0"/>
              <a:t>Vorteile</a:t>
            </a:r>
          </a:p>
        </p:txBody>
      </p:sp>
      <p:sp>
        <p:nvSpPr>
          <p:cNvPr id="3" name="Inhaltsplatzhalter 2">
            <a:extLst>
              <a:ext uri="{FF2B5EF4-FFF2-40B4-BE49-F238E27FC236}">
                <a16:creationId xmlns:a16="http://schemas.microsoft.com/office/drawing/2014/main" id="{67DAD961-C925-437A-914E-41E564CF0C60}"/>
              </a:ext>
            </a:extLst>
          </p:cNvPr>
          <p:cNvSpPr>
            <a:spLocks noGrp="1"/>
          </p:cNvSpPr>
          <p:nvPr>
            <p:ph idx="1"/>
          </p:nvPr>
        </p:nvSpPr>
        <p:spPr/>
        <p:txBody>
          <a:bodyPr/>
          <a:lstStyle/>
          <a:p>
            <a:r>
              <a:rPr lang="de-DE" dirty="0"/>
              <a:t>Modularität</a:t>
            </a:r>
          </a:p>
          <a:p>
            <a:pPr lvl="1"/>
            <a:r>
              <a:rPr lang="de-DE" dirty="0"/>
              <a:t>Man teilt komplexen Code einer </a:t>
            </a:r>
            <a:r>
              <a:rPr lang="de-DE" dirty="0" err="1"/>
              <a:t>Activity</a:t>
            </a:r>
            <a:r>
              <a:rPr lang="de-DE" dirty="0"/>
              <a:t> auf Fragments auf um eine bessere Organisation und Wartbarkeit zu erhalten</a:t>
            </a:r>
          </a:p>
          <a:p>
            <a:r>
              <a:rPr lang="de-DE" dirty="0"/>
              <a:t>Wiederverwendbarkeit</a:t>
            </a:r>
          </a:p>
          <a:p>
            <a:pPr lvl="1"/>
            <a:r>
              <a:rPr lang="de-DE" dirty="0"/>
              <a:t>Das Fragment und seine Komponenten kann von mehreren </a:t>
            </a:r>
            <a:r>
              <a:rPr lang="de-DE" dirty="0" err="1"/>
              <a:t>Activities</a:t>
            </a:r>
            <a:r>
              <a:rPr lang="de-DE" dirty="0"/>
              <a:t> verwendet werden</a:t>
            </a:r>
          </a:p>
          <a:p>
            <a:r>
              <a:rPr lang="de-DE" dirty="0"/>
              <a:t>Anpassbarkeit</a:t>
            </a:r>
          </a:p>
          <a:p>
            <a:pPr lvl="1"/>
            <a:r>
              <a:rPr lang="de-DE" dirty="0"/>
              <a:t>Die Bereiche des Screens können mit Fragments an verschiedene Gegebenheiten wie die Größe oder der Orientation angepasst werden</a:t>
            </a:r>
          </a:p>
          <a:p>
            <a:endParaRPr lang="de-DE" dirty="0"/>
          </a:p>
        </p:txBody>
      </p:sp>
    </p:spTree>
    <p:extLst>
      <p:ext uri="{BB962C8B-B14F-4D97-AF65-F5344CB8AC3E}">
        <p14:creationId xmlns:p14="http://schemas.microsoft.com/office/powerpoint/2010/main" val="23012451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TM10001105[[fn=Ernte]]</Template>
  <TotalTime>0</TotalTime>
  <Words>817</Words>
  <Application>Microsoft Office PowerPoint</Application>
  <PresentationFormat>Breitbild</PresentationFormat>
  <Paragraphs>149</Paragraphs>
  <Slides>32</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32</vt:i4>
      </vt:variant>
    </vt:vector>
  </HeadingPairs>
  <TitlesOfParts>
    <vt:vector size="36" baseType="lpstr">
      <vt:lpstr>Calibri</vt:lpstr>
      <vt:lpstr>Franklin Gothic Book</vt:lpstr>
      <vt:lpstr>Wingdings</vt:lpstr>
      <vt:lpstr>Crop</vt:lpstr>
      <vt:lpstr>Android</vt:lpstr>
      <vt:lpstr>PowerPoint-Präsentation</vt:lpstr>
      <vt:lpstr>Security in Android</vt:lpstr>
      <vt:lpstr>Android 5 „Lollipop“</vt:lpstr>
      <vt:lpstr>Android 6 „Marshmallow“</vt:lpstr>
      <vt:lpstr>FRAGMENTS</vt:lpstr>
      <vt:lpstr>Was sind Fragments?</vt:lpstr>
      <vt:lpstr>Was sind Fragments? (2)</vt:lpstr>
      <vt:lpstr>Vorteile</vt:lpstr>
      <vt:lpstr>Lifecycle (1)</vt:lpstr>
      <vt:lpstr>Lifecycle (2)</vt:lpstr>
      <vt:lpstr>Bundle</vt:lpstr>
      <vt:lpstr>SQLite Database</vt:lpstr>
      <vt:lpstr>SQLite Database </vt:lpstr>
      <vt:lpstr>SQLite Database</vt:lpstr>
      <vt:lpstr>SQLite Database</vt:lpstr>
      <vt:lpstr>SQLite Database Beispiel</vt:lpstr>
      <vt:lpstr>SQLite Database Beispiel – 2. Weg</vt:lpstr>
      <vt:lpstr>SQLite DB mit Content Provider</vt:lpstr>
      <vt:lpstr>Content Providers </vt:lpstr>
      <vt:lpstr>Content Providers</vt:lpstr>
      <vt:lpstr>Content Providers</vt:lpstr>
      <vt:lpstr>Content Providers - AndroidManifest.xml </vt:lpstr>
      <vt:lpstr>Content Providers abfragen – „Client“</vt:lpstr>
      <vt:lpstr>Services</vt:lpstr>
      <vt:lpstr>Was sind Services?</vt:lpstr>
      <vt:lpstr>Background Service</vt:lpstr>
      <vt:lpstr>Foreground Service </vt:lpstr>
      <vt:lpstr>Bound Service</vt:lpstr>
      <vt:lpstr>Base Klassen</vt:lpstr>
      <vt:lpstr>PowerPoint-Präsentation</vt:lpstr>
      <vt:lpstr>Danke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Fragments</dc:title>
  <dc:creator>Eric Buchinger</dc:creator>
  <cp:lastModifiedBy>Philipp Panzenböck</cp:lastModifiedBy>
  <cp:revision>70</cp:revision>
  <dcterms:created xsi:type="dcterms:W3CDTF">2017-10-13T07:26:20Z</dcterms:created>
  <dcterms:modified xsi:type="dcterms:W3CDTF">2017-10-23T10:20:15Z</dcterms:modified>
</cp:coreProperties>
</file>