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2489092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2489092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c2489092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c2489092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2489092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2489092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c2489092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c2489092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2489092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c2489092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2489092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c2489092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of the majority class is twice the size of the sample of the minority class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c2489092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c2489092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of the majority class is twice the size of the sample of the minority class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c24890926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c24890926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c24890926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c24890926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categories have equal amount of records. More specifically, the minority class has been increased to the total number of majority class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24890926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c24890926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categories have equal amount of records. More specifically, the minority class has been increased to the total number of majority class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2489092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2489092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c24890926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c24890926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c24890926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c24890926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c24890926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c24890926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2489092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2489092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2489092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2489092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2489092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c2489092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2489092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2489092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c2489092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c2489092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c2489092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c2489092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24890926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c24890926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shoppers’ intention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Thai Linh Bui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3.2 Model Selection and Process of testing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814375" y="2828925"/>
            <a:ext cx="1409750" cy="1360875"/>
          </a:xfrm>
          <a:prstGeom prst="flowChartOffpageConnector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1st run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Standardized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2745550" y="2828925"/>
            <a:ext cx="1409750" cy="1360875"/>
          </a:xfrm>
          <a:prstGeom prst="flowChartOffpageConnec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2nd run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701725" y="2828925"/>
            <a:ext cx="1409750" cy="1360875"/>
          </a:xfrm>
          <a:prstGeom prst="flowChartOffpageConnector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3rd run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Undersampling &amp; PCA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6665075" y="2828925"/>
            <a:ext cx="1409750" cy="1360875"/>
          </a:xfrm>
          <a:prstGeom prst="flowChartOffpageConnector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4th run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Smote resampling &amp; PCA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1st Run</a:t>
            </a:r>
            <a:endParaRPr b="1" i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Accuracy scores: [83.7% , 84.6%], except for the GaussianNB : 24.4%. 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Decision trees = 1st position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Recall: very low rate (&lt;8%), except for the GaussianNB : 95.8%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Precision: range of [16% , 60%]. Highest rate  = 60.8% - Random Forest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All models are quite successful in predicting the False outcome (not Buy) but they fail to predict the True outcome (Buy) due to the imbalanced dataset, except for the GaussianNB.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1st Run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3029200"/>
            <a:ext cx="177423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50" y="2981325"/>
            <a:ext cx="1657682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0150" y="2981325"/>
            <a:ext cx="164469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0625" y="2981325"/>
            <a:ext cx="171137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729450" y="16978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2nd Run with PCA</a:t>
            </a:r>
            <a:endParaRPr b="1" i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the original features, PCA selects the principal components explaining the majority of the variance of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Aim: reduce the number of features, improve the result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 17 components explaining 90% the variance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661" y="2887974"/>
            <a:ext cx="2802464" cy="2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2nd Run with PCA</a:t>
            </a:r>
            <a:endParaRPr b="1" i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Result:</a:t>
            </a:r>
            <a:endParaRPr/>
          </a:p>
          <a:p>
            <a:pPr marL="5715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Accuracy scores: </a:t>
            </a:r>
            <a:endParaRPr/>
          </a:p>
          <a:p>
            <a:pPr marL="18288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quite similar to the ones of the first run   </a:t>
            </a:r>
            <a:endParaRPr/>
          </a:p>
          <a:p>
            <a:pPr marL="18288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the range of [83.1% , 84.6%]</a:t>
            </a:r>
            <a:endParaRPr/>
          </a:p>
          <a:p>
            <a:pPr marL="5715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recall rates: still low (&lt;6%)</a:t>
            </a:r>
            <a:endParaRPr/>
          </a:p>
          <a:p>
            <a:pPr marL="5715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Precision rate: Catboost = highest rate (60.9%)</a:t>
            </a:r>
            <a:endParaRPr/>
          </a:p>
          <a:p>
            <a:pPr marL="5715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PCA impacts the most on the result of GaussianNB: </a:t>
            </a:r>
            <a:endParaRPr/>
          </a:p>
          <a:p>
            <a:pPr marL="18288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accuracy score:  24% -&gt; 83.4%. </a:t>
            </a:r>
            <a:endParaRPr/>
          </a:p>
          <a:p>
            <a:pPr marL="18288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Recall score: 95.6% -&gt; 3%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3rd Run with Random Undersampling and  PCA</a:t>
            </a:r>
            <a:endParaRPr b="1" i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Solution for the imbalance between the classes of the target feature: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Seek to randomly select and remove samples from the majority class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Sampling strategy: 50%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3437350"/>
            <a:ext cx="702230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50" y="4347550"/>
            <a:ext cx="2520400" cy="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3rd Run with Random Undersampling and  PCA</a:t>
            </a:r>
            <a:endParaRPr b="1" i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 vs 2nd run: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 score: decreases from 83% to 64%: range [64.6% , 66.9%]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Highest score: Logistic Regression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Recall score: improved from lower than 8% to the range [12.3% , 34.8%]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Highest score: Decision Tree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Precision score: improved for all models - range [44% , 51%]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4th Run with Smote resampling and  PCA</a:t>
            </a:r>
            <a:endParaRPr b="1" i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Smote resampling: oversampling the minority by: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Picking points from the minority class and computing the k-nearest neighbors for each of these points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Adding synthetic points between each chosen point and its neighbors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450" y="3485775"/>
            <a:ext cx="4407675" cy="15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4th Run with Smote resampling and  PCA</a:t>
            </a:r>
            <a:endParaRPr b="1" i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Smote resampling: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435" y="2762250"/>
            <a:ext cx="2979125" cy="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50" y="4005275"/>
            <a:ext cx="3581875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475" y="4005275"/>
            <a:ext cx="3581875" cy="80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3.3. Result</a:t>
            </a:r>
            <a:endParaRPr b="1" u="sng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 dirty="0"/>
              <a:t>4th Run with Smote resampling and  PCA</a:t>
            </a:r>
            <a:endParaRPr b="1" i="1" u="sng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Result vs 3rd run: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Accuracy score: higher than 3rd run for most of model - range [64.8% , 82%]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Highest rate: Random Forest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Recall score: much higher - range [63% , 91%]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Highest rate: KNN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Precision score: much higher - range [63% , 80.6%]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Highest rate: Random Forest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 presentation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cleaning and Exploratory Data 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Prediction Models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Learning &amp; Improvements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3.3. Result</a:t>
            </a:r>
            <a:endParaRPr b="1" u="sng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u="sng"/>
              <a:t>Conclusion</a:t>
            </a:r>
            <a:endParaRPr b="1" i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Combination between Smote and PCA gives the best model: Random Forest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375" y="3105400"/>
            <a:ext cx="2561825" cy="12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https://github.com/EricBui0201/Online_Shoppers_Intention_Prediction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/>
              <a:t>Thank you :)</a:t>
            </a:r>
            <a:endParaRPr sz="21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Dataset presentation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179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Kaggle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12 330 rows and 18 columns: </a:t>
            </a: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9 numerical features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8 categorical features (string or numerical values)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1 target feature (boolean) : True = Buy, False = Not Buy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1 row = 1 session belonging to 1 user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1-year period</a:t>
            </a:r>
            <a:endParaRPr sz="1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949" y="1749124"/>
            <a:ext cx="3159050" cy="29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cleaning and EDA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Cleaning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missing values (14 rows)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175" y="2078871"/>
            <a:ext cx="2922975" cy="2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cleaning and EDA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EDA 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Uni-Variate Analysis - Categorical features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Observation: Imbalanced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695925" y="4565000"/>
            <a:ext cx="28719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Target feature distribution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747" y="1600950"/>
            <a:ext cx="3493150" cy="2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cleaning and EDA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EDA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Bi-Variate Analysis - Numerical Features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 Numerical features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Not really follow the normal distribution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Outliers detected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Example: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9" y="3603250"/>
            <a:ext cx="2322900" cy="1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800" y="3603250"/>
            <a:ext cx="2212062" cy="14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855" y="3637750"/>
            <a:ext cx="2122295" cy="14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025" y="2121700"/>
            <a:ext cx="4179875" cy="13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31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3.1 Preparation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dummies columns for the categorical features: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of number of columns from 18 to 73 columns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88" y="3002750"/>
            <a:ext cx="2688425" cy="5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31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3.1 Preparation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Dealing with the outliers of numerical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Scaling the dataset: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75" y="3053700"/>
            <a:ext cx="8597500" cy="13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Model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3.2 Model Selection and Process of testing</a:t>
            </a:r>
            <a:endParaRPr b="1" u="sng" dirty="0"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Decision Trees 			KNN</a:t>
            </a:r>
            <a:endParaRPr dirty="0"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Random Forest			Logistic Regression</a:t>
            </a:r>
            <a:endParaRPr dirty="0"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Adaboost			SVC</a:t>
            </a:r>
            <a:endParaRPr dirty="0"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XGB				GaussianNB</a:t>
            </a:r>
            <a:endParaRPr dirty="0"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Catboost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879</Words>
  <Application>Microsoft Office PowerPoint</Application>
  <PresentationFormat>On-screen Show (16:9)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Raleway</vt:lpstr>
      <vt:lpstr>Arial</vt:lpstr>
      <vt:lpstr>Lato</vt:lpstr>
      <vt:lpstr>Streamline</vt:lpstr>
      <vt:lpstr>Online shoppers’ intention prediction</vt:lpstr>
      <vt:lpstr>Table of contents</vt:lpstr>
      <vt:lpstr>Dataset presentation</vt:lpstr>
      <vt:lpstr>2. Data cleaning and EDA</vt:lpstr>
      <vt:lpstr>2. Data cleaning and EDA</vt:lpstr>
      <vt:lpstr>2. Data cleaning and EDA</vt:lpstr>
      <vt:lpstr>3. Prediction Model</vt:lpstr>
      <vt:lpstr>3. Prediction Model</vt:lpstr>
      <vt:lpstr>3. Prediction Model</vt:lpstr>
      <vt:lpstr>3. Prediction Model</vt:lpstr>
      <vt:lpstr>3. Prediction Model</vt:lpstr>
      <vt:lpstr>3. Prediction Model </vt:lpstr>
      <vt:lpstr>3. Prediction Model</vt:lpstr>
      <vt:lpstr>3. Prediction Model </vt:lpstr>
      <vt:lpstr>3. Prediction Model </vt:lpstr>
      <vt:lpstr>3. Prediction Model </vt:lpstr>
      <vt:lpstr>3. Prediction Model </vt:lpstr>
      <vt:lpstr>3. Prediction Model </vt:lpstr>
      <vt:lpstr>3. Prediction Model </vt:lpstr>
      <vt:lpstr>3. Prediction Model 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shoppers’ intention prediction</dc:title>
  <cp:lastModifiedBy>Thien Bao Bui</cp:lastModifiedBy>
  <cp:revision>2</cp:revision>
  <dcterms:modified xsi:type="dcterms:W3CDTF">2020-11-14T20:38:57Z</dcterms:modified>
</cp:coreProperties>
</file>