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</p:sldIdLst>
  <p:sldSz cx="9144000" cy="5143500" type="screen16x9"/>
  <p:notesSz cx="6858000" cy="9144000"/>
  <p:embeddedFontLst>
    <p:embeddedFont>
      <p:font typeface="Old Standard TT" panose="020B0604020202020204" charset="0"/>
      <p:regular r:id="rId38"/>
      <p:bold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ffd7fb4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dffd7fb4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dffd7fb4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dffd7fb4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ffd7fb4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dffd7fb4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ffd7fb47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dffd7fb47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ffd7fb4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dffd7fb4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ffd7fb47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ffd7fb47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dffd7fb4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dffd7fb4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dffd7fb47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dffd7fb47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dffd7fb4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dffd7fb4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dffd7fb47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dffd7fb47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dffd7fb4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dffd7fb4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 Can use the violin graph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dffd7fb47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dffd7fb47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Improvement: move price to y axe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dffd7fb4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dffd7fb4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dffd7fb47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dffd7fb47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Improvements: Can use the violin graph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dffd7fb47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dffd7fb47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Improvements: Can use the violin graph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dffd7fb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dffd7fb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dffd7fb47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dffd7fb47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dffd7fb47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dffd7fb47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dffd7fb47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dffd7fb47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-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Correction made based on the result of the first run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dffd7fb47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dffd7fb47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dffd7fb47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dffd7fb47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dffd7fb47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dffd7fb47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dffd7fb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dffd7fb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ffd7fb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dffd7fb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ffd7fb4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dffd7fb4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dffd7fb47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dffd7fb47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31700" y="20040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Volkswagen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Used Car Price Prediction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Thai Linh Bui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600" y="2028825"/>
            <a:ext cx="3211283" cy="180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359700" y="4636300"/>
            <a:ext cx="3999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Distribution of car by year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Distribution of categorical values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625" y="1391138"/>
            <a:ext cx="4800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775650" y="4445900"/>
            <a:ext cx="4295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Distribution of cars by types of transmission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Distribution of categorical values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950" y="1189175"/>
            <a:ext cx="50673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1149900" y="4636300"/>
            <a:ext cx="3999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Distribution of cars by types of fuel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categorical values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5" y="1210625"/>
            <a:ext cx="5820076" cy="3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6290075" y="1333025"/>
            <a:ext cx="2475300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petrol is used the most for the 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commercialized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cars since 2016, while diesel was the most common before 2016.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2197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values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732000" y="4100500"/>
            <a:ext cx="75618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Most of values are less than 50K km 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=&gt; might have outliers 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=&gt; less accurate while predicting for the cars that have the mileage value &gt; 50K km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numerical values - Mileage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600" y="1298725"/>
            <a:ext cx="3954800" cy="25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732000" y="4100500"/>
            <a:ext cx="75618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graph doesn’t really follow the normal distribution.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=&gt; fat tail on the right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numerical values - Mile per gallon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5" y="1210625"/>
            <a:ext cx="3749550" cy="25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999" y="1210625"/>
            <a:ext cx="3344250" cy="2508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Distribution of numerical values - Tax &amp; Engine size</a:t>
            </a:r>
            <a:endParaRPr sz="28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53425"/>
            <a:ext cx="2710655" cy="18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712000"/>
            <a:ext cx="2301826" cy="16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3053" y="753425"/>
            <a:ext cx="2513872" cy="18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893" y="2684625"/>
            <a:ext cx="2264198" cy="171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010875" y="4471975"/>
            <a:ext cx="295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Right skewed distribution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Focus on Price</a:t>
            </a:r>
            <a:endParaRPr sz="2800"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466500" y="753425"/>
            <a:ext cx="75618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Distribution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200" y="1263100"/>
            <a:ext cx="4734318" cy="3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5132575" y="1085850"/>
            <a:ext cx="36996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Justify the form of the normal distribution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Outliers from the price of 36K£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Question:</a:t>
            </a:r>
            <a:r>
              <a:rPr lang="en" sz="1600"/>
              <a:t> What models are related the most to the outliers?</a:t>
            </a:r>
            <a:endParaRPr sz="160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Focus on Price</a:t>
            </a:r>
            <a:endParaRPr sz="2800"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466500" y="753425"/>
            <a:ext cx="75618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Outliers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50" y="1338125"/>
            <a:ext cx="3978260" cy="2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065" y="1"/>
            <a:ext cx="71469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4276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Table of contents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Dataset Description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cleaning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Exploratory Data Analysis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Modeling - Car Price Prediction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Difficulties &amp; Improvements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5132575" y="1085850"/>
            <a:ext cx="29541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Price &amp; Transmission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semi-auto  and automatic cars tend to be more expensive than the manual ones.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Focus on Price</a:t>
            </a:r>
            <a:endParaRPr sz="2800"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466500" y="753425"/>
            <a:ext cx="75618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Relationship between Price and Other Variables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737"/>
            <a:ext cx="4072019" cy="36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5132575" y="1085850"/>
            <a:ext cx="29541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Price &amp; Mileage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older the car is, the less expensive it is.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Focus on Price</a:t>
            </a:r>
            <a:endParaRPr sz="2800"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466500" y="753425"/>
            <a:ext cx="75618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Relationship between Price and other variables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38125"/>
            <a:ext cx="4372000" cy="36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5366975" y="1109525"/>
            <a:ext cx="35268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Price &amp; Mile per gallon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less fuel the car consumes, the more expensive it is.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older the car is, the less expensive it is even though it consumes not much fuel.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Focus on Price</a:t>
            </a:r>
            <a:endParaRPr sz="2800"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466500" y="753425"/>
            <a:ext cx="75618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Relationship between Price and other variables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38125"/>
            <a:ext cx="3892402" cy="36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5132575" y="1085850"/>
            <a:ext cx="29541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Price &amp; Road tax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There is no evident correlation between the amount of tax road and the car price.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Focus on Price</a:t>
            </a:r>
            <a:endParaRPr sz="2800"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466500" y="753425"/>
            <a:ext cx="75618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Relationship between Price and other variables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38125"/>
            <a:ext cx="4398826" cy="36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5132575" y="1085850"/>
            <a:ext cx="29541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Price &amp; Engine Size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There is seemingly a sign of correlation between the price and the size of the engine.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Focus on Price</a:t>
            </a:r>
            <a:endParaRPr sz="2800"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466500" y="753425"/>
            <a:ext cx="75618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Relationship between Price and other variables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85725"/>
            <a:ext cx="3628676" cy="36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subTitle" idx="1"/>
          </p:nvPr>
        </p:nvSpPr>
        <p:spPr>
          <a:xfrm>
            <a:off x="265500" y="664375"/>
            <a:ext cx="4045200" cy="4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/>
              <a:t>1. Moderate correlation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 vs Year: 0.61 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 vs Engine_size: 0.58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 vs Mileage: -0.52 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 vs Mpg: -0.5 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Road tax vs Mpg: -0.52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/>
              <a:t>2. High correlation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Mileage vs Year: -0.76</a:t>
            </a:r>
            <a:r>
              <a:rPr lang="en" sz="1200"/>
              <a:t> </a:t>
            </a:r>
            <a:endParaRPr sz="1200"/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69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Correlation between all  varia</a:t>
            </a:r>
            <a:r>
              <a:rPr lang="en" sz="2800">
                <a:solidFill>
                  <a:srgbClr val="FFFFFF"/>
                </a:solidFill>
              </a:rPr>
              <a:t>bles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622" y="1234651"/>
            <a:ext cx="4250800" cy="25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Preparation</a:t>
            </a:r>
            <a:endParaRPr/>
          </a:p>
        </p:txBody>
      </p:sp>
      <p:sp>
        <p:nvSpPr>
          <p:cNvPr id="242" name="Google Shape;242;p3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dummies for categorical columns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Column ‘model’: keep 8 models that contribute the most data to the dataset and group other models in a category “Other”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524" y="372425"/>
            <a:ext cx="2033225" cy="24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275" y="2917150"/>
            <a:ext cx="6137774" cy="20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Modeling - First Run</a:t>
            </a:r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311700" y="2827725"/>
            <a:ext cx="3999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Passed indicators:</a:t>
            </a: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R^2 &amp; Adj R^2: 86% - Good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Prob (F-statistic): 0 - Good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P&gt;|t| - Pvalue: 0 - Good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Durbin-watson: 1.4 - Good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Failed indicators:</a:t>
            </a: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Prob(Omnibus): 0 - Not Good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Warning messages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095475"/>
            <a:ext cx="2808700" cy="15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550" y="728750"/>
            <a:ext cx="3299779" cy="378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550" y="4502950"/>
            <a:ext cx="3254825" cy="4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Modeling - First Run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3999900" cy="3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Assumption check</a:t>
            </a:r>
            <a:endParaRPr sz="1300" b="1"/>
          </a:p>
          <a:p>
            <a:pPr marL="228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Satisfied: Linearity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228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Potentially violated: 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Multicollinearity: 6 variables whose VIF &gt; 10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Heteroskedasticity: 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228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Violated: 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Autocorrelation: d = 1.44 &lt; 1.5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Normality: Residuals are not normally distributed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50" y="73550"/>
            <a:ext cx="3166150" cy="21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025" y="2184163"/>
            <a:ext cx="2272150" cy="8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675" y="3121825"/>
            <a:ext cx="3764800" cy="19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324" y="3433675"/>
            <a:ext cx="2559825" cy="170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41"/>
          <p:cNvCxnSpPr/>
          <p:nvPr/>
        </p:nvCxnSpPr>
        <p:spPr>
          <a:xfrm>
            <a:off x="1993100" y="1433525"/>
            <a:ext cx="29574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4211250" y="2046675"/>
            <a:ext cx="750000" cy="3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2702725" y="2257950"/>
            <a:ext cx="2280000" cy="11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Modeling - Second Run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311700" y="1019275"/>
            <a:ext cx="81642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Correction made: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Apply natural logarithm to the values of Price and Mileage -&gt; Assumption - Linearity: line will be more linear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Drop column ‘mpg’ and ‘category_Tiguan’ -&gt; Assumption - Multicollinearity: reduce number of columns whose VIF &gt; 10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Eliminate outliers for all columns except dummies -&gt; Assumption - Homoskedasticity &amp; Normality: less outliers and residual line will have less fat tails.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Normalize the dataset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Shuffle the dataset -&gt; Assumption - Autocorrelation: reduce the risk that there is a specific pattern between values formed by a random order which can impact this assumption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Modeling - Second Run</a:t>
            </a:r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body" idx="1"/>
          </p:nvPr>
        </p:nvSpPr>
        <p:spPr>
          <a:xfrm>
            <a:off x="311700" y="3294225"/>
            <a:ext cx="5142600" cy="1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Improved most of the key indicators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Question:</a:t>
            </a:r>
            <a:r>
              <a:rPr lang="en" sz="1600"/>
              <a:t> why P value of ‘const’ = 1?</a:t>
            </a:r>
            <a:endParaRPr sz="1600"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5" y="1095471"/>
            <a:ext cx="3283750" cy="18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464" y="819150"/>
            <a:ext cx="2869087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74" y="4284300"/>
            <a:ext cx="2869074" cy="24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Modeling - Second Run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3999900" cy="3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Assumption check</a:t>
            </a:r>
            <a:endParaRPr sz="1100" b="1"/>
          </a:p>
          <a:p>
            <a:pPr marL="228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Satisfied: 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Linearity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Multicollinearity: no variable having VIF &gt; 10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Autocorrelation: d = 1.99 &gt; 1.5</a:t>
            </a:r>
            <a:endParaRPr sz="1100"/>
          </a:p>
          <a:p>
            <a:pPr marL="228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Potentially violated: 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Heteroskedasticity: 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228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Violated: 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Normality: Residuals are not normally distributed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288" name="Google Shape;288;p44"/>
          <p:cNvCxnSpPr/>
          <p:nvPr/>
        </p:nvCxnSpPr>
        <p:spPr>
          <a:xfrm>
            <a:off x="1993100" y="1585925"/>
            <a:ext cx="29574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44"/>
          <p:cNvCxnSpPr/>
          <p:nvPr/>
        </p:nvCxnSpPr>
        <p:spPr>
          <a:xfrm>
            <a:off x="2570550" y="2356250"/>
            <a:ext cx="23574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017" y="86296"/>
            <a:ext cx="2831178" cy="19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025" y="2187025"/>
            <a:ext cx="3612200" cy="19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124" y="3429050"/>
            <a:ext cx="2406274" cy="1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R-squared: 90%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violated assumption need to be remediated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>
            <a:spLocks noGrp="1"/>
          </p:cNvSpPr>
          <p:nvPr>
            <p:ph type="title"/>
          </p:nvPr>
        </p:nvSpPr>
        <p:spPr>
          <a:xfrm>
            <a:off x="311700" y="1435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316" name="Google Shape;316;p48"/>
          <p:cNvSpPr txBox="1">
            <a:spLocks noGrp="1"/>
          </p:cNvSpPr>
          <p:nvPr>
            <p:ph type="body" idx="1"/>
          </p:nvPr>
        </p:nvSpPr>
        <p:spPr>
          <a:xfrm>
            <a:off x="311700" y="2162275"/>
            <a:ext cx="84321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https://github.com/EricBui0201/UK-Car-Price-Prediction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211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265500" y="142875"/>
            <a:ext cx="4045200" cy="47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Source: </a:t>
            </a:r>
            <a:r>
              <a:rPr lang="en" sz="1200"/>
              <a:t>Kaggle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Description: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Used cars in UK (in July 2020)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15 157 rows &amp; 9 columns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missing values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 columns out of 9 have the object data type: 'model', 'transmission' and 'fuelType'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oldest model: 2000 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newest model: 2020. </a:t>
            </a:r>
            <a:endParaRPr sz="12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price range: 899£ to 69 994£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The mean : 16K£ AND the 75th quantile: 21K£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=&gt; there might be some outliers.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Mileage: there might have outliers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Tax:  road tax that owners need to pay every year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875" y="759925"/>
            <a:ext cx="4474268" cy="13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375325"/>
            <a:ext cx="4474275" cy="16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2821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1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the column 'model', there is a white space preceding each value that needsto be removed</a:t>
            </a:r>
            <a:endParaRPr sz="120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11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several columns to rename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00" y="1746625"/>
            <a:ext cx="4735150" cy="4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Exploratory Data Analysis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197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values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359700" y="4636300"/>
            <a:ext cx="3999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Distribution of car by model</a:t>
            </a:r>
            <a:endParaRPr sz="1600"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Distribution of categorical values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051" y="1436350"/>
            <a:ext cx="5509900" cy="31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914</Words>
  <Application>Microsoft Office PowerPoint</Application>
  <PresentationFormat>On-screen Show (16:9)</PresentationFormat>
  <Paragraphs>166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Old Standard TT</vt:lpstr>
      <vt:lpstr>Paperback</vt:lpstr>
      <vt:lpstr>Volkswagen  Used Car Price Prediction</vt:lpstr>
      <vt:lpstr>Table of contents  Dataset Description  Data cleaning  Exploratory Data Analysis  Modeling - Car Price Prediction  Difficulties &amp; Improvements </vt:lpstr>
      <vt:lpstr>Dataset Description</vt:lpstr>
      <vt:lpstr>PowerPoint Presentation</vt:lpstr>
      <vt:lpstr>Data cleaning</vt:lpstr>
      <vt:lpstr>Data cleaning</vt:lpstr>
      <vt:lpstr>Exploratory Data Analysis</vt:lpstr>
      <vt:lpstr>Categorical values</vt:lpstr>
      <vt:lpstr>Distribution of categorical values</vt:lpstr>
      <vt:lpstr>Distribution of categorical values</vt:lpstr>
      <vt:lpstr>Distribution of categorical values</vt:lpstr>
      <vt:lpstr>Distribution of categorical values</vt:lpstr>
      <vt:lpstr>Numerical values</vt:lpstr>
      <vt:lpstr>Distribution of numerical values - Mileage</vt:lpstr>
      <vt:lpstr>Distribution of numerical values - Mile per gallon</vt:lpstr>
      <vt:lpstr>Distribution of numerical values - Tax &amp; Engine size</vt:lpstr>
      <vt:lpstr>Focus on Price</vt:lpstr>
      <vt:lpstr>Focus on Price</vt:lpstr>
      <vt:lpstr>PowerPoint Presentation</vt:lpstr>
      <vt:lpstr>Focus on Price</vt:lpstr>
      <vt:lpstr>Focus on Price</vt:lpstr>
      <vt:lpstr>Focus on Price</vt:lpstr>
      <vt:lpstr>Focus on Price</vt:lpstr>
      <vt:lpstr>Focus on Price</vt:lpstr>
      <vt:lpstr>Correlation between all  variables</vt:lpstr>
      <vt:lpstr>Prediction Modeling</vt:lpstr>
      <vt:lpstr>Preparation</vt:lpstr>
      <vt:lpstr>2. Modeling - First Run</vt:lpstr>
      <vt:lpstr>2. Modeling - First Run</vt:lpstr>
      <vt:lpstr>3. Modeling - Second Run</vt:lpstr>
      <vt:lpstr>3. Modeling - Second Run</vt:lpstr>
      <vt:lpstr>3. Modeling - Second Run </vt:lpstr>
      <vt:lpstr>Conclusion</vt:lpstr>
      <vt:lpstr>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Volkswagen  Used Car Price Prediction</dc:title>
  <dc:creator>Thai Linh Bui</dc:creator>
  <cp:lastModifiedBy>Thien Bao Bui</cp:lastModifiedBy>
  <cp:revision>4</cp:revision>
  <dcterms:modified xsi:type="dcterms:W3CDTF">2020-11-14T12:26:32Z</dcterms:modified>
</cp:coreProperties>
</file>