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5" r:id="rId1"/>
  </p:sldMasterIdLst>
  <p:notesMasterIdLst>
    <p:notesMasterId r:id="rId22"/>
  </p:notesMasterIdLst>
  <p:handoutMasterIdLst>
    <p:handoutMasterId r:id="rId23"/>
  </p:handoutMasterIdLst>
  <p:sldIdLst>
    <p:sldId id="300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78" r:id="rId11"/>
    <p:sldId id="279" r:id="rId12"/>
    <p:sldId id="293" r:id="rId13"/>
    <p:sldId id="298" r:id="rId14"/>
    <p:sldId id="299" r:id="rId15"/>
    <p:sldId id="276" r:id="rId16"/>
    <p:sldId id="297" r:id="rId17"/>
    <p:sldId id="277" r:id="rId18"/>
    <p:sldId id="280" r:id="rId19"/>
    <p:sldId id="295" r:id="rId20"/>
    <p:sldId id="296" r:id="rId2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71"/>
    <a:srgbClr val="FFFFFF"/>
    <a:srgbClr val="2D3EAA"/>
    <a:srgbClr val="2D4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799" autoAdjust="0"/>
  </p:normalViewPr>
  <p:slideViewPr>
    <p:cSldViewPr>
      <p:cViewPr varScale="1">
        <p:scale>
          <a:sx n="72" d="100"/>
          <a:sy n="72" d="100"/>
        </p:scale>
        <p:origin x="93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61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9D6D03A-8CA5-4417-AEE9-77E940F3908E}" type="datetimeFigureOut">
              <a:rPr lang="en-US"/>
              <a:pPr>
                <a:defRPr/>
              </a:pPr>
              <a:t>1/17/2017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AB71D11-7004-4D25-A431-0AF46C8E19B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44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4ACEC8E-524C-4AB2-B753-6CB5DF054DB9}" type="datetimeFigureOut">
              <a:rPr lang="en-US"/>
              <a:pPr>
                <a:defRPr/>
              </a:pPr>
              <a:t>1/17/2017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4F418B-926D-4B87-83A6-AF04CC712AD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670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4F418B-926D-4B87-83A6-AF04CC712AD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8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536" y="2693987"/>
            <a:ext cx="8424936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88000" y="285728"/>
            <a:ext cx="7020000" cy="548680"/>
          </a:xfrm>
          <a:prstGeom prst="rect">
            <a:avLst/>
          </a:prstGeom>
        </p:spPr>
        <p:txBody>
          <a:bodyPr/>
          <a:lstStyle>
            <a:lvl1pPr>
              <a:defRPr sz="3600" baseline="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088000" y="857232"/>
            <a:ext cx="7020000" cy="564643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1" baseline="0"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•"/>
              <a:defRPr sz="2000">
                <a:latin typeface="Arial" pitchFamily="34" charset="0"/>
                <a:cs typeface="Arial" pitchFamily="34" charset="0"/>
              </a:defRPr>
            </a:lvl2pPr>
            <a:lvl3pPr>
              <a:buFont typeface="Arial" pitchFamily="34" charset="0"/>
              <a:buChar char="•"/>
              <a:defRPr sz="2000">
                <a:latin typeface="Arial" pitchFamily="34" charset="0"/>
                <a:cs typeface="Arial" pitchFamily="34" charset="0"/>
              </a:defRPr>
            </a:lvl3pPr>
            <a:lvl4pPr>
              <a:buFont typeface="Arial" pitchFamily="34" charset="0"/>
              <a:buChar char="•"/>
              <a:defRPr sz="2000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2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Foliennummernplatzhalter 11"/>
          <p:cNvSpPr>
            <a:spLocks noGrp="1"/>
          </p:cNvSpPr>
          <p:nvPr>
            <p:ph type="sldNum" sz="quarter" idx="4"/>
          </p:nvPr>
        </p:nvSpPr>
        <p:spPr>
          <a:xfrm>
            <a:off x="8429652" y="6678000"/>
            <a:ext cx="714348" cy="1428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FDE2105-0B54-41FB-A5B3-62CC7487DD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0"/>
          </p:nvPr>
        </p:nvSpPr>
        <p:spPr>
          <a:xfrm>
            <a:off x="107504" y="834409"/>
            <a:ext cx="1980496" cy="56692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4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844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088000" y="285728"/>
            <a:ext cx="7020000" cy="548680"/>
          </a:xfrm>
          <a:prstGeom prst="rect">
            <a:avLst/>
          </a:prstGeom>
        </p:spPr>
        <p:txBody>
          <a:bodyPr/>
          <a:lstStyle>
            <a:lvl1pPr>
              <a:defRPr sz="36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Überschrift</a:t>
            </a:r>
            <a:br>
              <a:rPr lang="de-DE" dirty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088000" y="857232"/>
            <a:ext cx="7020000" cy="583264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 sz="2000" baseline="0"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•"/>
              <a:defRPr sz="2000">
                <a:latin typeface="Arial" pitchFamily="34" charset="0"/>
                <a:cs typeface="Arial" pitchFamily="34" charset="0"/>
              </a:defRPr>
            </a:lvl2pPr>
            <a:lvl3pPr>
              <a:buFont typeface="Arial" pitchFamily="34" charset="0"/>
              <a:buChar char="•"/>
              <a:defRPr sz="2000">
                <a:latin typeface="Arial" pitchFamily="34" charset="0"/>
                <a:cs typeface="Arial" pitchFamily="34" charset="0"/>
              </a:defRPr>
            </a:lvl3pPr>
            <a:lvl4pPr>
              <a:buFont typeface="Arial" pitchFamily="34" charset="0"/>
              <a:buChar char="•"/>
              <a:defRPr sz="2000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2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extfeld 5"/>
          <p:cNvSpPr txBox="1">
            <a:spLocks noChangeArrowheads="1"/>
          </p:cNvSpPr>
          <p:nvPr userDrawn="1"/>
        </p:nvSpPr>
        <p:spPr bwMode="auto">
          <a:xfrm>
            <a:off x="0" y="871358"/>
            <a:ext cx="2074333" cy="6463308"/>
          </a:xfrm>
          <a:prstGeom prst="rect">
            <a:avLst/>
          </a:prstGeom>
          <a:solidFill>
            <a:schemeClr val="bg1">
              <a:lumMod val="85000"/>
              <a:alpha val="71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de-DE" sz="1800" dirty="0"/>
          </a:p>
          <a:p>
            <a:pPr algn="ctr"/>
            <a:r>
              <a:rPr lang="de-DE" sz="1800" dirty="0"/>
              <a:t>Outline</a:t>
            </a:r>
          </a:p>
          <a:p>
            <a:pPr algn="ctr"/>
            <a:endParaRPr lang="de-DE" sz="1800" dirty="0"/>
          </a:p>
          <a:p>
            <a:pPr algn="ctr"/>
            <a:r>
              <a:rPr lang="de-DE" sz="1800" dirty="0"/>
              <a:t>V2X</a:t>
            </a:r>
          </a:p>
          <a:p>
            <a:pPr algn="ctr"/>
            <a:endParaRPr lang="de-DE" sz="1800" dirty="0"/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800" dirty="0"/>
              <a:t>V2I</a:t>
            </a:r>
          </a:p>
          <a:p>
            <a:pPr algn="ctr"/>
            <a:endParaRPr lang="de-DE" sz="1800" dirty="0"/>
          </a:p>
          <a:p>
            <a:pPr algn="ctr"/>
            <a:r>
              <a:rPr lang="de-DE" sz="1800" dirty="0"/>
              <a:t>Standards</a:t>
            </a:r>
          </a:p>
          <a:p>
            <a:pPr algn="ctr"/>
            <a:endParaRPr lang="de-DE" sz="1800" dirty="0"/>
          </a:p>
          <a:p>
            <a:pPr algn="ctr"/>
            <a:r>
              <a:rPr lang="de-DE" sz="1800" dirty="0"/>
              <a:t>5G</a:t>
            </a:r>
            <a:r>
              <a:rPr lang="de-DE" sz="1800" baseline="0" dirty="0"/>
              <a:t> C-V2X</a:t>
            </a:r>
            <a:endParaRPr lang="de-DE" sz="1800" dirty="0"/>
          </a:p>
          <a:p>
            <a:pPr algn="ctr"/>
            <a:endParaRPr lang="de-DE" sz="1800" dirty="0"/>
          </a:p>
          <a:p>
            <a:pPr algn="ctr"/>
            <a:r>
              <a:rPr lang="de-DE" sz="1800" dirty="0"/>
              <a:t>IEEE 802.11p</a:t>
            </a:r>
          </a:p>
          <a:p>
            <a:pPr algn="ctr"/>
            <a:endParaRPr lang="de-DE" sz="1800" dirty="0"/>
          </a:p>
          <a:p>
            <a:pPr algn="ctr"/>
            <a:r>
              <a:rPr lang="en-GB" sz="1800" noProof="0" dirty="0"/>
              <a:t>Discussion</a:t>
            </a:r>
          </a:p>
          <a:p>
            <a:pPr algn="ctr"/>
            <a:endParaRPr lang="de-DE" sz="1800" dirty="0"/>
          </a:p>
          <a:p>
            <a:pPr algn="ctr"/>
            <a:r>
              <a:rPr lang="de-DE" sz="1800" dirty="0"/>
              <a:t>V2I</a:t>
            </a:r>
          </a:p>
          <a:p>
            <a:pPr algn="ctr"/>
            <a:r>
              <a:rPr lang="de-DE" sz="1800" baseline="0" dirty="0"/>
              <a:t> Demonstrator</a:t>
            </a:r>
            <a:endParaRPr lang="de-DE" sz="1800" dirty="0"/>
          </a:p>
          <a:p>
            <a:pPr algn="ctr"/>
            <a:endParaRPr lang="de-DE" sz="1800" dirty="0"/>
          </a:p>
          <a:p>
            <a:pPr algn="ctr"/>
            <a:r>
              <a:rPr lang="en-GB" sz="1800" noProof="0" dirty="0"/>
              <a:t>Conclusion</a:t>
            </a:r>
          </a:p>
          <a:p>
            <a:pPr algn="ctr"/>
            <a:endParaRPr lang="en-GB" sz="1800" noProof="0" dirty="0"/>
          </a:p>
          <a:p>
            <a:pPr algn="ctr"/>
            <a:r>
              <a:rPr lang="en-GB" sz="1800" noProof="0" dirty="0"/>
              <a:t>References</a:t>
            </a:r>
          </a:p>
          <a:p>
            <a:pPr algn="ctr"/>
            <a:endParaRPr lang="de-DE" sz="1800" dirty="0"/>
          </a:p>
          <a:p>
            <a:pPr algn="ctr"/>
            <a:endParaRPr lang="de-DE" sz="1800" dirty="0"/>
          </a:p>
        </p:txBody>
      </p:sp>
      <p:sp>
        <p:nvSpPr>
          <p:cNvPr id="10" name="Foliennummernplatzhalter 11"/>
          <p:cNvSpPr>
            <a:spLocks noGrp="1"/>
          </p:cNvSpPr>
          <p:nvPr>
            <p:ph type="sldNum" sz="quarter" idx="4"/>
          </p:nvPr>
        </p:nvSpPr>
        <p:spPr>
          <a:xfrm>
            <a:off x="8429652" y="6678000"/>
            <a:ext cx="714348" cy="1428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FDE2105-0B54-41FB-A5B3-62CC7487DDBF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11"/>
          <p:cNvSpPr>
            <a:spLocks noGrp="1"/>
          </p:cNvSpPr>
          <p:nvPr>
            <p:ph type="sldNum" sz="quarter" idx="4"/>
          </p:nvPr>
        </p:nvSpPr>
        <p:spPr>
          <a:xfrm>
            <a:off x="8388424" y="6669360"/>
            <a:ext cx="755576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E2105-0B54-41FB-A5B3-62CC7487DDB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0" y="271462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Vielen Dank</a:t>
            </a:r>
            <a:r>
              <a:rPr lang="de-DE" sz="2800" baseline="0" dirty="0"/>
              <a:t> für Ihre Aufmerksamkeit.</a:t>
            </a:r>
            <a:endParaRPr lang="de-DE" sz="2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E2105-0B54-41FB-A5B3-62CC7487DDB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" name="Picture 2" descr="Logo der Hochschule München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-33081"/>
            <a:ext cx="1745636" cy="74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801" r:id="rId2"/>
    <p:sldLayoutId id="2147483797" r:id="rId3"/>
    <p:sldLayoutId id="2147483799" r:id="rId4"/>
    <p:sldLayoutId id="2147483798" r:id="rId5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395536" y="1772816"/>
            <a:ext cx="8424936" cy="2016224"/>
          </a:xfrm>
        </p:spPr>
        <p:txBody>
          <a:bodyPr>
            <a:normAutofit fontScale="90000"/>
          </a:bodyPr>
          <a:lstStyle/>
          <a:p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V2X communication overview </a:t>
            </a:r>
            <a:b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and</a:t>
            </a:r>
            <a:b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V2I traffic light demonstrator</a:t>
            </a:r>
            <a:b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b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br>
              <a:rPr lang="de-DE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de-DE" b="1" dirty="0"/>
            </a:br>
            <a:br>
              <a:rPr lang="de-DE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178841" y="4437112"/>
            <a:ext cx="6858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Martin Eder, Michael Wolf</a:t>
            </a:r>
          </a:p>
          <a:p>
            <a:pPr algn="ctr">
              <a:lnSpc>
                <a:spcPct val="100000"/>
              </a:lnSpc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Embedded Computing </a:t>
            </a:r>
            <a:r>
              <a:rPr lang="en-GB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Hauptseminar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GB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Prof.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Dr-</a:t>
            </a:r>
            <a:r>
              <a:rPr lang="en-GB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Ing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r>
              <a:rPr lang="en-GB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Hobelsberger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algn="ctr">
              <a:lnSpc>
                <a:spcPct val="100000"/>
              </a:lnSpc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17.1.2017</a:t>
            </a:r>
          </a:p>
        </p:txBody>
      </p:sp>
    </p:spTree>
    <p:extLst>
      <p:ext uri="{BB962C8B-B14F-4D97-AF65-F5344CB8AC3E}">
        <p14:creationId xmlns:p14="http://schemas.microsoft.com/office/powerpoint/2010/main" val="4020102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DE2105-0B54-41FB-A5B3-62CC7487DDBF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Pfeil nach rechts 4"/>
          <p:cNvSpPr/>
          <p:nvPr/>
        </p:nvSpPr>
        <p:spPr>
          <a:xfrm>
            <a:off x="-764" y="2780928"/>
            <a:ext cx="288032" cy="360040"/>
          </a:xfrm>
          <a:prstGeom prst="rightArrow">
            <a:avLst/>
          </a:prstGeom>
          <a:solidFill>
            <a:srgbClr val="2D3E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088000" y="8857"/>
            <a:ext cx="7020000" cy="839016"/>
          </a:xfrm>
        </p:spPr>
        <p:txBody>
          <a:bodyPr/>
          <a:lstStyle/>
          <a:p>
            <a:r>
              <a:rPr 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Standards and associations</a:t>
            </a:r>
            <a:br>
              <a:rPr lang="de-DE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de-DE" sz="3200" dirty="0"/>
          </a:p>
        </p:txBody>
      </p:sp>
      <p:sp>
        <p:nvSpPr>
          <p:cNvPr id="8" name="Textfeld 7"/>
          <p:cNvSpPr txBox="1"/>
          <p:nvPr/>
        </p:nvSpPr>
        <p:spPr>
          <a:xfrm>
            <a:off x="2088000" y="4653136"/>
            <a:ext cx="68044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Rechteck 2"/>
          <p:cNvSpPr/>
          <p:nvPr/>
        </p:nvSpPr>
        <p:spPr>
          <a:xfrm>
            <a:off x="2057290" y="1700808"/>
            <a:ext cx="67504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C2C-Consortium</a:t>
            </a:r>
            <a:r>
              <a:rPr lang="en-GB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/>
              <a:t>Car manufacturers, component suppliers, technology companies and research institutions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/>
              <a:t>Goal: Standard for a Cooperative </a:t>
            </a:r>
            <a:r>
              <a:rPr lang="en-GB"/>
              <a:t>Intelligent Transportation </a:t>
            </a:r>
            <a:r>
              <a:rPr lang="en-GB" dirty="0"/>
              <a:t>System (C-ITS) in Europe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/>
              <a:t>Focus on a validation process for V2V and contribute to European standardization authorities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5GAA</a:t>
            </a:r>
            <a:r>
              <a:rPr lang="en-GB" dirty="0"/>
              <a:t>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/>
              <a:t>Telecommunication providers, car manufacturers, component suppliers and technology companies.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/>
              <a:t>Pushing 5G LTE services for V2X</a:t>
            </a:r>
          </a:p>
        </p:txBody>
      </p:sp>
    </p:spTree>
    <p:extLst>
      <p:ext uri="{BB962C8B-B14F-4D97-AF65-F5344CB8AC3E}">
        <p14:creationId xmlns:p14="http://schemas.microsoft.com/office/powerpoint/2010/main" val="3687637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DE2105-0B54-41FB-A5B3-62CC7487DDBF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Pfeil nach rechts 4"/>
          <p:cNvSpPr/>
          <p:nvPr/>
        </p:nvSpPr>
        <p:spPr>
          <a:xfrm>
            <a:off x="-764" y="2780928"/>
            <a:ext cx="288032" cy="360040"/>
          </a:xfrm>
          <a:prstGeom prst="rightArrow">
            <a:avLst/>
          </a:prstGeom>
          <a:solidFill>
            <a:srgbClr val="2D3E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088000" y="8857"/>
            <a:ext cx="7020000" cy="839016"/>
          </a:xfrm>
        </p:spPr>
        <p:txBody>
          <a:bodyPr/>
          <a:lstStyle/>
          <a:p>
            <a:r>
              <a:rPr 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Standards and associations</a:t>
            </a:r>
            <a:br>
              <a:rPr lang="de-DE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de-DE" sz="3200" dirty="0"/>
          </a:p>
        </p:txBody>
      </p:sp>
      <p:sp>
        <p:nvSpPr>
          <p:cNvPr id="8" name="Textfeld 7"/>
          <p:cNvSpPr txBox="1"/>
          <p:nvPr/>
        </p:nvSpPr>
        <p:spPr>
          <a:xfrm>
            <a:off x="2088000" y="4653136"/>
            <a:ext cx="68044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Rechteck 2"/>
          <p:cNvSpPr/>
          <p:nvPr/>
        </p:nvSpPr>
        <p:spPr>
          <a:xfrm>
            <a:off x="2159358" y="1709807"/>
            <a:ext cx="67504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3GPP</a:t>
            </a:r>
            <a:r>
              <a:rPr lang="en-GB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/>
              <a:t>Standardization body for specifying mobile communication standards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/>
              <a:t>Important for V2X: Releases 14/15 (5G LTE)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IEEE</a:t>
            </a:r>
            <a:r>
              <a:rPr lang="en-GB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/>
              <a:t>Standardization committees of a wide range of technologies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/>
              <a:t>IEEE 802.11p Wireless standard</a:t>
            </a:r>
          </a:p>
        </p:txBody>
      </p:sp>
    </p:spTree>
    <p:extLst>
      <p:ext uri="{BB962C8B-B14F-4D97-AF65-F5344CB8AC3E}">
        <p14:creationId xmlns:p14="http://schemas.microsoft.com/office/powerpoint/2010/main" val="3311422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DE2105-0B54-41FB-A5B3-62CC7487DDBF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Pfeil nach rechts 4"/>
          <p:cNvSpPr/>
          <p:nvPr/>
        </p:nvSpPr>
        <p:spPr>
          <a:xfrm>
            <a:off x="0" y="3284984"/>
            <a:ext cx="288032" cy="360040"/>
          </a:xfrm>
          <a:prstGeom prst="rightArrow">
            <a:avLst/>
          </a:prstGeom>
          <a:solidFill>
            <a:srgbClr val="2D3E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088000" y="8857"/>
            <a:ext cx="7020000" cy="839016"/>
          </a:xfrm>
        </p:spPr>
        <p:txBody>
          <a:bodyPr/>
          <a:lstStyle/>
          <a:p>
            <a:r>
              <a:rPr 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5G Cellular V2X </a:t>
            </a:r>
            <a:br>
              <a:rPr lang="de-DE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de-DE" sz="3200" dirty="0"/>
          </a:p>
        </p:txBody>
      </p:sp>
      <p:sp>
        <p:nvSpPr>
          <p:cNvPr id="8" name="Textfeld 7"/>
          <p:cNvSpPr txBox="1"/>
          <p:nvPr/>
        </p:nvSpPr>
        <p:spPr>
          <a:xfrm>
            <a:off x="2088000" y="4653136"/>
            <a:ext cx="68044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766" y="3117963"/>
            <a:ext cx="5312610" cy="326829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234098" y="847873"/>
            <a:ext cx="65527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C-V2X / LTE-V2X based on LTE-Direct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70 MHz of 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Direct communication over PC5-Interface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Network communication over </a:t>
            </a:r>
            <a:r>
              <a:rPr lang="en-GB" sz="2000" dirty="0" err="1"/>
              <a:t>Uu</a:t>
            </a:r>
            <a:r>
              <a:rPr lang="en-GB" sz="2000" dirty="0"/>
              <a:t>-Interface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3GPP Release 14 and 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Ready for market 2018</a:t>
            </a:r>
          </a:p>
        </p:txBody>
      </p:sp>
      <p:sp>
        <p:nvSpPr>
          <p:cNvPr id="2" name="Rechteck 1"/>
          <p:cNvSpPr/>
          <p:nvPr/>
        </p:nvSpPr>
        <p:spPr>
          <a:xfrm>
            <a:off x="8203855" y="594928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2834787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DE2105-0B54-41FB-A5B3-62CC7487DDBF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Pfeil nach rechts 4"/>
          <p:cNvSpPr/>
          <p:nvPr/>
        </p:nvSpPr>
        <p:spPr>
          <a:xfrm>
            <a:off x="0" y="3861048"/>
            <a:ext cx="288032" cy="360040"/>
          </a:xfrm>
          <a:prstGeom prst="rightArrow">
            <a:avLst/>
          </a:prstGeom>
          <a:solidFill>
            <a:srgbClr val="2D3E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088000" y="8857"/>
            <a:ext cx="7020000" cy="839016"/>
          </a:xfrm>
        </p:spPr>
        <p:txBody>
          <a:bodyPr/>
          <a:lstStyle/>
          <a:p>
            <a:r>
              <a:rPr lang="de-DE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IEEE 802.11p WAVE</a:t>
            </a:r>
            <a:endParaRPr lang="de-DE" sz="3200" dirty="0"/>
          </a:p>
        </p:txBody>
      </p:sp>
      <p:sp>
        <p:nvSpPr>
          <p:cNvPr id="8" name="Textfeld 7"/>
          <p:cNvSpPr txBox="1"/>
          <p:nvPr/>
        </p:nvSpPr>
        <p:spPr>
          <a:xfrm>
            <a:off x="2088000" y="4653136"/>
            <a:ext cx="68044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" name="Rechteck 1"/>
          <p:cNvSpPr/>
          <p:nvPr/>
        </p:nvSpPr>
        <p:spPr>
          <a:xfrm>
            <a:off x="2339752" y="847872"/>
            <a:ext cx="62646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Continuation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IEEE 802.11 </a:t>
            </a:r>
            <a:r>
              <a:rPr lang="de-DE" dirty="0" err="1"/>
              <a:t>radio</a:t>
            </a:r>
            <a:r>
              <a:rPr lang="de-DE" dirty="0"/>
              <a:t> </a:t>
            </a:r>
            <a:r>
              <a:rPr lang="de-DE" dirty="0" err="1"/>
              <a:t>standard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latency V2X use cases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Challenge: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interferences between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infrastructure: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RSUs needed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Radio equipment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Frequency: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5,9 GHz band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restricted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Communication setup: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Solution for slow communication setups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Wave BSS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840" y="4816881"/>
            <a:ext cx="6372200" cy="1614993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671907" y="60625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[9]</a:t>
            </a:r>
          </a:p>
        </p:txBody>
      </p:sp>
    </p:spTree>
    <p:extLst>
      <p:ext uri="{BB962C8B-B14F-4D97-AF65-F5344CB8AC3E}">
        <p14:creationId xmlns:p14="http://schemas.microsoft.com/office/powerpoint/2010/main" val="336087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DE2105-0B54-41FB-A5B3-62CC7487DDBF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Pfeil nach rechts 4"/>
          <p:cNvSpPr/>
          <p:nvPr/>
        </p:nvSpPr>
        <p:spPr>
          <a:xfrm>
            <a:off x="0" y="4458977"/>
            <a:ext cx="288032" cy="360040"/>
          </a:xfrm>
          <a:prstGeom prst="rightArrow">
            <a:avLst/>
          </a:prstGeom>
          <a:solidFill>
            <a:srgbClr val="2D3E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088000" y="8857"/>
            <a:ext cx="7020000" cy="839016"/>
          </a:xfrm>
        </p:spPr>
        <p:txBody>
          <a:bodyPr/>
          <a:lstStyle/>
          <a:p>
            <a:r>
              <a:rPr lang="de-DE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C-V2X versus IEEE 802.11p</a:t>
            </a:r>
            <a:endParaRPr lang="de-DE" sz="3200" dirty="0"/>
          </a:p>
        </p:txBody>
      </p:sp>
      <p:sp>
        <p:nvSpPr>
          <p:cNvPr id="8" name="Textfeld 7"/>
          <p:cNvSpPr txBox="1"/>
          <p:nvPr/>
        </p:nvSpPr>
        <p:spPr>
          <a:xfrm>
            <a:off x="2088000" y="4653136"/>
            <a:ext cx="68044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" name="Textfeld 1"/>
          <p:cNvSpPr txBox="1"/>
          <p:nvPr/>
        </p:nvSpPr>
        <p:spPr>
          <a:xfrm>
            <a:off x="2267744" y="847873"/>
            <a:ext cx="66247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 Different approaches: cellular / </a:t>
            </a:r>
            <a:r>
              <a:rPr lang="en-GB" sz="2000" dirty="0" err="1"/>
              <a:t>WiFi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Performance issues, if IEEE 802.11p has low market share, rural regions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Cellular 4G 5G can provide support </a:t>
            </a:r>
          </a:p>
          <a:p>
            <a:pPr lvl="1"/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High infrastructure deployment costs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Evolved Packet Core -&gt; 5G (see Europe / Asia)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RSU with IEEE 802.11p Access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Frequencies must be released for 5G / IEEE 802.11p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IEEE 802.11p is already deployed for V2V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C-V2X is ready for market in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Business model is clear for 5G services, 		            but not for IEEE 802.11p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72449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DE2105-0B54-41FB-A5B3-62CC7487DDBF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Pfeil nach rechts 4"/>
          <p:cNvSpPr/>
          <p:nvPr/>
        </p:nvSpPr>
        <p:spPr>
          <a:xfrm>
            <a:off x="0" y="5085184"/>
            <a:ext cx="288032" cy="360040"/>
          </a:xfrm>
          <a:prstGeom prst="rightArrow">
            <a:avLst/>
          </a:prstGeom>
          <a:solidFill>
            <a:srgbClr val="2D3E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088000" y="8857"/>
            <a:ext cx="7020000" cy="839016"/>
          </a:xfrm>
        </p:spPr>
        <p:txBody>
          <a:bodyPr/>
          <a:lstStyle/>
          <a:p>
            <a:r>
              <a:rPr lang="de-DE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V2I </a:t>
            </a:r>
            <a:r>
              <a:rPr lang="de-DE" sz="3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traffic</a:t>
            </a:r>
            <a:r>
              <a:rPr lang="de-DE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light </a:t>
            </a:r>
            <a:r>
              <a:rPr lang="de-DE" sz="3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system</a:t>
            </a:r>
            <a:endParaRPr lang="de-DE" sz="3200" dirty="0"/>
          </a:p>
        </p:txBody>
      </p:sp>
      <p:sp>
        <p:nvSpPr>
          <p:cNvPr id="8" name="Textfeld 7"/>
          <p:cNvSpPr txBox="1"/>
          <p:nvPr/>
        </p:nvSpPr>
        <p:spPr>
          <a:xfrm>
            <a:off x="2088000" y="4653136"/>
            <a:ext cx="68044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833" y="762248"/>
            <a:ext cx="4436814" cy="591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08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DE2105-0B54-41FB-A5B3-62CC7487DDBF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775" y="836712"/>
            <a:ext cx="9251786" cy="5832648"/>
          </a:xfrm>
          <a:prstGeom prst="rect">
            <a:avLst/>
          </a:prstGeom>
        </p:spPr>
      </p:pic>
      <p:sp>
        <p:nvSpPr>
          <p:cNvPr id="6" name="Titel 5"/>
          <p:cNvSpPr txBox="1">
            <a:spLocks/>
          </p:cNvSpPr>
          <p:nvPr/>
        </p:nvSpPr>
        <p:spPr>
          <a:xfrm>
            <a:off x="1719708" y="141712"/>
            <a:ext cx="7020000" cy="839016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DE" sz="32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V2I traffic light system UML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05777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DE2105-0B54-41FB-A5B3-62CC7487DDBF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Pfeil nach rechts 4"/>
          <p:cNvSpPr/>
          <p:nvPr/>
        </p:nvSpPr>
        <p:spPr>
          <a:xfrm>
            <a:off x="0" y="5085184"/>
            <a:ext cx="288032" cy="360040"/>
          </a:xfrm>
          <a:prstGeom prst="rightArrow">
            <a:avLst/>
          </a:prstGeom>
          <a:solidFill>
            <a:srgbClr val="2D3E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088000" y="8857"/>
            <a:ext cx="7020000" cy="839016"/>
          </a:xfrm>
        </p:spPr>
        <p:txBody>
          <a:bodyPr/>
          <a:lstStyle/>
          <a:p>
            <a:r>
              <a:rPr lang="de-DE" sz="3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</a:t>
            </a:r>
            <a:r>
              <a:rPr lang="de-DE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3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cases</a:t>
            </a:r>
            <a:endParaRPr lang="de-DE" sz="3200" dirty="0"/>
          </a:p>
        </p:txBody>
      </p:sp>
      <p:sp>
        <p:nvSpPr>
          <p:cNvPr id="8" name="Textfeld 7"/>
          <p:cNvSpPr txBox="1"/>
          <p:nvPr/>
        </p:nvSpPr>
        <p:spPr>
          <a:xfrm>
            <a:off x="2088000" y="4653136"/>
            <a:ext cx="68044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Rechteck 2"/>
          <p:cNvSpPr/>
          <p:nvPr/>
        </p:nvSpPr>
        <p:spPr>
          <a:xfrm>
            <a:off x="2195736" y="980728"/>
            <a:ext cx="6912264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GB" sz="2400" dirty="0"/>
          </a:p>
          <a:p>
            <a:pPr marL="342900" indent="-342900">
              <a:buFont typeface="+mj-lt"/>
              <a:buAutoNum type="arabicPeriod"/>
            </a:pPr>
            <a:endParaRPr lang="en-GB" sz="2400" dirty="0"/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Green wave</a:t>
            </a:r>
          </a:p>
          <a:p>
            <a:pPr marL="342900" indent="-342900">
              <a:buFont typeface="+mj-lt"/>
              <a:buAutoNum type="arabicPeriod"/>
            </a:pPr>
            <a:endParaRPr lang="en-GB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Dynamic traffic light signal cycles 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Traffic light status request</a:t>
            </a:r>
          </a:p>
          <a:p>
            <a:pPr marL="342900" indent="-342900">
              <a:buFont typeface="+mj-lt"/>
              <a:buAutoNum type="arabicPeriod"/>
            </a:pPr>
            <a:endParaRPr lang="en-GB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Crossing priority for emergency vehicles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Numeric signal cycle indicator for pedestrians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Smiley 1"/>
          <p:cNvSpPr/>
          <p:nvPr/>
        </p:nvSpPr>
        <p:spPr>
          <a:xfrm>
            <a:off x="7236296" y="2534480"/>
            <a:ext cx="216024" cy="216024"/>
          </a:xfrm>
          <a:prstGeom prst="smileyFace">
            <a:avLst/>
          </a:prstGeom>
          <a:solidFill>
            <a:srgbClr val="00FA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Smiley 8"/>
          <p:cNvSpPr/>
          <p:nvPr/>
        </p:nvSpPr>
        <p:spPr>
          <a:xfrm>
            <a:off x="6228184" y="3279835"/>
            <a:ext cx="216024" cy="216024"/>
          </a:xfrm>
          <a:prstGeom prst="smileyFace">
            <a:avLst/>
          </a:prstGeom>
          <a:solidFill>
            <a:srgbClr val="00FA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Smiley 9"/>
          <p:cNvSpPr/>
          <p:nvPr/>
        </p:nvSpPr>
        <p:spPr>
          <a:xfrm>
            <a:off x="8100392" y="4046869"/>
            <a:ext cx="216024" cy="216024"/>
          </a:xfrm>
          <a:prstGeom prst="smileyFace">
            <a:avLst/>
          </a:prstGeom>
          <a:solidFill>
            <a:srgbClr val="00FA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506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DE2105-0B54-41FB-A5B3-62CC7487DDBF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Pfeil nach rechts 4"/>
          <p:cNvSpPr/>
          <p:nvPr/>
        </p:nvSpPr>
        <p:spPr>
          <a:xfrm>
            <a:off x="0" y="5085184"/>
            <a:ext cx="288032" cy="360040"/>
          </a:xfrm>
          <a:prstGeom prst="rightArrow">
            <a:avLst/>
          </a:prstGeom>
          <a:solidFill>
            <a:srgbClr val="2D3E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088000" y="8857"/>
            <a:ext cx="7020000" cy="839016"/>
          </a:xfrm>
        </p:spPr>
        <p:txBody>
          <a:bodyPr/>
          <a:lstStyle/>
          <a:p>
            <a:r>
              <a:rPr lang="de-DE" sz="3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</a:t>
            </a:r>
            <a:r>
              <a:rPr lang="de-DE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3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cases</a:t>
            </a:r>
            <a:endParaRPr lang="de-DE" sz="3200" dirty="0"/>
          </a:p>
        </p:txBody>
      </p:sp>
      <p:sp>
        <p:nvSpPr>
          <p:cNvPr id="8" name="Textfeld 7"/>
          <p:cNvSpPr txBox="1"/>
          <p:nvPr/>
        </p:nvSpPr>
        <p:spPr>
          <a:xfrm>
            <a:off x="2088000" y="4653136"/>
            <a:ext cx="68044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Rechteck 2"/>
          <p:cNvSpPr/>
          <p:nvPr/>
        </p:nvSpPr>
        <p:spPr>
          <a:xfrm>
            <a:off x="2195736" y="980728"/>
            <a:ext cx="69122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 startAt="6"/>
            </a:pPr>
            <a:r>
              <a:rPr lang="en-US" sz="2400" dirty="0"/>
              <a:t>Communication interface for pedestrians</a:t>
            </a:r>
          </a:p>
          <a:p>
            <a:pPr marL="342900" indent="-342900">
              <a:buFont typeface="+mj-lt"/>
              <a:buAutoNum type="arabicPeriod" startAt="6"/>
            </a:pPr>
            <a:endParaRPr lang="en-US" sz="2400" dirty="0"/>
          </a:p>
          <a:p>
            <a:pPr marL="342900" indent="-342900">
              <a:buFont typeface="+mj-lt"/>
              <a:buAutoNum type="arabicPeriod" startAt="6"/>
            </a:pPr>
            <a:r>
              <a:rPr lang="en-US" sz="2400" dirty="0"/>
              <a:t>Simplified crossing for handicapped pedestrians</a:t>
            </a:r>
          </a:p>
          <a:p>
            <a:pPr marL="342900" indent="-342900">
              <a:buFont typeface="+mj-lt"/>
              <a:buAutoNum type="arabicPeriod" startAt="6"/>
            </a:pPr>
            <a:endParaRPr lang="en-US" sz="2400" dirty="0"/>
          </a:p>
          <a:p>
            <a:pPr marL="342900" indent="-342900">
              <a:buFont typeface="+mj-lt"/>
              <a:buAutoNum type="arabicPeriod" startAt="6"/>
            </a:pPr>
            <a:r>
              <a:rPr lang="en-US" sz="2400" dirty="0"/>
              <a:t>Road toll collection</a:t>
            </a:r>
          </a:p>
          <a:p>
            <a:pPr marL="342900" indent="-342900">
              <a:buFont typeface="+mj-lt"/>
              <a:buAutoNum type="arabicPeriod" startAt="6"/>
            </a:pPr>
            <a:endParaRPr lang="en-US" sz="2400" dirty="0"/>
          </a:p>
          <a:p>
            <a:pPr marL="342900" indent="-342900">
              <a:buFont typeface="+mj-lt"/>
              <a:buAutoNum type="arabicPeriod" startAt="6"/>
            </a:pPr>
            <a:r>
              <a:rPr lang="en-US" sz="2400" dirty="0"/>
              <a:t>Traffic education</a:t>
            </a:r>
          </a:p>
          <a:p>
            <a:pPr marL="342900" indent="-342900">
              <a:buFont typeface="+mj-lt"/>
              <a:buAutoNum type="arabicPeriod" startAt="6"/>
            </a:pPr>
            <a:endParaRPr lang="en-US" sz="2400" dirty="0"/>
          </a:p>
          <a:p>
            <a:pPr marL="342900" indent="-342900">
              <a:buFont typeface="+mj-lt"/>
              <a:buAutoNum type="arabicPeriod" startAt="6"/>
            </a:pPr>
            <a:r>
              <a:rPr lang="en-US" sz="2400" dirty="0"/>
              <a:t> Augmented reality advertisement</a:t>
            </a:r>
          </a:p>
        </p:txBody>
      </p:sp>
      <p:sp>
        <p:nvSpPr>
          <p:cNvPr id="7" name="Smiley 6"/>
          <p:cNvSpPr/>
          <p:nvPr/>
        </p:nvSpPr>
        <p:spPr>
          <a:xfrm>
            <a:off x="8215045" y="1804806"/>
            <a:ext cx="216024" cy="216024"/>
          </a:xfrm>
          <a:prstGeom prst="smileyFace">
            <a:avLst/>
          </a:prstGeom>
          <a:solidFill>
            <a:srgbClr val="00FA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Smiley 8"/>
          <p:cNvSpPr/>
          <p:nvPr/>
        </p:nvSpPr>
        <p:spPr>
          <a:xfrm>
            <a:off x="7524328" y="2534480"/>
            <a:ext cx="216024" cy="216024"/>
          </a:xfrm>
          <a:prstGeom prst="smileyFace">
            <a:avLst/>
          </a:prstGeom>
          <a:solidFill>
            <a:srgbClr val="00FA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Smiley 9"/>
          <p:cNvSpPr/>
          <p:nvPr/>
        </p:nvSpPr>
        <p:spPr>
          <a:xfrm>
            <a:off x="5274216" y="3645024"/>
            <a:ext cx="216024" cy="216024"/>
          </a:xfrm>
          <a:prstGeom prst="smileyFace">
            <a:avLst/>
          </a:prstGeom>
          <a:solidFill>
            <a:srgbClr val="00FA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835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DE2105-0B54-41FB-A5B3-62CC7487DDBF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Pfeil nach rechts 4"/>
          <p:cNvSpPr/>
          <p:nvPr/>
        </p:nvSpPr>
        <p:spPr>
          <a:xfrm>
            <a:off x="0" y="5805264"/>
            <a:ext cx="288032" cy="360040"/>
          </a:xfrm>
          <a:prstGeom prst="rightArrow">
            <a:avLst/>
          </a:prstGeom>
          <a:solidFill>
            <a:srgbClr val="2D3E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088000" y="8857"/>
            <a:ext cx="7020000" cy="839016"/>
          </a:xfrm>
        </p:spPr>
        <p:txBody>
          <a:bodyPr/>
          <a:lstStyle/>
          <a:p>
            <a:r>
              <a:rPr lang="de-DE" sz="3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Conclusion</a:t>
            </a:r>
            <a:endParaRPr lang="de-DE" sz="3200" dirty="0"/>
          </a:p>
        </p:txBody>
      </p:sp>
      <p:sp>
        <p:nvSpPr>
          <p:cNvPr id="8" name="Textfeld 7"/>
          <p:cNvSpPr txBox="1"/>
          <p:nvPr/>
        </p:nvSpPr>
        <p:spPr>
          <a:xfrm>
            <a:off x="2088000" y="4653136"/>
            <a:ext cx="68044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" name="Textfeld 1"/>
          <p:cNvSpPr txBox="1"/>
          <p:nvPr/>
        </p:nvSpPr>
        <p:spPr>
          <a:xfrm>
            <a:off x="2483264" y="1916832"/>
            <a:ext cx="66247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V2X key technology for autonomous driving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Paper gives an overview over V2X, V2I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V2X will be deployed in several phases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We are at the beginning of the first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Our provided use case contribute to this (V2I, I2P)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Demonstrator underpins use cases</a:t>
            </a:r>
          </a:p>
        </p:txBody>
      </p:sp>
    </p:spTree>
    <p:extLst>
      <p:ext uri="{BB962C8B-B14F-4D97-AF65-F5344CB8AC3E}">
        <p14:creationId xmlns:p14="http://schemas.microsoft.com/office/powerpoint/2010/main" val="61877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DE2105-0B54-41FB-A5B3-62CC7487DDB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Pfeil nach rechts 4"/>
          <p:cNvSpPr/>
          <p:nvPr/>
        </p:nvSpPr>
        <p:spPr>
          <a:xfrm>
            <a:off x="0" y="1124744"/>
            <a:ext cx="288032" cy="360040"/>
          </a:xfrm>
          <a:prstGeom prst="rightArrow">
            <a:avLst/>
          </a:prstGeom>
          <a:solidFill>
            <a:srgbClr val="2D3E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088000" y="8857"/>
            <a:ext cx="7020000" cy="839016"/>
          </a:xfrm>
        </p:spPr>
        <p:txBody>
          <a:bodyPr/>
          <a:lstStyle/>
          <a:p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V2I traffic light demonstrator </a:t>
            </a:r>
            <a:b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V2X communication overview</a:t>
            </a:r>
            <a:br>
              <a:rPr lang="de-DE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de-DE" sz="2400" dirty="0"/>
          </a:p>
        </p:txBody>
      </p:sp>
      <p:sp>
        <p:nvSpPr>
          <p:cNvPr id="7" name="Rechteck 6"/>
          <p:cNvSpPr/>
          <p:nvPr/>
        </p:nvSpPr>
        <p:spPr>
          <a:xfrm>
            <a:off x="2088000" y="847873"/>
            <a:ext cx="7056000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de-DE" sz="2000" dirty="0"/>
          </a:p>
          <a:p>
            <a:pPr algn="ctr"/>
            <a:endParaRPr lang="de-DE" sz="2000" dirty="0"/>
          </a:p>
          <a:p>
            <a:pPr algn="ctr"/>
            <a:r>
              <a:rPr lang="de-DE" sz="2000" dirty="0"/>
              <a:t>V2X</a:t>
            </a:r>
          </a:p>
          <a:p>
            <a:pPr algn="ctr"/>
            <a:endParaRPr lang="de-DE" sz="2000" dirty="0"/>
          </a:p>
          <a:p>
            <a:pPr lvl="0" algn="ctr">
              <a:defRPr/>
            </a:pPr>
            <a:r>
              <a:rPr lang="de-DE" sz="2000" dirty="0"/>
              <a:t>V2I</a:t>
            </a:r>
          </a:p>
          <a:p>
            <a:pPr algn="ctr"/>
            <a:endParaRPr lang="de-DE" sz="2000" dirty="0"/>
          </a:p>
          <a:p>
            <a:pPr algn="ctr"/>
            <a:r>
              <a:rPr lang="de-DE" sz="2000" dirty="0"/>
              <a:t>Standards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en-GB" sz="2000" dirty="0"/>
              <a:t>associations</a:t>
            </a:r>
          </a:p>
          <a:p>
            <a:pPr algn="ctr"/>
            <a:endParaRPr lang="de-DE" sz="2000" dirty="0"/>
          </a:p>
          <a:p>
            <a:pPr algn="ctr"/>
            <a:r>
              <a:rPr lang="de-DE" sz="2000" dirty="0"/>
              <a:t>5G Cellular-V2X</a:t>
            </a:r>
          </a:p>
          <a:p>
            <a:pPr algn="ctr"/>
            <a:endParaRPr lang="de-DE" sz="2000" dirty="0"/>
          </a:p>
          <a:p>
            <a:pPr algn="ctr"/>
            <a:r>
              <a:rPr lang="de-DE" sz="2000" dirty="0"/>
              <a:t>IEEE 802.11p</a:t>
            </a:r>
          </a:p>
          <a:p>
            <a:pPr algn="ctr"/>
            <a:endParaRPr lang="de-DE" sz="2000" dirty="0"/>
          </a:p>
          <a:p>
            <a:pPr algn="ctr"/>
            <a:r>
              <a:rPr lang="en-GB" sz="2000" dirty="0"/>
              <a:t>Discussion</a:t>
            </a:r>
          </a:p>
          <a:p>
            <a:pPr algn="ctr"/>
            <a:endParaRPr lang="de-DE" sz="2000" dirty="0"/>
          </a:p>
          <a:p>
            <a:pPr algn="ctr"/>
            <a:r>
              <a:rPr lang="de-DE" sz="2000" dirty="0"/>
              <a:t>V2I Demonstrator</a:t>
            </a:r>
          </a:p>
          <a:p>
            <a:pPr algn="ctr"/>
            <a:endParaRPr lang="de-DE" sz="2000" dirty="0"/>
          </a:p>
          <a:p>
            <a:pPr algn="ctr"/>
            <a:r>
              <a:rPr lang="en-GB" sz="2000" dirty="0"/>
              <a:t>Conclusion</a:t>
            </a:r>
          </a:p>
          <a:p>
            <a:pPr algn="ctr"/>
            <a:endParaRPr lang="en-GB" sz="2000" dirty="0"/>
          </a:p>
          <a:p>
            <a:pPr algn="ctr"/>
            <a:endParaRPr lang="en-GB" sz="2000" dirty="0"/>
          </a:p>
          <a:p>
            <a:pPr algn="ctr"/>
            <a:endParaRPr lang="en-GB" sz="2000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4664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DE2105-0B54-41FB-A5B3-62CC7487DDBF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Pfeil nach rechts 4"/>
          <p:cNvSpPr/>
          <p:nvPr/>
        </p:nvSpPr>
        <p:spPr>
          <a:xfrm>
            <a:off x="0" y="6389386"/>
            <a:ext cx="288032" cy="360040"/>
          </a:xfrm>
          <a:prstGeom prst="rightArrow">
            <a:avLst/>
          </a:prstGeom>
          <a:solidFill>
            <a:srgbClr val="2D3E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088000" y="8857"/>
            <a:ext cx="7020000" cy="839016"/>
          </a:xfrm>
        </p:spPr>
        <p:txBody>
          <a:bodyPr/>
          <a:lstStyle/>
          <a:p>
            <a:r>
              <a:rPr lang="de-DE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References</a:t>
            </a:r>
            <a:endParaRPr lang="de-DE" sz="3200" dirty="0"/>
          </a:p>
        </p:txBody>
      </p:sp>
      <p:sp>
        <p:nvSpPr>
          <p:cNvPr id="8" name="Textfeld 7"/>
          <p:cNvSpPr txBox="1"/>
          <p:nvPr/>
        </p:nvSpPr>
        <p:spPr>
          <a:xfrm>
            <a:off x="2088000" y="4653136"/>
            <a:ext cx="68044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" name="Textfeld 1"/>
          <p:cNvSpPr txBox="1"/>
          <p:nvPr/>
        </p:nvSpPr>
        <p:spPr>
          <a:xfrm>
            <a:off x="2088000" y="847873"/>
            <a:ext cx="680448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[1] </a:t>
            </a:r>
          </a:p>
          <a:p>
            <a:r>
              <a:rPr lang="en-GB" sz="1200" dirty="0"/>
              <a:t>3G4G blog. (2016, 11) The 3g4g blog. [Online]. Available:</a:t>
            </a:r>
          </a:p>
          <a:p>
            <a:r>
              <a:rPr lang="en-GB" sz="1200" dirty="0"/>
              <a:t>http://blog.3g4g.co.uk/search/label/Release/%2014</a:t>
            </a:r>
          </a:p>
          <a:p>
            <a:endParaRPr lang="en-GB" sz="1200" dirty="0"/>
          </a:p>
          <a:p>
            <a:r>
              <a:rPr lang="en-GB" sz="1200" dirty="0"/>
              <a:t>[4]</a:t>
            </a:r>
          </a:p>
          <a:p>
            <a:r>
              <a:rPr lang="en-GB" sz="1200" dirty="0"/>
              <a:t> C. </a:t>
            </a:r>
            <a:r>
              <a:rPr lang="en-GB" sz="1200" dirty="0" err="1"/>
              <a:t>Weiß</a:t>
            </a:r>
            <a:r>
              <a:rPr lang="en-GB" sz="1200" dirty="0"/>
              <a:t>, “V2x communication in </a:t>
            </a:r>
            <a:r>
              <a:rPr lang="en-GB" sz="1200" dirty="0" err="1"/>
              <a:t>europe</a:t>
            </a:r>
            <a:r>
              <a:rPr lang="en-GB" sz="1200" dirty="0"/>
              <a:t>–from research projects towards standardization and field testing of vehicle communication technology,”</a:t>
            </a:r>
          </a:p>
          <a:p>
            <a:r>
              <a:rPr lang="en-GB" sz="1200" dirty="0"/>
              <a:t>Computer Networks, vol. 55, no. 14, pp. 3103–3119, 2011.</a:t>
            </a:r>
          </a:p>
          <a:p>
            <a:endParaRPr lang="en-GB" sz="1200" dirty="0"/>
          </a:p>
          <a:p>
            <a:r>
              <a:rPr lang="en-GB" sz="1200" dirty="0"/>
              <a:t>[5]</a:t>
            </a:r>
          </a:p>
          <a:p>
            <a:r>
              <a:rPr lang="en-GB" sz="1200" dirty="0"/>
              <a:t>M. Fukushima, “The latest trend of v2x driver assistance systems in japan,” Computer Networks, vol. 55, no. 14, pp. 3134–3141, 2011.</a:t>
            </a:r>
          </a:p>
          <a:p>
            <a:endParaRPr lang="en-GB" sz="1200" dirty="0"/>
          </a:p>
          <a:p>
            <a:r>
              <a:rPr lang="en-GB" sz="1200" dirty="0"/>
              <a:t>[6]</a:t>
            </a:r>
          </a:p>
          <a:p>
            <a:r>
              <a:rPr lang="en-GB" sz="1200" dirty="0"/>
              <a:t>S. </a:t>
            </a:r>
            <a:r>
              <a:rPr lang="en-GB" sz="1200" dirty="0" err="1"/>
              <a:t>Djahel</a:t>
            </a:r>
            <a:r>
              <a:rPr lang="en-GB" sz="1200" dirty="0"/>
              <a:t>, M. </a:t>
            </a:r>
            <a:r>
              <a:rPr lang="en-GB" sz="1200" dirty="0" err="1"/>
              <a:t>Salehie</a:t>
            </a:r>
            <a:r>
              <a:rPr lang="en-GB" sz="1200" dirty="0"/>
              <a:t>, I. Tal, and P. </a:t>
            </a:r>
            <a:r>
              <a:rPr lang="en-GB" sz="1200" dirty="0" err="1"/>
              <a:t>Jamshidi</a:t>
            </a:r>
            <a:r>
              <a:rPr lang="en-GB" sz="1200" dirty="0"/>
              <a:t>, “Adaptive traffic management for secure and efficient emergency services in smart cities,” in 2013 IEEE International Conference on Pervasive Computing and Communications Workshops (PERCOM Workshops), March 2013, pp.340–343.</a:t>
            </a:r>
          </a:p>
          <a:p>
            <a:endParaRPr lang="en-GB" sz="1200" dirty="0"/>
          </a:p>
          <a:p>
            <a:r>
              <a:rPr lang="en-GB" sz="1200" dirty="0"/>
              <a:t>[7]</a:t>
            </a:r>
          </a:p>
          <a:p>
            <a:r>
              <a:rPr lang="en-GB" sz="1200" dirty="0"/>
              <a:t>M. Al-</a:t>
            </a:r>
            <a:r>
              <a:rPr lang="en-GB" sz="1200" dirty="0" err="1"/>
              <a:t>Mashhadani</a:t>
            </a:r>
            <a:r>
              <a:rPr lang="en-GB" sz="1200" dirty="0"/>
              <a:t>, W. Shu, and M. Y. Wu, “Enhancing traffic flow using vehicle dashboard traffic lights with v2i networks,” in 2015 IEEE Global Communications Conference (GLOBECOM), Dec 2015, pp. 1–5.</a:t>
            </a:r>
          </a:p>
          <a:p>
            <a:endParaRPr lang="en-GB" sz="1200" dirty="0"/>
          </a:p>
          <a:p>
            <a:r>
              <a:rPr lang="en-GB" sz="1200" dirty="0"/>
              <a:t>[8] [3] [2]</a:t>
            </a:r>
          </a:p>
          <a:p>
            <a:r>
              <a:rPr lang="en-GB" sz="1200" dirty="0"/>
              <a:t>Qualcomm, Leading the world to 5G Cellular Vehicle-to-Everything (C-V2X) technologies, San Diego, </a:t>
            </a:r>
            <a:r>
              <a:rPr lang="en-GB" sz="1200" dirty="0" err="1"/>
              <a:t>Kalifornien</a:t>
            </a:r>
            <a:r>
              <a:rPr lang="en-GB" sz="1200" dirty="0"/>
              <a:t>, U.S.A.: Qualcomm, </a:t>
            </a:r>
            <a:r>
              <a:rPr lang="en-GB" sz="1200" dirty="0" err="1"/>
              <a:t>Juli</a:t>
            </a:r>
            <a:r>
              <a:rPr lang="en-GB" sz="1200" dirty="0"/>
              <a:t> 2016.</a:t>
            </a:r>
          </a:p>
          <a:p>
            <a:endParaRPr lang="en-GB" sz="1200" dirty="0"/>
          </a:p>
          <a:p>
            <a:r>
              <a:rPr lang="en-GB" sz="1200" dirty="0"/>
              <a:t>[9]</a:t>
            </a:r>
          </a:p>
          <a:p>
            <a:r>
              <a:rPr lang="en-GB" sz="1200" dirty="0"/>
              <a:t>Y. Shi, „LTE-V: A Cellular-Assisted V2X Communication Technology,“ in ITU Workshop, Peking, China, 28.-29. </a:t>
            </a:r>
            <a:r>
              <a:rPr lang="en-GB" sz="1200" dirty="0" err="1"/>
              <a:t>Juli</a:t>
            </a:r>
            <a:r>
              <a:rPr lang="en-GB" sz="1200" dirty="0"/>
              <a:t> 2015.</a:t>
            </a:r>
          </a:p>
          <a:p>
            <a:endParaRPr lang="en-GB" sz="1200" dirty="0"/>
          </a:p>
          <a:p>
            <a:endParaRPr lang="en-GB" sz="1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108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DE2105-0B54-41FB-A5B3-62CC7487DDB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Pfeil nach rechts 4"/>
          <p:cNvSpPr/>
          <p:nvPr/>
        </p:nvSpPr>
        <p:spPr>
          <a:xfrm>
            <a:off x="0" y="1700808"/>
            <a:ext cx="288032" cy="360040"/>
          </a:xfrm>
          <a:prstGeom prst="rightArrow">
            <a:avLst/>
          </a:prstGeom>
          <a:solidFill>
            <a:srgbClr val="2D3E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088000" y="8857"/>
            <a:ext cx="7020000" cy="839016"/>
          </a:xfrm>
        </p:spPr>
        <p:txBody>
          <a:bodyPr/>
          <a:lstStyle/>
          <a:p>
            <a:r>
              <a:rPr 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V2X communication overview</a:t>
            </a:r>
            <a:br>
              <a:rPr lang="de-DE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de-DE" sz="32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34" y="831308"/>
            <a:ext cx="5990476" cy="289523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491134" y="3911212"/>
            <a:ext cx="6048672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u="sng" dirty="0"/>
              <a:t>V2X vehicle-to-everything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V2V vehicle-to-vehicle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V2I vehicle-to-infrastructure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V2P vehicle-to-pedestrian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V2N vehicle-to-network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8073547" y="3452748"/>
            <a:ext cx="46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9124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DE2105-0B54-41FB-A5B3-62CC7487DDB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Pfeil nach rechts 4"/>
          <p:cNvSpPr/>
          <p:nvPr/>
        </p:nvSpPr>
        <p:spPr>
          <a:xfrm>
            <a:off x="0" y="1700808"/>
            <a:ext cx="288032" cy="360040"/>
          </a:xfrm>
          <a:prstGeom prst="rightArrow">
            <a:avLst/>
          </a:prstGeom>
          <a:solidFill>
            <a:srgbClr val="2D3E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088000" y="8857"/>
            <a:ext cx="7020000" cy="839016"/>
          </a:xfrm>
        </p:spPr>
        <p:txBody>
          <a:bodyPr/>
          <a:lstStyle/>
          <a:p>
            <a:r>
              <a:rPr lang="de-DE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V2X </a:t>
            </a:r>
            <a:r>
              <a:rPr lang="de-DE" sz="3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</a:t>
            </a:r>
            <a:r>
              <a:rPr lang="de-DE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3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cases</a:t>
            </a:r>
            <a:endParaRPr lang="de-DE" sz="3200" dirty="0"/>
          </a:p>
        </p:txBody>
      </p:sp>
      <p:sp>
        <p:nvSpPr>
          <p:cNvPr id="8" name="Textfeld 7"/>
          <p:cNvSpPr txBox="1"/>
          <p:nvPr/>
        </p:nvSpPr>
        <p:spPr>
          <a:xfrm>
            <a:off x="2088000" y="4309966"/>
            <a:ext cx="68044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008" y="2263820"/>
            <a:ext cx="6971984" cy="2998232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8345680" y="533718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95808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DE2105-0B54-41FB-A5B3-62CC7487DDB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Pfeil nach rechts 4"/>
          <p:cNvSpPr/>
          <p:nvPr/>
        </p:nvSpPr>
        <p:spPr>
          <a:xfrm>
            <a:off x="0" y="1700808"/>
            <a:ext cx="288032" cy="360040"/>
          </a:xfrm>
          <a:prstGeom prst="rightArrow">
            <a:avLst/>
          </a:prstGeom>
          <a:solidFill>
            <a:srgbClr val="2D3E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088000" y="8857"/>
            <a:ext cx="7020000" cy="839016"/>
          </a:xfrm>
        </p:spPr>
        <p:txBody>
          <a:bodyPr/>
          <a:lstStyle/>
          <a:p>
            <a:r>
              <a:rPr lang="de-DE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Sensor-fusion </a:t>
            </a:r>
            <a:r>
              <a:rPr lang="de-DE" sz="3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and</a:t>
            </a:r>
            <a:r>
              <a:rPr lang="de-DE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V2X</a:t>
            </a:r>
            <a:endParaRPr lang="de-DE" sz="3200" dirty="0"/>
          </a:p>
        </p:txBody>
      </p:sp>
      <p:sp>
        <p:nvSpPr>
          <p:cNvPr id="8" name="Textfeld 7"/>
          <p:cNvSpPr txBox="1"/>
          <p:nvPr/>
        </p:nvSpPr>
        <p:spPr>
          <a:xfrm>
            <a:off x="2088000" y="4309966"/>
            <a:ext cx="68044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000" y="1152846"/>
            <a:ext cx="7004989" cy="1693729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2183321" y="3369876"/>
            <a:ext cx="662473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World view: each car has global view over 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Combing on-board sensor data with V2V and V2I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Belief-Desire-Intention algorithm</a:t>
            </a:r>
          </a:p>
          <a:p>
            <a:endParaRPr lang="en-GB" dirty="0"/>
          </a:p>
        </p:txBody>
      </p:sp>
      <p:sp>
        <p:nvSpPr>
          <p:cNvPr id="7" name="Rechteck 6"/>
          <p:cNvSpPr/>
          <p:nvPr/>
        </p:nvSpPr>
        <p:spPr>
          <a:xfrm>
            <a:off x="8566253" y="2923559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354088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DE2105-0B54-41FB-A5B3-62CC7487DDB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Pfeil nach rechts 4"/>
          <p:cNvSpPr/>
          <p:nvPr/>
        </p:nvSpPr>
        <p:spPr>
          <a:xfrm>
            <a:off x="0" y="1700808"/>
            <a:ext cx="288032" cy="360040"/>
          </a:xfrm>
          <a:prstGeom prst="rightArrow">
            <a:avLst/>
          </a:prstGeom>
          <a:solidFill>
            <a:srgbClr val="2D3E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088000" y="8857"/>
            <a:ext cx="7020000" cy="839016"/>
          </a:xfrm>
        </p:spPr>
        <p:txBody>
          <a:bodyPr/>
          <a:lstStyle/>
          <a:p>
            <a:r>
              <a:rPr 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V2V extends safety</a:t>
            </a:r>
            <a:br>
              <a:rPr lang="de-DE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de-DE" sz="32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000" y="1340768"/>
            <a:ext cx="6917454" cy="371313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088000" y="4309966"/>
            <a:ext cx="68044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extfeld 2"/>
          <p:cNvSpPr txBox="1"/>
          <p:nvPr/>
        </p:nvSpPr>
        <p:spPr>
          <a:xfrm>
            <a:off x="2088000" y="5465841"/>
            <a:ext cx="4122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Extensive view of surrounding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Telematics Horizon </a:t>
            </a:r>
          </a:p>
        </p:txBody>
      </p:sp>
      <p:sp>
        <p:nvSpPr>
          <p:cNvPr id="7" name="Rechteck 6"/>
          <p:cNvSpPr/>
          <p:nvPr/>
        </p:nvSpPr>
        <p:spPr>
          <a:xfrm>
            <a:off x="8209079" y="505390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1655774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V2I / V2X security issues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DE2105-0B54-41FB-A5B3-62CC7487DDBF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Pfeil nach rechts 5"/>
          <p:cNvSpPr/>
          <p:nvPr/>
        </p:nvSpPr>
        <p:spPr>
          <a:xfrm>
            <a:off x="0" y="2204864"/>
            <a:ext cx="288032" cy="360040"/>
          </a:xfrm>
          <a:prstGeom prst="rightArrow">
            <a:avLst/>
          </a:prstGeom>
          <a:solidFill>
            <a:srgbClr val="2D3E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088000" y="4655003"/>
            <a:ext cx="7020000" cy="203487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Countermeasures</a:t>
            </a:r>
          </a:p>
          <a:p>
            <a:pPr lvl="1"/>
            <a:r>
              <a:rPr lang="en-GB" dirty="0"/>
              <a:t>treat V2X information as suggestion only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Verify, authenticate emergency vehicle by RSU</a:t>
            </a:r>
          </a:p>
          <a:p>
            <a:pPr lvl="1"/>
            <a:r>
              <a:rPr lang="en-GB" dirty="0"/>
              <a:t>Peer-to-Peer verification of emergency vehicle (V2V)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342" y="834408"/>
            <a:ext cx="5989315" cy="382059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8466039" y="439837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[5]</a:t>
            </a:r>
          </a:p>
        </p:txBody>
      </p:sp>
    </p:spTree>
    <p:extLst>
      <p:ext uri="{BB962C8B-B14F-4D97-AF65-F5344CB8AC3E}">
        <p14:creationId xmlns:p14="http://schemas.microsoft.com/office/powerpoint/2010/main" val="1262828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DE2105-0B54-41FB-A5B3-62CC7487DDBF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Pfeil nach rechts 4"/>
          <p:cNvSpPr/>
          <p:nvPr/>
        </p:nvSpPr>
        <p:spPr>
          <a:xfrm>
            <a:off x="0" y="2204864"/>
            <a:ext cx="288032" cy="360040"/>
          </a:xfrm>
          <a:prstGeom prst="rightArrow">
            <a:avLst/>
          </a:prstGeom>
          <a:solidFill>
            <a:srgbClr val="2D3E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088000" y="8856"/>
            <a:ext cx="7020000" cy="1043879"/>
          </a:xfrm>
        </p:spPr>
        <p:txBody>
          <a:bodyPr/>
          <a:lstStyle/>
          <a:p>
            <a:r>
              <a:rPr 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V2I approaching emergency vehicle</a:t>
            </a:r>
            <a:br>
              <a:rPr lang="de-DE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de-DE" sz="3200" dirty="0"/>
          </a:p>
        </p:txBody>
      </p:sp>
      <p:sp>
        <p:nvSpPr>
          <p:cNvPr id="8" name="Textfeld 7"/>
          <p:cNvSpPr txBox="1"/>
          <p:nvPr/>
        </p:nvSpPr>
        <p:spPr>
          <a:xfrm>
            <a:off x="2088000" y="4653136"/>
            <a:ext cx="68044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672" y="1167875"/>
            <a:ext cx="5904656" cy="5510125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8280258" y="618501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[6]</a:t>
            </a:r>
          </a:p>
        </p:txBody>
      </p:sp>
    </p:spTree>
    <p:extLst>
      <p:ext uri="{BB962C8B-B14F-4D97-AF65-F5344CB8AC3E}">
        <p14:creationId xmlns:p14="http://schemas.microsoft.com/office/powerpoint/2010/main" val="2226512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DE2105-0B54-41FB-A5B3-62CC7487DDB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Pfeil nach rechts 4"/>
          <p:cNvSpPr/>
          <p:nvPr/>
        </p:nvSpPr>
        <p:spPr>
          <a:xfrm>
            <a:off x="0" y="2204864"/>
            <a:ext cx="288032" cy="360040"/>
          </a:xfrm>
          <a:prstGeom prst="rightArrow">
            <a:avLst/>
          </a:prstGeom>
          <a:solidFill>
            <a:srgbClr val="2D3E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088000" y="8857"/>
            <a:ext cx="7020000" cy="839016"/>
          </a:xfrm>
        </p:spPr>
        <p:txBody>
          <a:bodyPr/>
          <a:lstStyle/>
          <a:p>
            <a:r>
              <a:rPr 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V2I dynamic intersection management</a:t>
            </a:r>
            <a:br>
              <a:rPr lang="de-DE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de-DE" sz="3200" dirty="0"/>
          </a:p>
        </p:txBody>
      </p:sp>
      <p:sp>
        <p:nvSpPr>
          <p:cNvPr id="8" name="Textfeld 7"/>
          <p:cNvSpPr txBox="1"/>
          <p:nvPr/>
        </p:nvSpPr>
        <p:spPr>
          <a:xfrm>
            <a:off x="2088000" y="4653136"/>
            <a:ext cx="68044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979" y="1067252"/>
            <a:ext cx="4704522" cy="3456384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2589306" y="4653136"/>
            <a:ext cx="58018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For each vehicle individually: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dynamically assign time slot to pass intersection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vehicle notifies RSU, if it left intersection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Pedestrians ?</a:t>
            </a:r>
          </a:p>
        </p:txBody>
      </p:sp>
      <p:sp>
        <p:nvSpPr>
          <p:cNvPr id="7" name="Rechteck 6"/>
          <p:cNvSpPr/>
          <p:nvPr/>
        </p:nvSpPr>
        <p:spPr>
          <a:xfrm>
            <a:off x="8200681" y="433897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547965602"/>
      </p:ext>
    </p:extLst>
  </p:cSld>
  <p:clrMapOvr>
    <a:masterClrMapping/>
  </p:clrMapOvr>
</p:sld>
</file>

<file path=ppt/theme/theme1.xml><?xml version="1.0" encoding="utf-8"?>
<a:theme xmlns:a="http://schemas.openxmlformats.org/drawingml/2006/main" name="Michael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bg1">
            <a:lumMod val="85000"/>
          </a:schemeClr>
        </a:solidFill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814</Words>
  <Application>Microsoft Office PowerPoint</Application>
  <PresentationFormat>Bildschirmpräsentation (4:3)</PresentationFormat>
  <Paragraphs>202</Paragraphs>
  <Slides>20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Michael</vt:lpstr>
      <vt:lpstr>V2X communication overview  and V2I traffic light demonstrator     </vt:lpstr>
      <vt:lpstr>V2I traffic light demonstrator  V2X communication overview </vt:lpstr>
      <vt:lpstr>V2X communication overview </vt:lpstr>
      <vt:lpstr>V2X use cases</vt:lpstr>
      <vt:lpstr>Sensor-fusion and V2X</vt:lpstr>
      <vt:lpstr>V2V extends safety </vt:lpstr>
      <vt:lpstr>V2I / V2X security issues</vt:lpstr>
      <vt:lpstr>V2I approaching emergency vehicle </vt:lpstr>
      <vt:lpstr>V2I dynamic intersection management </vt:lpstr>
      <vt:lpstr>Standards and associations </vt:lpstr>
      <vt:lpstr>Standards and associations </vt:lpstr>
      <vt:lpstr>5G Cellular V2X  </vt:lpstr>
      <vt:lpstr>IEEE 802.11p WAVE</vt:lpstr>
      <vt:lpstr>C-V2X versus IEEE 802.11p</vt:lpstr>
      <vt:lpstr>V2I traffic light system</vt:lpstr>
      <vt:lpstr>PowerPoint-Präsentation</vt:lpstr>
      <vt:lpstr>Use cases</vt:lpstr>
      <vt:lpstr>Use cases</vt:lpstr>
      <vt:lpstr>Conclusion</vt:lpstr>
      <vt:lpstr>References</vt:lpstr>
    </vt:vector>
  </TitlesOfParts>
  <Company>Alpma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shreaker</dc:creator>
  <cp:lastModifiedBy>shreaker</cp:lastModifiedBy>
  <cp:revision>451</cp:revision>
  <dcterms:created xsi:type="dcterms:W3CDTF">2011-06-20T12:59:47Z</dcterms:created>
  <dcterms:modified xsi:type="dcterms:W3CDTF">2017-01-17T10:27:47Z</dcterms:modified>
</cp:coreProperties>
</file>