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55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5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292ba42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292ba42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292ba42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7292ba42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333333"/>
                </a:solidFill>
                <a:highlight>
                  <a:srgbClr val="FFFFFF"/>
                </a:highlight>
              </a:rPr>
              <a:t>For this project, we chose to work with the Cardiovascular Disease Data Set</a:t>
            </a:r>
            <a:r>
              <a:rPr lang="en" sz="800">
                <a:solidFill>
                  <a:srgbClr val="337AB7"/>
                </a:solidFill>
                <a:highlight>
                  <a:srgbClr val="FFFFFF"/>
                </a:highlight>
              </a:rPr>
              <a:t>1</a:t>
            </a:r>
            <a:r>
              <a:rPr lang="en" sz="1050">
                <a:solidFill>
                  <a:srgbClr val="333333"/>
                </a:solidFill>
                <a:highlight>
                  <a:srgbClr val="FFFFFF"/>
                </a:highlight>
              </a:rPr>
              <a:t>, which was submitted by Yassine Hamdaoui on Kaggle. The data set is a retrospective sample from a recorded detailed a larger data set in 1983. There are roughly two controls per case of coronary heart disease. The larger original cardiovascular disease data set consists of 462 observations with 10 variables. The data set is a retrospective sample of males in a heart-disease high-risk region of the Western Cape, South Africa. And the full data set was described in Rousseauw et al, 1983, South African Medical Journal. The detailed source is: Rousseauw, J., du Plessis, J., Benade, A., Jordaan, P., Kotze, J. and Ferreira, J. (1983). Coronary risk factor screening in three rural communities, South African Medical Journal 64: 430–436.</a:t>
            </a:r>
            <a:r>
              <a:rPr lang="en" sz="800">
                <a:solidFill>
                  <a:srgbClr val="337AB7"/>
                </a:solidFill>
                <a:highlight>
                  <a:srgbClr val="FFFFFF"/>
                </a:highlight>
              </a:rPr>
              <a:t>2</a:t>
            </a:r>
            <a:endParaRPr sz="800">
              <a:solidFill>
                <a:srgbClr val="337AB7"/>
              </a:solidFill>
              <a:highlight>
                <a:srgbClr val="FFFFFF"/>
              </a:highlight>
            </a:endParaRPr>
          </a:p>
          <a:p>
            <a:pPr indent="0" lvl="0" marL="0" rtl="0" algn="l">
              <a:lnSpc>
                <a:spcPct val="115000"/>
              </a:lnSpc>
              <a:spcBef>
                <a:spcPts val="0"/>
              </a:spcBef>
              <a:spcAft>
                <a:spcPts val="0"/>
              </a:spcAft>
              <a:buNone/>
            </a:pPr>
            <a:r>
              <a:rPr lang="en" sz="1050">
                <a:solidFill>
                  <a:srgbClr val="333333"/>
                </a:solidFill>
                <a:highlight>
                  <a:srgbClr val="FFFFFF"/>
                </a:highlight>
              </a:rPr>
              <a:t>Due to the original data being only retrieved from high-risk heart-disease areas in Africa, the geographical limitations may affect the interpretation of results. But by analyzing the data from the high-risk areas, the significant relationships between features can be found.</a:t>
            </a:r>
            <a:endParaRPr sz="1050">
              <a:solidFill>
                <a:srgbClr val="333333"/>
              </a:solidFill>
              <a:highlight>
                <a:srgbClr val="FFFFFF"/>
              </a:highlight>
            </a:endParaRPr>
          </a:p>
          <a:p>
            <a:pPr indent="0" lvl="0" marL="0" rtl="0" algn="l">
              <a:spcBef>
                <a:spcPts val="800"/>
              </a:spcBef>
              <a:spcAft>
                <a:spcPts val="0"/>
              </a:spcAft>
              <a:buNone/>
            </a:pPr>
            <a:r>
              <a:t/>
            </a:r>
            <a:endParaRPr sz="800">
              <a:solidFill>
                <a:srgbClr val="337AB7"/>
              </a:solidFill>
              <a:highlight>
                <a:srgbClr val="FFFFFF"/>
              </a:highlight>
            </a:endParaRPr>
          </a:p>
          <a:p>
            <a:pPr indent="0" lvl="0" marL="0" rtl="0" algn="l">
              <a:spcBef>
                <a:spcPts val="0"/>
              </a:spcBef>
              <a:spcAft>
                <a:spcPts val="0"/>
              </a:spcAft>
              <a:buNone/>
            </a:pPr>
            <a:r>
              <a:t/>
            </a:r>
            <a:endParaRPr sz="800">
              <a:solidFill>
                <a:srgbClr val="337AB7"/>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7292ba42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7292ba42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7292ba42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7292ba42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7292ba42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7292ba42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7292ba42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7292ba42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7703debf0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7703debf0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2D3B45"/>
              </a:solidFill>
              <a:highlight>
                <a:srgbClr val="FFFFFF"/>
              </a:highlight>
              <a:latin typeface="Lato"/>
              <a:ea typeface="Lato"/>
              <a:cs typeface="Lato"/>
              <a:sym typeface="La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Tracking Cardiovascular Disease</a:t>
            </a:r>
            <a:endParaRPr/>
          </a:p>
        </p:txBody>
      </p:sp>
      <p:sp>
        <p:nvSpPr>
          <p:cNvPr id="135" name="Google Shape;135;p13"/>
          <p:cNvSpPr txBox="1"/>
          <p:nvPr>
            <p:ph idx="1" type="subTitle"/>
          </p:nvPr>
        </p:nvSpPr>
        <p:spPr>
          <a:xfrm>
            <a:off x="5083950" y="3924925"/>
            <a:ext cx="3698400" cy="91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312 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Colm, Hojun, Sanaya, Yingwei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Background information</a:t>
            </a:r>
            <a:endParaRPr sz="2600"/>
          </a:p>
        </p:txBody>
      </p:sp>
      <p:sp>
        <p:nvSpPr>
          <p:cNvPr id="141" name="Google Shape;141;p14"/>
          <p:cNvSpPr txBox="1"/>
          <p:nvPr>
            <p:ph idx="1" type="body"/>
          </p:nvPr>
        </p:nvSpPr>
        <p:spPr>
          <a:xfrm>
            <a:off x="4530100" y="1438438"/>
            <a:ext cx="4140600" cy="291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Cardiovascular Disease is the leading causes of death in the United States</a:t>
            </a:r>
            <a:endParaRPr sz="1700">
              <a:latin typeface="Times New Roman"/>
              <a:ea typeface="Times New Roman"/>
              <a:cs typeface="Times New Roman"/>
              <a:sym typeface="Times New Roman"/>
            </a:endParaRPr>
          </a:p>
          <a:p>
            <a:pPr indent="0" lvl="0" marL="457200" rtl="0" algn="l">
              <a:spcBef>
                <a:spcPts val="1200"/>
              </a:spcBef>
              <a:spcAft>
                <a:spcPts val="0"/>
              </a:spcAft>
              <a:buNone/>
            </a:pPr>
            <a:r>
              <a:t/>
            </a:r>
            <a:endParaRPr sz="1700">
              <a:latin typeface="Times New Roman"/>
              <a:ea typeface="Times New Roman"/>
              <a:cs typeface="Times New Roman"/>
              <a:sym typeface="Times New Roman"/>
            </a:endParaRPr>
          </a:p>
          <a:p>
            <a:pPr indent="-336550" lvl="0" marL="457200" rtl="0" algn="l">
              <a:spcBef>
                <a:spcPts val="1200"/>
              </a:spcBef>
              <a:spcAft>
                <a:spcPts val="0"/>
              </a:spcAft>
              <a:buSzPts val="1700"/>
              <a:buFont typeface="Times New Roman"/>
              <a:buChar char="●"/>
            </a:pPr>
            <a:r>
              <a:rPr lang="en" sz="1700">
                <a:latin typeface="Times New Roman"/>
                <a:ea typeface="Times New Roman"/>
                <a:cs typeface="Times New Roman"/>
                <a:sym typeface="Times New Roman"/>
              </a:rPr>
              <a:t>Gaining more information on what factors might lead to having it is important.</a:t>
            </a:r>
            <a:endParaRPr sz="1700">
              <a:latin typeface="Times New Roman"/>
              <a:ea typeface="Times New Roman"/>
              <a:cs typeface="Times New Roman"/>
              <a:sym typeface="Times New Roman"/>
            </a:endParaRPr>
          </a:p>
        </p:txBody>
      </p:sp>
      <p:pic>
        <p:nvPicPr>
          <p:cNvPr id="142" name="Google Shape;142;p14"/>
          <p:cNvPicPr preferRelativeResize="0"/>
          <p:nvPr/>
        </p:nvPicPr>
        <p:blipFill>
          <a:blip r:embed="rId3">
            <a:alphaModFix/>
          </a:blip>
          <a:stretch>
            <a:fillRect/>
          </a:stretch>
        </p:blipFill>
        <p:spPr>
          <a:xfrm>
            <a:off x="475700" y="1395400"/>
            <a:ext cx="3880400" cy="2997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00"/>
              <a:t>Data Information</a:t>
            </a:r>
            <a:endParaRPr sz="2600"/>
          </a:p>
        </p:txBody>
      </p:sp>
      <p:sp>
        <p:nvSpPr>
          <p:cNvPr id="148" name="Google Shape;148;p15"/>
          <p:cNvSpPr txBox="1"/>
          <p:nvPr>
            <p:ph idx="1" type="body"/>
          </p:nvPr>
        </p:nvSpPr>
        <p:spPr>
          <a:xfrm>
            <a:off x="1118200" y="1063275"/>
            <a:ext cx="7510500" cy="3800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The data</a:t>
            </a:r>
            <a:r>
              <a:rPr lang="en" sz="1900">
                <a:latin typeface="Times New Roman"/>
                <a:ea typeface="Times New Roman"/>
                <a:cs typeface="Times New Roman"/>
                <a:sym typeface="Times New Roman"/>
              </a:rPr>
              <a:t> is a sample from a larger dataset that was created in 1983</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The original dataset used males in high risk heart disease locations from rural locations in Western Cape, South Africa.</a:t>
            </a:r>
            <a:endParaRPr sz="1900">
              <a:latin typeface="Times New Roman"/>
              <a:ea typeface="Times New Roman"/>
              <a:cs typeface="Times New Roman"/>
              <a:sym typeface="Times New Roman"/>
            </a:endParaRPr>
          </a:p>
          <a:p>
            <a:pPr indent="-349250" lvl="0" marL="457200" rtl="0" algn="l">
              <a:spcBef>
                <a:spcPts val="0"/>
              </a:spcBef>
              <a:spcAft>
                <a:spcPts val="0"/>
              </a:spcAft>
              <a:buSzPts val="1900"/>
              <a:buFont typeface="Times New Roman"/>
              <a:buChar char="●"/>
            </a:pPr>
            <a:r>
              <a:rPr lang="en" sz="1900">
                <a:latin typeface="Times New Roman"/>
                <a:ea typeface="Times New Roman"/>
                <a:cs typeface="Times New Roman"/>
                <a:sym typeface="Times New Roman"/>
              </a:rPr>
              <a:t>5 key variables used</a:t>
            </a:r>
            <a:endParaRPr sz="19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Sbp: systolic blood pressure (millimeters of mercury (mmHg))</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Tobacco: cumulative tobacco (kg)</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Famhist: family history of heart disease: </a:t>
            </a:r>
            <a:endParaRPr sz="1700">
              <a:latin typeface="Times New Roman"/>
              <a:ea typeface="Times New Roman"/>
              <a:cs typeface="Times New Roman"/>
              <a:sym typeface="Times New Roman"/>
            </a:endParaRPr>
          </a:p>
          <a:p>
            <a:pPr indent="-336550" lvl="2" marL="13716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Either “Absent” or “Present”</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Alcohol: current alcohol consumption</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Age: age at onset</a:t>
            </a:r>
            <a:endParaRPr sz="1700">
              <a:latin typeface="Times New Roman"/>
              <a:ea typeface="Times New Roman"/>
              <a:cs typeface="Times New Roman"/>
              <a:sym typeface="Times New Roman"/>
            </a:endParaRPr>
          </a:p>
          <a:p>
            <a:pPr indent="-336550" lvl="1" marL="9144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chd: response, coronary heart disease</a:t>
            </a:r>
            <a:endParaRPr sz="1700">
              <a:latin typeface="Times New Roman"/>
              <a:ea typeface="Times New Roman"/>
              <a:cs typeface="Times New Roman"/>
              <a:sym typeface="Times New Roman"/>
            </a:endParaRPr>
          </a:p>
        </p:txBody>
      </p:sp>
      <p:pic>
        <p:nvPicPr>
          <p:cNvPr id="149" name="Google Shape;149;p15"/>
          <p:cNvPicPr preferRelativeResize="0"/>
          <p:nvPr/>
        </p:nvPicPr>
        <p:blipFill>
          <a:blip r:embed="rId3">
            <a:alphaModFix/>
          </a:blip>
          <a:stretch>
            <a:fillRect/>
          </a:stretch>
        </p:blipFill>
        <p:spPr>
          <a:xfrm>
            <a:off x="6795800" y="3028075"/>
            <a:ext cx="1593650" cy="1748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t>Key Questions</a:t>
            </a:r>
            <a:endParaRPr sz="2900"/>
          </a:p>
        </p:txBody>
      </p:sp>
      <p:sp>
        <p:nvSpPr>
          <p:cNvPr id="155" name="Google Shape;155;p16"/>
          <p:cNvSpPr txBox="1"/>
          <p:nvPr>
            <p:ph idx="1" type="body"/>
          </p:nvPr>
        </p:nvSpPr>
        <p:spPr>
          <a:xfrm>
            <a:off x="1297500" y="1567550"/>
            <a:ext cx="7275300" cy="27588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Times"/>
              <a:buChar char="●"/>
            </a:pPr>
            <a:r>
              <a:rPr lang="en" sz="1900">
                <a:latin typeface="Times"/>
                <a:ea typeface="Times"/>
                <a:cs typeface="Times"/>
                <a:sym typeface="Times"/>
              </a:rPr>
              <a:t>What factors are </a:t>
            </a:r>
            <a:r>
              <a:rPr lang="en" sz="1900">
                <a:latin typeface="Times"/>
                <a:ea typeface="Times"/>
                <a:cs typeface="Times"/>
                <a:sym typeface="Times"/>
              </a:rPr>
              <a:t>correlated</a:t>
            </a:r>
            <a:r>
              <a:rPr lang="en" sz="1900">
                <a:latin typeface="Times"/>
                <a:ea typeface="Times"/>
                <a:cs typeface="Times"/>
                <a:sym typeface="Times"/>
              </a:rPr>
              <a:t> with Cardiovascular disease?</a:t>
            </a:r>
            <a:endParaRPr sz="1900">
              <a:latin typeface="Times"/>
              <a:ea typeface="Times"/>
              <a:cs typeface="Times"/>
              <a:sym typeface="Times"/>
            </a:endParaRPr>
          </a:p>
          <a:p>
            <a:pPr indent="-336550" lvl="1" marL="914400" rtl="0" algn="l">
              <a:spcBef>
                <a:spcPts val="0"/>
              </a:spcBef>
              <a:spcAft>
                <a:spcPts val="0"/>
              </a:spcAft>
              <a:buSzPts val="1700"/>
              <a:buFont typeface="Times"/>
              <a:buChar char="○"/>
            </a:pPr>
            <a:r>
              <a:rPr lang="en" sz="1700">
                <a:latin typeface="Times"/>
                <a:ea typeface="Times"/>
                <a:cs typeface="Times"/>
                <a:sym typeface="Times"/>
              </a:rPr>
              <a:t>Is there a relationship between age and having Cardiovascular Disease?</a:t>
            </a:r>
            <a:endParaRPr sz="1700">
              <a:latin typeface="Times"/>
              <a:ea typeface="Times"/>
              <a:cs typeface="Times"/>
              <a:sym typeface="Times"/>
            </a:endParaRPr>
          </a:p>
          <a:p>
            <a:pPr indent="-336550" lvl="1" marL="914400" rtl="0" algn="l">
              <a:spcBef>
                <a:spcPts val="0"/>
              </a:spcBef>
              <a:spcAft>
                <a:spcPts val="0"/>
              </a:spcAft>
              <a:buSzPts val="1700"/>
              <a:buFont typeface="Times"/>
              <a:buChar char="○"/>
            </a:pPr>
            <a:r>
              <a:rPr lang="en" sz="1700">
                <a:latin typeface="Times"/>
                <a:ea typeface="Times"/>
                <a:cs typeface="Times"/>
                <a:sym typeface="Times"/>
              </a:rPr>
              <a:t>Will </a:t>
            </a:r>
            <a:r>
              <a:rPr lang="en" sz="1700">
                <a:latin typeface="Times"/>
                <a:ea typeface="Times"/>
                <a:cs typeface="Times"/>
                <a:sym typeface="Times"/>
              </a:rPr>
              <a:t>unhealthy</a:t>
            </a:r>
            <a:r>
              <a:rPr lang="en" sz="1700">
                <a:latin typeface="Times"/>
                <a:ea typeface="Times"/>
                <a:cs typeface="Times"/>
                <a:sym typeface="Times"/>
              </a:rPr>
              <a:t> behaviors like drinking and smoking) will lead to Cardiovascular Disease?</a:t>
            </a:r>
            <a:endParaRPr sz="1700">
              <a:latin typeface="Times"/>
              <a:ea typeface="Times"/>
              <a:cs typeface="Times"/>
              <a:sym typeface="Times"/>
            </a:endParaRPr>
          </a:p>
          <a:p>
            <a:pPr indent="-349250" lvl="0" marL="457200" rtl="0" algn="l">
              <a:spcBef>
                <a:spcPts val="0"/>
              </a:spcBef>
              <a:spcAft>
                <a:spcPts val="0"/>
              </a:spcAft>
              <a:buSzPts val="1900"/>
              <a:buFont typeface="Times"/>
              <a:buChar char="●"/>
            </a:pPr>
            <a:r>
              <a:rPr lang="en" sz="1900">
                <a:latin typeface="Times"/>
                <a:ea typeface="Times"/>
                <a:cs typeface="Times"/>
                <a:sym typeface="Times"/>
              </a:rPr>
              <a:t>Can Cardiovascular Disease be classified as a genetic disease?</a:t>
            </a:r>
            <a:endParaRPr sz="1900">
              <a:latin typeface="Times"/>
              <a:ea typeface="Times"/>
              <a:cs typeface="Times"/>
              <a:sym typeface="Time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1692600" y="6628750"/>
            <a:ext cx="1317900" cy="161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1" name="Google Shape;161;p17"/>
          <p:cNvSpPr txBox="1"/>
          <p:nvPr>
            <p:ph type="title"/>
          </p:nvPr>
        </p:nvSpPr>
        <p:spPr>
          <a:xfrm>
            <a:off x="1069350" y="336075"/>
            <a:ext cx="7474200" cy="57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a:t>
            </a:r>
            <a:r>
              <a:rPr lang="en"/>
              <a:t>Age and Cardiovascular Disease Risks</a:t>
            </a:r>
            <a:endParaRPr/>
          </a:p>
        </p:txBody>
      </p:sp>
      <p:sp>
        <p:nvSpPr>
          <p:cNvPr id="162" name="Google Shape;162;p17"/>
          <p:cNvSpPr txBox="1"/>
          <p:nvPr>
            <p:ph idx="2" type="body"/>
          </p:nvPr>
        </p:nvSpPr>
        <p:spPr>
          <a:xfrm>
            <a:off x="416150" y="4032275"/>
            <a:ext cx="4432800" cy="914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The grey bars represent the number of people in that age group in the data. The overlapping red bars represent the percentage of that age group that has cardiovascular disease</a:t>
            </a:r>
            <a:endParaRPr/>
          </a:p>
        </p:txBody>
      </p:sp>
      <p:pic>
        <p:nvPicPr>
          <p:cNvPr id="163" name="Google Shape;163;p17"/>
          <p:cNvPicPr preferRelativeResize="0"/>
          <p:nvPr/>
        </p:nvPicPr>
        <p:blipFill>
          <a:blip r:embed="rId3">
            <a:alphaModFix/>
          </a:blip>
          <a:stretch>
            <a:fillRect/>
          </a:stretch>
        </p:blipFill>
        <p:spPr>
          <a:xfrm>
            <a:off x="405750" y="1253025"/>
            <a:ext cx="3798325" cy="2617126"/>
          </a:xfrm>
          <a:prstGeom prst="rect">
            <a:avLst/>
          </a:prstGeom>
          <a:noFill/>
          <a:ln>
            <a:noFill/>
          </a:ln>
        </p:spPr>
      </p:pic>
      <p:pic>
        <p:nvPicPr>
          <p:cNvPr id="164" name="Google Shape;164;p17"/>
          <p:cNvPicPr preferRelativeResize="0"/>
          <p:nvPr/>
        </p:nvPicPr>
        <p:blipFill>
          <a:blip r:embed="rId4">
            <a:alphaModFix/>
          </a:blip>
          <a:stretch>
            <a:fillRect/>
          </a:stretch>
        </p:blipFill>
        <p:spPr>
          <a:xfrm>
            <a:off x="5040075" y="1260575"/>
            <a:ext cx="3864650" cy="2617125"/>
          </a:xfrm>
          <a:prstGeom prst="rect">
            <a:avLst/>
          </a:prstGeom>
          <a:noFill/>
          <a:ln>
            <a:noFill/>
          </a:ln>
        </p:spPr>
      </p:pic>
      <p:sp>
        <p:nvSpPr>
          <p:cNvPr id="165" name="Google Shape;165;p17"/>
          <p:cNvSpPr txBox="1"/>
          <p:nvPr>
            <p:ph idx="2" type="body"/>
          </p:nvPr>
        </p:nvSpPr>
        <p:spPr>
          <a:xfrm>
            <a:off x="4964500" y="4047375"/>
            <a:ext cx="4015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Then</a:t>
            </a:r>
            <a:r>
              <a:rPr lang="en"/>
              <a:t> make the prediction of percentage and age groups. </a:t>
            </a:r>
            <a:r>
              <a:rPr lang="en"/>
              <a:t>As people get older, a greater percentage have cardiovascular disease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087250" y="3992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22"/>
              <a:t>Alcohol, tobacco and Cardiovascular Disease...</a:t>
            </a:r>
            <a:endParaRPr sz="2622"/>
          </a:p>
        </p:txBody>
      </p:sp>
      <p:sp>
        <p:nvSpPr>
          <p:cNvPr id="171" name="Google Shape;171;p18"/>
          <p:cNvSpPr txBox="1"/>
          <p:nvPr>
            <p:ph idx="1" type="body"/>
          </p:nvPr>
        </p:nvSpPr>
        <p:spPr>
          <a:xfrm>
            <a:off x="2393275" y="6611875"/>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2" name="Google Shape;172;p18"/>
          <p:cNvSpPr txBox="1"/>
          <p:nvPr>
            <p:ph idx="2" type="body"/>
          </p:nvPr>
        </p:nvSpPr>
        <p:spPr>
          <a:xfrm>
            <a:off x="369975" y="4270175"/>
            <a:ext cx="7679700" cy="73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t>
            </a:r>
            <a:r>
              <a:rPr lang="en"/>
              <a:t>he purple lines, which represent the healthy people’s percentage, share the most proportion of the density graph at the low-level alcohol/tobacco areas.</a:t>
            </a:r>
            <a:endParaRPr/>
          </a:p>
        </p:txBody>
      </p:sp>
      <p:pic>
        <p:nvPicPr>
          <p:cNvPr id="173" name="Google Shape;173;p18"/>
          <p:cNvPicPr preferRelativeResize="0"/>
          <p:nvPr/>
        </p:nvPicPr>
        <p:blipFill>
          <a:blip r:embed="rId3">
            <a:alphaModFix/>
          </a:blip>
          <a:stretch>
            <a:fillRect/>
          </a:stretch>
        </p:blipFill>
        <p:spPr>
          <a:xfrm>
            <a:off x="369975" y="1313338"/>
            <a:ext cx="3842875" cy="2744925"/>
          </a:xfrm>
          <a:prstGeom prst="rect">
            <a:avLst/>
          </a:prstGeom>
          <a:noFill/>
          <a:ln>
            <a:noFill/>
          </a:ln>
        </p:spPr>
      </p:pic>
      <p:pic>
        <p:nvPicPr>
          <p:cNvPr id="174" name="Google Shape;174;p18"/>
          <p:cNvPicPr preferRelativeResize="0"/>
          <p:nvPr/>
        </p:nvPicPr>
        <p:blipFill>
          <a:blip r:embed="rId4">
            <a:alphaModFix/>
          </a:blip>
          <a:stretch>
            <a:fillRect/>
          </a:stretch>
        </p:blipFill>
        <p:spPr>
          <a:xfrm>
            <a:off x="4466425" y="1313825"/>
            <a:ext cx="3842875" cy="27439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300"/>
              <a:t>Is </a:t>
            </a:r>
            <a:r>
              <a:rPr lang="en" sz="2300"/>
              <a:t>Cardiovascular Disease a genetic disease?</a:t>
            </a:r>
            <a:endParaRPr sz="2800"/>
          </a:p>
        </p:txBody>
      </p:sp>
      <p:pic>
        <p:nvPicPr>
          <p:cNvPr id="180" name="Google Shape;180;p19"/>
          <p:cNvPicPr preferRelativeResize="0"/>
          <p:nvPr/>
        </p:nvPicPr>
        <p:blipFill>
          <a:blip r:embed="rId3">
            <a:alphaModFix/>
          </a:blip>
          <a:stretch>
            <a:fillRect/>
          </a:stretch>
        </p:blipFill>
        <p:spPr>
          <a:xfrm>
            <a:off x="399225" y="1194625"/>
            <a:ext cx="3996800" cy="2754250"/>
          </a:xfrm>
          <a:prstGeom prst="rect">
            <a:avLst/>
          </a:prstGeom>
          <a:noFill/>
          <a:ln>
            <a:noFill/>
          </a:ln>
        </p:spPr>
      </p:pic>
      <p:pic>
        <p:nvPicPr>
          <p:cNvPr id="181" name="Google Shape;181;p19"/>
          <p:cNvPicPr preferRelativeResize="0"/>
          <p:nvPr/>
        </p:nvPicPr>
        <p:blipFill>
          <a:blip r:embed="rId4">
            <a:alphaModFix/>
          </a:blip>
          <a:stretch>
            <a:fillRect/>
          </a:stretch>
        </p:blipFill>
        <p:spPr>
          <a:xfrm>
            <a:off x="4572000" y="1198400"/>
            <a:ext cx="4114726" cy="2746700"/>
          </a:xfrm>
          <a:prstGeom prst="rect">
            <a:avLst/>
          </a:prstGeom>
          <a:noFill/>
          <a:ln>
            <a:noFill/>
          </a:ln>
        </p:spPr>
      </p:pic>
      <p:sp>
        <p:nvSpPr>
          <p:cNvPr id="182" name="Google Shape;182;p19"/>
          <p:cNvSpPr txBox="1"/>
          <p:nvPr>
            <p:ph idx="2" type="body"/>
          </p:nvPr>
        </p:nvSpPr>
        <p:spPr>
          <a:xfrm>
            <a:off x="399225" y="3997500"/>
            <a:ext cx="7679700" cy="98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t>Facts: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50% of people who have a family heart disease history will have cardiovascular disease</a:t>
            </a:r>
            <a:endParaRPr/>
          </a:p>
          <a:p>
            <a:pPr indent="0" lvl="0" marL="0" rtl="0" algn="l">
              <a:lnSpc>
                <a:spcPct val="100000"/>
              </a:lnSpc>
              <a:spcBef>
                <a:spcPts val="0"/>
              </a:spcBef>
              <a:spcAft>
                <a:spcPts val="0"/>
              </a:spcAft>
              <a:buNone/>
            </a:pPr>
            <a:r>
              <a:rPr lang="en"/>
              <a:t>60% of the people who have a cardiovascular disease have a family history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Conclusion</a:t>
            </a:r>
            <a:endParaRPr sz="2700"/>
          </a:p>
        </p:txBody>
      </p:sp>
      <p:sp>
        <p:nvSpPr>
          <p:cNvPr id="188" name="Google Shape;188;p20"/>
          <p:cNvSpPr txBox="1"/>
          <p:nvPr>
            <p:ph idx="1" type="body"/>
          </p:nvPr>
        </p:nvSpPr>
        <p:spPr>
          <a:xfrm>
            <a:off x="844075" y="1210750"/>
            <a:ext cx="6990900" cy="3267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u="sng"/>
              <a:t>S</a:t>
            </a:r>
            <a:r>
              <a:rPr lang="en" sz="1500" u="sng"/>
              <a:t>trong positive</a:t>
            </a:r>
            <a:r>
              <a:rPr lang="en" sz="1500"/>
              <a:t> relationship between age and Cardiovascular Disease</a:t>
            </a:r>
            <a:endParaRPr sz="1500"/>
          </a:p>
          <a:p>
            <a:pPr indent="-323850" lvl="0" marL="457200" rtl="0" algn="l">
              <a:spcBef>
                <a:spcPts val="0"/>
              </a:spcBef>
              <a:spcAft>
                <a:spcPts val="0"/>
              </a:spcAft>
              <a:buSzPts val="1500"/>
              <a:buChar char="-"/>
            </a:pPr>
            <a:r>
              <a:rPr lang="en" sz="1500"/>
              <a:t>People that drink  are </a:t>
            </a:r>
            <a:r>
              <a:rPr lang="en" sz="1500" u="sng"/>
              <a:t>more likely</a:t>
            </a:r>
            <a:r>
              <a:rPr lang="en" sz="1500"/>
              <a:t> to have Cardiovascular Disease</a:t>
            </a:r>
            <a:endParaRPr sz="1500"/>
          </a:p>
          <a:p>
            <a:pPr indent="-323850" lvl="0" marL="457200" rtl="0" algn="l">
              <a:spcBef>
                <a:spcPts val="0"/>
              </a:spcBef>
              <a:spcAft>
                <a:spcPts val="0"/>
              </a:spcAft>
              <a:buSzPts val="1500"/>
              <a:buChar char="-"/>
            </a:pPr>
            <a:r>
              <a:rPr lang="en" sz="1500"/>
              <a:t>People that smoke/</a:t>
            </a:r>
            <a:r>
              <a:rPr lang="en" sz="1500"/>
              <a:t>ingest</a:t>
            </a:r>
            <a:r>
              <a:rPr lang="en" sz="1500"/>
              <a:t> </a:t>
            </a:r>
            <a:r>
              <a:rPr lang="en" sz="1500"/>
              <a:t>tobacco</a:t>
            </a:r>
            <a:r>
              <a:rPr lang="en" sz="1500"/>
              <a:t> are </a:t>
            </a:r>
            <a:r>
              <a:rPr lang="en" sz="1500" u="sng"/>
              <a:t>more likely</a:t>
            </a:r>
            <a:r>
              <a:rPr lang="en" sz="1500"/>
              <a:t> to have Cardiovascular Disease</a:t>
            </a:r>
            <a:endParaRPr sz="1500"/>
          </a:p>
          <a:p>
            <a:pPr indent="-323850" lvl="0" marL="457200" rtl="0" algn="l">
              <a:spcBef>
                <a:spcPts val="0"/>
              </a:spcBef>
              <a:spcAft>
                <a:spcPts val="0"/>
              </a:spcAft>
              <a:buSzPts val="1500"/>
              <a:buChar char="-"/>
            </a:pPr>
            <a:r>
              <a:rPr lang="en" sz="1500"/>
              <a:t>People that have a family history of heart disease are </a:t>
            </a:r>
            <a:r>
              <a:rPr lang="en" sz="1500" u="sng"/>
              <a:t>more likely</a:t>
            </a:r>
            <a:r>
              <a:rPr lang="en" sz="1500"/>
              <a:t> to have it as well.</a:t>
            </a:r>
            <a:endParaRPr sz="1500"/>
          </a:p>
          <a:p>
            <a:pPr indent="-311150" lvl="1" marL="914400" rtl="0" algn="l">
              <a:spcBef>
                <a:spcPts val="0"/>
              </a:spcBef>
              <a:spcAft>
                <a:spcPts val="0"/>
              </a:spcAft>
              <a:buSzPts val="1300"/>
              <a:buChar char="-"/>
            </a:pPr>
            <a:r>
              <a:rPr lang="en" sz="1300"/>
              <a:t>There is </a:t>
            </a:r>
            <a:r>
              <a:rPr lang="en" sz="1300" u="sng"/>
              <a:t>strong indication</a:t>
            </a:r>
            <a:r>
              <a:rPr lang="en" sz="1300"/>
              <a:t> that cardiovascular disease could be classified as a genetic disease</a:t>
            </a:r>
            <a:endParaRPr sz="1300"/>
          </a:p>
          <a:p>
            <a:pPr indent="0" lvl="0" marL="0" rtl="0" algn="l">
              <a:spcBef>
                <a:spcPts val="1200"/>
              </a:spcBef>
              <a:spcAft>
                <a:spcPts val="0"/>
              </a:spcAft>
              <a:buNone/>
            </a:pPr>
            <a:r>
              <a:rPr lang="en" sz="1500"/>
              <a:t>Potential shortcomings:</a:t>
            </a:r>
            <a:endParaRPr sz="1500"/>
          </a:p>
          <a:p>
            <a:pPr indent="-323850" lvl="0" marL="457200" rtl="0" algn="l">
              <a:spcBef>
                <a:spcPts val="1200"/>
              </a:spcBef>
              <a:spcAft>
                <a:spcPts val="0"/>
              </a:spcAft>
              <a:buSzPts val="1500"/>
              <a:buChar char="-"/>
            </a:pPr>
            <a:r>
              <a:rPr lang="en" sz="1500"/>
              <a:t>Visual interpretation might be inaccurate</a:t>
            </a:r>
            <a:endParaRPr sz="1500"/>
          </a:p>
          <a:p>
            <a:pPr indent="-323850" lvl="0" marL="457200" rtl="0" algn="l">
              <a:spcBef>
                <a:spcPts val="0"/>
              </a:spcBef>
              <a:spcAft>
                <a:spcPts val="0"/>
              </a:spcAft>
              <a:buSzPts val="1500"/>
              <a:buChar char="-"/>
            </a:pPr>
            <a:r>
              <a:rPr lang="en" sz="1500"/>
              <a:t>Limited by dataset</a:t>
            </a:r>
            <a:endParaRPr sz="1500"/>
          </a:p>
        </p:txBody>
      </p:sp>
      <p:sp>
        <p:nvSpPr>
          <p:cNvPr id="189" name="Google Shape;189;p20"/>
          <p:cNvSpPr txBox="1"/>
          <p:nvPr>
            <p:ph idx="1" type="body"/>
          </p:nvPr>
        </p:nvSpPr>
        <p:spPr>
          <a:xfrm>
            <a:off x="5927400" y="4322525"/>
            <a:ext cx="3216600" cy="75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700">
                <a:latin typeface="Times New Roman"/>
                <a:ea typeface="Times New Roman"/>
                <a:cs typeface="Times New Roman"/>
                <a:sym typeface="Times New Roman"/>
              </a:rPr>
              <a:t>Thanks for listening!</a:t>
            </a:r>
            <a:endParaRPr sz="27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