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327" r:id="rId7"/>
    <p:sldId id="328" r:id="rId8"/>
    <p:sldId id="324" r:id="rId9"/>
    <p:sldId id="329" r:id="rId10"/>
    <p:sldId id="331" r:id="rId11"/>
    <p:sldId id="323" r:id="rId12"/>
    <p:sldId id="385" r:id="rId13"/>
    <p:sldId id="330" r:id="rId14"/>
    <p:sldId id="353" r:id="rId15"/>
    <p:sldId id="325" r:id="rId16"/>
    <p:sldId id="340" r:id="rId17"/>
    <p:sldId id="357" r:id="rId18"/>
    <p:sldId id="341" r:id="rId19"/>
    <p:sldId id="342" r:id="rId20"/>
    <p:sldId id="354" r:id="rId21"/>
    <p:sldId id="355" r:id="rId22"/>
    <p:sldId id="347" r:id="rId23"/>
    <p:sldId id="358" r:id="rId24"/>
    <p:sldId id="359" r:id="rId25"/>
    <p:sldId id="333" r:id="rId26"/>
    <p:sldId id="332" r:id="rId27"/>
    <p:sldId id="366" r:id="rId28"/>
    <p:sldId id="335" r:id="rId29"/>
    <p:sldId id="364" r:id="rId30"/>
    <p:sldId id="338" r:id="rId31"/>
    <p:sldId id="362" r:id="rId32"/>
    <p:sldId id="345" r:id="rId33"/>
    <p:sldId id="361" r:id="rId34"/>
    <p:sldId id="351" r:id="rId35"/>
    <p:sldId id="360" r:id="rId36"/>
    <p:sldId id="352" r:id="rId37"/>
    <p:sldId id="365" r:id="rId38"/>
    <p:sldId id="350" r:id="rId39"/>
    <p:sldId id="367" r:id="rId40"/>
    <p:sldId id="368" r:id="rId41"/>
    <p:sldId id="326" r:id="rId42"/>
    <p:sldId id="265" r:id="rId43"/>
    <p:sldId id="363" r:id="rId44"/>
    <p:sldId id="274" r:id="rId45"/>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6314" autoAdjust="0"/>
  </p:normalViewPr>
  <p:slideViewPr>
    <p:cSldViewPr snapToGrid="0" showGuides="1">
      <p:cViewPr varScale="1">
        <p:scale>
          <a:sx n="79" d="100"/>
          <a:sy n="79" d="100"/>
        </p:scale>
        <p:origin x="658" y="67"/>
      </p:cViewPr>
      <p:guideLst>
        <p:guide orient="horz" pos="1402"/>
        <p:guide pos="3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23.xml"/><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老师，各位同学，晚上好！</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11.xml"/><Relationship Id="rId11" Type="http://schemas.openxmlformats.org/officeDocument/2006/relationships/image" Target="../media/image1.jpeg"/><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image" Target="../media/image11.png"/><Relationship Id="rId7"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tags" Target="../tags/tag13.xml"/><Relationship Id="rId4" Type="http://schemas.openxmlformats.org/officeDocument/2006/relationships/image" Target="../media/image9.png"/><Relationship Id="rId3" Type="http://schemas.openxmlformats.org/officeDocument/2006/relationships/tags" Target="../tags/tag12.xml"/><Relationship Id="rId2" Type="http://schemas.openxmlformats.org/officeDocument/2006/relationships/image" Target="../media/image8.png"/><Relationship Id="rId16" Type="http://schemas.openxmlformats.org/officeDocument/2006/relationships/notesSlide" Target="../notesSlides/notesSlide12.xml"/><Relationship Id="rId15" Type="http://schemas.openxmlformats.org/officeDocument/2006/relationships/slideLayout" Target="../slideLayouts/slideLayout2.xml"/><Relationship Id="rId14" Type="http://schemas.openxmlformats.org/officeDocument/2006/relationships/image" Target="../media/image14.png"/><Relationship Id="rId13" Type="http://schemas.openxmlformats.org/officeDocument/2006/relationships/tags" Target="../tags/tag17.xml"/><Relationship Id="rId12" Type="http://schemas.openxmlformats.org/officeDocument/2006/relationships/image" Target="../media/image13.png"/><Relationship Id="rId11" Type="http://schemas.openxmlformats.org/officeDocument/2006/relationships/tags" Target="../tags/tag16.xml"/><Relationship Id="rId10" Type="http://schemas.openxmlformats.org/officeDocument/2006/relationships/image" Target="../media/image1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2" Type="http://schemas.openxmlformats.org/officeDocument/2006/relationships/notesSlide" Target="../notesSlides/notesSlide25.xml"/><Relationship Id="rId11" Type="http://schemas.openxmlformats.org/officeDocument/2006/relationships/slideLayout" Target="../slideLayouts/slideLayout2.xml"/><Relationship Id="rId10" Type="http://schemas.openxmlformats.org/officeDocument/2006/relationships/image" Target="../media/image38.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31.xml"/><Relationship Id="rId8" Type="http://schemas.openxmlformats.org/officeDocument/2006/relationships/slideLayout" Target="../slideLayouts/slideLayout2.xml"/><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2"/>
            </p:custDataLst>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3"/>
            </p:custDataLst>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custDataLst>
              <p:tags r:id="rId5"/>
            </p:custDataLst>
          </p:nvPr>
        </p:nvSpPr>
        <p:spPr>
          <a:xfrm>
            <a:off x="402487" y="45003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6"/>
            </p:custDataLst>
          </p:nvPr>
        </p:nvSpPr>
        <p:spPr>
          <a:xfrm>
            <a:off x="2332990" y="2047240"/>
            <a:ext cx="7526655" cy="645160"/>
          </a:xfrm>
          <a:prstGeom prst="rect">
            <a:avLst/>
          </a:prstGeom>
          <a:noFill/>
        </p:spPr>
        <p:txBody>
          <a:bodyPr wrap="square" rtlCol="0">
            <a:spAutoFit/>
            <a:scene3d>
              <a:camera prst="orthographicFront"/>
              <a:lightRig rig="threePt" dir="t"/>
            </a:scene3d>
          </a:bodyPr>
          <a:lstStyle/>
          <a:p>
            <a:pPr algn="dist"/>
            <a:r>
              <a:rPr lang="zh-CN" altLang="en-US" sz="3600" dirty="0">
                <a:solidFill>
                  <a:schemeClr val="tx1"/>
                </a:solidFill>
                <a:effectLst/>
                <a:latin typeface="微软雅黑" panose="020B0503020204020204" pitchFamily="34" charset="-122"/>
                <a:ea typeface="微软雅黑" panose="020B0503020204020204" pitchFamily="34" charset="-122"/>
              </a:rPr>
              <a:t>分布式文件系统的设计与实现</a:t>
            </a:r>
            <a:endParaRPr lang="zh-CN" altLang="en-US" sz="3600" dirty="0">
              <a:solidFill>
                <a:schemeClr val="tx1"/>
              </a:solidFill>
              <a:effectLst/>
              <a:latin typeface="微软雅黑" panose="020B0503020204020204" pitchFamily="34" charset="-122"/>
              <a:ea typeface="微软雅黑" panose="020B0503020204020204" pitchFamily="34" charset="-122"/>
            </a:endParaRPr>
          </a:p>
        </p:txBody>
      </p:sp>
      <p:sp>
        <p:nvSpPr>
          <p:cNvPr id="17" name="文本框 16"/>
          <p:cNvSpPr txBox="1"/>
          <p:nvPr>
            <p:custDataLst>
              <p:tags r:id="rId7"/>
            </p:custDataLst>
          </p:nvPr>
        </p:nvSpPr>
        <p:spPr>
          <a:xfrm>
            <a:off x="3615690" y="4356735"/>
            <a:ext cx="4962525" cy="398780"/>
          </a:xfrm>
          <a:prstGeom prst="rect">
            <a:avLst/>
          </a:prstGeom>
          <a:noFill/>
        </p:spPr>
        <p:txBody>
          <a:bodyPr wrap="square" rtlCol="0">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成员：   蔡孟栾     邬小军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直接连接符 17"/>
          <p:cNvCxnSpPr/>
          <p:nvPr>
            <p:custDataLst>
              <p:tags r:id="rId8"/>
            </p:custDataLst>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9"/>
            </p:custDataLst>
          </p:nvPr>
        </p:nvSpPr>
        <p:spPr>
          <a:xfrm>
            <a:off x="1686560" y="2861310"/>
            <a:ext cx="8821420" cy="398780"/>
          </a:xfrm>
          <a:prstGeom prst="rect">
            <a:avLst/>
          </a:prstGeom>
          <a:noFill/>
        </p:spPr>
        <p:txBody>
          <a:bodyPr wrap="square" rtlCol="0">
            <a:spAutoFit/>
          </a:bodyPr>
          <a:lstStyle/>
          <a:p>
            <a:pPr algn="dist"/>
            <a:r>
              <a:rPr lang="en-US" altLang="zh-CN"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Design and Implementation of a Distributed File System</a:t>
            </a:r>
            <a:endParaRPr lang="en-US" altLang="zh-CN"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 name="文本框 1"/>
          <p:cNvSpPr txBox="1"/>
          <p:nvPr>
            <p:custDataLst>
              <p:tags r:id="rId10"/>
            </p:custDataLst>
          </p:nvPr>
        </p:nvSpPr>
        <p:spPr>
          <a:xfrm>
            <a:off x="774065" y="944245"/>
            <a:ext cx="2780665" cy="398780"/>
          </a:xfrm>
          <a:prstGeom prst="rect">
            <a:avLst/>
          </a:prstGeom>
          <a:noFill/>
        </p:spPr>
        <p:txBody>
          <a:bodyPr wrap="square" rtlCol="0">
            <a:spAutoFit/>
          </a:bodyPr>
          <a:lstStyle/>
          <a:p>
            <a:pPr algn="dist"/>
            <a:r>
              <a:rPr lang="zh-CN" altLang="en-US" sz="2000" dirty="0">
                <a:solidFill>
                  <a:srgbClr val="1C4885"/>
                </a:solidFill>
                <a:latin typeface="微软雅黑" panose="020B0503020204020204" pitchFamily="34" charset="-122"/>
                <a:ea typeface="微软雅黑" panose="020B0503020204020204" pitchFamily="34" charset="-122"/>
              </a:rPr>
              <a:t>分布式系统项目汇报</a:t>
            </a:r>
            <a:endParaRPr lang="zh-CN" altLang="en-US" sz="2000" dirty="0">
              <a:solidFill>
                <a:srgbClr val="1C4885"/>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9" name="图片 8" descr="科大logo"/>
          <p:cNvPicPr>
            <a:picLocks noChangeAspect="1"/>
          </p:cNvPicPr>
          <p:nvPr/>
        </p:nvPicPr>
        <p:blipFill>
          <a:blip r:embed="rId11"/>
          <a:stretch>
            <a:fillRect/>
          </a:stretch>
        </p:blipFill>
        <p:spPr>
          <a:xfrm>
            <a:off x="10603865" y="668655"/>
            <a:ext cx="845185" cy="842645"/>
          </a:xfrm>
          <a:prstGeom prst="rect">
            <a:avLst/>
          </a:prstGeom>
        </p:spPr>
      </p:pic>
      <p:sp>
        <p:nvSpPr>
          <p:cNvPr id="10" name="文本框 9"/>
          <p:cNvSpPr txBox="1"/>
          <p:nvPr>
            <p:custDataLst>
              <p:tags r:id="rId12"/>
            </p:custDataLst>
          </p:nvPr>
        </p:nvSpPr>
        <p:spPr>
          <a:xfrm>
            <a:off x="10360025" y="5791835"/>
            <a:ext cx="1089025" cy="398780"/>
          </a:xfrm>
          <a:prstGeom prst="rect">
            <a:avLst/>
          </a:prstGeom>
          <a:noFill/>
        </p:spPr>
        <p:txBody>
          <a:bodyPr wrap="square" rtlCol="0">
            <a:spAutoFit/>
          </a:bodyPr>
          <a:lstStyle/>
          <a:p>
            <a:pPr algn="dist"/>
            <a:r>
              <a:rPr lang="en-US" altLang="zh-CN" sz="2000" dirty="0">
                <a:solidFill>
                  <a:srgbClr val="1C4885"/>
                </a:solidFill>
                <a:latin typeface="微软雅黑" panose="020B0503020204020204" pitchFamily="34" charset="-122"/>
                <a:ea typeface="微软雅黑" panose="020B0503020204020204" pitchFamily="34" charset="-122"/>
              </a:rPr>
              <a:t>12.23</a:t>
            </a:r>
            <a:endParaRPr lang="en-US" altLang="zh-CN" sz="2000"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2745105" y="2957830"/>
            <a:ext cx="1143635" cy="1143635"/>
          </a:xfrm>
          <a:prstGeom prst="rect">
            <a:avLst/>
          </a:prstGeom>
        </p:spPr>
      </p:pic>
      <p:pic>
        <p:nvPicPr>
          <p:cNvPr id="10" name="图片 9" descr="数据库"/>
          <p:cNvPicPr>
            <a:picLocks noChangeAspect="1"/>
          </p:cNvPicPr>
          <p:nvPr/>
        </p:nvPicPr>
        <p:blipFill>
          <a:blip r:embed="rId3"/>
          <a:stretch>
            <a:fillRect/>
          </a:stretch>
        </p:blipFill>
        <p:spPr>
          <a:xfrm>
            <a:off x="6756400" y="4684395"/>
            <a:ext cx="923925" cy="923925"/>
          </a:xfrm>
          <a:prstGeom prst="rect">
            <a:avLst/>
          </a:prstGeom>
        </p:spPr>
      </p:pic>
      <p:pic>
        <p:nvPicPr>
          <p:cNvPr id="11" name="图片 10" descr="文件"/>
          <p:cNvPicPr>
            <a:picLocks noChangeAspect="1"/>
          </p:cNvPicPr>
          <p:nvPr/>
        </p:nvPicPr>
        <p:blipFill>
          <a:blip r:embed="rId4"/>
          <a:stretch>
            <a:fillRect/>
          </a:stretch>
        </p:blipFill>
        <p:spPr>
          <a:xfrm>
            <a:off x="1134745" y="4101465"/>
            <a:ext cx="582930" cy="582930"/>
          </a:xfrm>
          <a:prstGeom prst="rect">
            <a:avLst/>
          </a:prstGeom>
        </p:spPr>
      </p:pic>
      <p:pic>
        <p:nvPicPr>
          <p:cNvPr id="12" name="图片 11" descr="下载缓存"/>
          <p:cNvPicPr>
            <a:picLocks noChangeAspect="1"/>
          </p:cNvPicPr>
          <p:nvPr/>
        </p:nvPicPr>
        <p:blipFill>
          <a:blip r:embed="rId5"/>
          <a:stretch>
            <a:fillRect/>
          </a:stretch>
        </p:blipFill>
        <p:spPr>
          <a:xfrm>
            <a:off x="1066165" y="2102485"/>
            <a:ext cx="651510" cy="651510"/>
          </a:xfrm>
          <a:prstGeom prst="rect">
            <a:avLst/>
          </a:prstGeom>
        </p:spPr>
      </p:pic>
      <p:pic>
        <p:nvPicPr>
          <p:cNvPr id="13" name="图片 12" descr="服务器"/>
          <p:cNvPicPr>
            <a:picLocks noChangeAspect="1"/>
          </p:cNvPicPr>
          <p:nvPr/>
        </p:nvPicPr>
        <p:blipFill>
          <a:blip r:embed="rId6"/>
          <a:stretch>
            <a:fillRect/>
          </a:stretch>
        </p:blipFill>
        <p:spPr>
          <a:xfrm>
            <a:off x="7533640" y="1470660"/>
            <a:ext cx="1283335" cy="1283335"/>
          </a:xfrm>
          <a:prstGeom prst="rect">
            <a:avLst/>
          </a:prstGeom>
        </p:spPr>
      </p:pic>
      <p:sp>
        <p:nvSpPr>
          <p:cNvPr id="14" name="文本框 13"/>
          <p:cNvSpPr txBox="1"/>
          <p:nvPr/>
        </p:nvSpPr>
        <p:spPr>
          <a:xfrm>
            <a:off x="7533640" y="2753995"/>
            <a:ext cx="134810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主服务器</a:t>
            </a:r>
            <a:endParaRPr lang="zh-CN" altLang="en-US" b="1">
              <a:latin typeface="微软雅黑" panose="020B0503020204020204" pitchFamily="34" charset="-122"/>
              <a:ea typeface="微软雅黑" panose="020B0503020204020204" pitchFamily="34" charset="-122"/>
            </a:endParaRPr>
          </a:p>
        </p:txBody>
      </p:sp>
      <p:sp>
        <p:nvSpPr>
          <p:cNvPr id="15" name="文本框 14"/>
          <p:cNvSpPr txBox="1"/>
          <p:nvPr/>
        </p:nvSpPr>
        <p:spPr>
          <a:xfrm>
            <a:off x="6586220" y="5608320"/>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pic>
        <p:nvPicPr>
          <p:cNvPr id="16" name="图片 15" descr="服务器"/>
          <p:cNvPicPr>
            <a:picLocks noChangeAspect="1"/>
          </p:cNvPicPr>
          <p:nvPr/>
        </p:nvPicPr>
        <p:blipFill>
          <a:blip r:embed="rId6"/>
          <a:stretch>
            <a:fillRect/>
          </a:stretch>
        </p:blipFill>
        <p:spPr>
          <a:xfrm>
            <a:off x="9660890" y="1470660"/>
            <a:ext cx="1283335" cy="1283335"/>
          </a:xfrm>
          <a:prstGeom prst="rect">
            <a:avLst/>
          </a:prstGeom>
        </p:spPr>
      </p:pic>
      <p:sp>
        <p:nvSpPr>
          <p:cNvPr id="19" name="文本框 18"/>
          <p:cNvSpPr txBox="1"/>
          <p:nvPr/>
        </p:nvSpPr>
        <p:spPr>
          <a:xfrm>
            <a:off x="9660890" y="2753995"/>
            <a:ext cx="1348105" cy="368300"/>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备用服务器</a:t>
            </a:r>
            <a:endParaRPr lang="zh-CN" altLang="en-US" b="1">
              <a:latin typeface="微软雅黑" panose="020B0503020204020204" pitchFamily="34" charset="-122"/>
              <a:ea typeface="微软雅黑" panose="020B0503020204020204" pitchFamily="34" charset="-122"/>
            </a:endParaRPr>
          </a:p>
        </p:txBody>
      </p:sp>
      <p:pic>
        <p:nvPicPr>
          <p:cNvPr id="20" name="图片 19" descr="数据库"/>
          <p:cNvPicPr>
            <a:picLocks noChangeAspect="1"/>
          </p:cNvPicPr>
          <p:nvPr/>
        </p:nvPicPr>
        <p:blipFill>
          <a:blip r:embed="rId3"/>
          <a:stretch>
            <a:fillRect/>
          </a:stretch>
        </p:blipFill>
        <p:spPr>
          <a:xfrm>
            <a:off x="8093075" y="4706620"/>
            <a:ext cx="923925" cy="923925"/>
          </a:xfrm>
          <a:prstGeom prst="rect">
            <a:avLst/>
          </a:prstGeom>
        </p:spPr>
      </p:pic>
      <p:sp>
        <p:nvSpPr>
          <p:cNvPr id="21" name="文本框 20"/>
          <p:cNvSpPr txBox="1"/>
          <p:nvPr/>
        </p:nvSpPr>
        <p:spPr>
          <a:xfrm>
            <a:off x="7922895" y="5630545"/>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pic>
        <p:nvPicPr>
          <p:cNvPr id="22" name="图片 21" descr="数据库"/>
          <p:cNvPicPr>
            <a:picLocks noChangeAspect="1"/>
          </p:cNvPicPr>
          <p:nvPr/>
        </p:nvPicPr>
        <p:blipFill>
          <a:blip r:embed="rId3"/>
          <a:stretch>
            <a:fillRect/>
          </a:stretch>
        </p:blipFill>
        <p:spPr>
          <a:xfrm>
            <a:off x="9398000" y="4706620"/>
            <a:ext cx="923925" cy="923925"/>
          </a:xfrm>
          <a:prstGeom prst="rect">
            <a:avLst/>
          </a:prstGeom>
        </p:spPr>
      </p:pic>
      <p:sp>
        <p:nvSpPr>
          <p:cNvPr id="23" name="文本框 22"/>
          <p:cNvSpPr txBox="1"/>
          <p:nvPr/>
        </p:nvSpPr>
        <p:spPr>
          <a:xfrm>
            <a:off x="9256395" y="5630545"/>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0316845" y="4846320"/>
            <a:ext cx="1401445" cy="645160"/>
          </a:xfrm>
          <a:prstGeom prst="rect">
            <a:avLst/>
          </a:prstGeom>
          <a:noFill/>
        </p:spPr>
        <p:txBody>
          <a:bodyPr wrap="square" rtlCol="0">
            <a:spAutoFit/>
          </a:bodyPr>
          <a:lstStyle/>
          <a:p>
            <a:pPr algn="ctr"/>
            <a:r>
              <a:rPr lang="en-US" altLang="zh-CN" sz="3600" b="1">
                <a:latin typeface="微软雅黑" panose="020B0503020204020204" pitchFamily="34" charset="-122"/>
                <a:ea typeface="微软雅黑" panose="020B0503020204020204" pitchFamily="34" charset="-122"/>
              </a:rPr>
              <a:t>...</a:t>
            </a:r>
            <a:endParaRPr lang="en-US" altLang="zh-CN" sz="3600" b="1">
              <a:latin typeface="微软雅黑" panose="020B0503020204020204" pitchFamily="34" charset="-122"/>
              <a:ea typeface="微软雅黑" panose="020B0503020204020204" pitchFamily="34" charset="-122"/>
            </a:endParaRPr>
          </a:p>
        </p:txBody>
      </p:sp>
      <p:sp>
        <p:nvSpPr>
          <p:cNvPr id="29" name="文本框 28"/>
          <p:cNvSpPr txBox="1"/>
          <p:nvPr/>
        </p:nvSpPr>
        <p:spPr>
          <a:xfrm>
            <a:off x="2616200" y="4208780"/>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796290" y="4776470"/>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本地存储</a:t>
            </a:r>
            <a:endParaRPr lang="zh-CN" altLang="en-US" b="1">
              <a:latin typeface="微软雅黑" panose="020B0503020204020204" pitchFamily="34" charset="-122"/>
              <a:ea typeface="微软雅黑" panose="020B0503020204020204" pitchFamily="34" charset="-122"/>
            </a:endParaRPr>
          </a:p>
        </p:txBody>
      </p:sp>
      <p:sp>
        <p:nvSpPr>
          <p:cNvPr id="31" name="文本框 30"/>
          <p:cNvSpPr txBox="1"/>
          <p:nvPr/>
        </p:nvSpPr>
        <p:spPr>
          <a:xfrm>
            <a:off x="725805" y="2753995"/>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下载缓存</a:t>
            </a:r>
            <a:endParaRPr lang="zh-CN" altLang="en-US" b="1">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1782445" y="2548255"/>
            <a:ext cx="821055" cy="55943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751965" y="3629025"/>
            <a:ext cx="831850" cy="711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210300" y="1194435"/>
            <a:ext cx="5499735" cy="2063750"/>
          </a:xfrm>
          <a:prstGeom prst="rect">
            <a:avLst/>
          </a:prstGeom>
          <a:noFill/>
          <a:ln>
            <a:solidFill>
              <a:schemeClr val="accent1">
                <a:alpha val="9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210300" y="4208780"/>
            <a:ext cx="5499735" cy="2063750"/>
          </a:xfrm>
          <a:prstGeom prst="rect">
            <a:avLst/>
          </a:prstGeom>
          <a:noFill/>
          <a:ln>
            <a:solidFill>
              <a:schemeClr val="accent1">
                <a:alpha val="9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8284210" y="721360"/>
            <a:ext cx="175323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sym typeface="+mn-ea"/>
              </a:rPr>
              <a:t>目录服务器</a:t>
            </a:r>
            <a:endParaRPr lang="zh-CN" altLang="en-US"/>
          </a:p>
        </p:txBody>
      </p:sp>
      <p:sp>
        <p:nvSpPr>
          <p:cNvPr id="39" name="文本框 38"/>
          <p:cNvSpPr txBox="1"/>
          <p:nvPr/>
        </p:nvSpPr>
        <p:spPr>
          <a:xfrm>
            <a:off x="8284210" y="6356350"/>
            <a:ext cx="175323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节点服务器群</a:t>
            </a:r>
            <a:endParaRPr lang="zh-CN" altLang="en-US" b="1" dirty="0">
              <a:latin typeface="微软雅黑" panose="020B0503020204020204" pitchFamily="34" charset="-122"/>
              <a:ea typeface="微软雅黑" panose="020B0503020204020204" pitchFamily="34" charset="-122"/>
              <a:sym typeface="+mn-ea"/>
            </a:endParaRPr>
          </a:p>
        </p:txBody>
      </p:sp>
      <p:cxnSp>
        <p:nvCxnSpPr>
          <p:cNvPr id="40" name="直接箭头连接符 39"/>
          <p:cNvCxnSpPr/>
          <p:nvPr/>
        </p:nvCxnSpPr>
        <p:spPr>
          <a:xfrm flipV="1">
            <a:off x="4016375" y="1815465"/>
            <a:ext cx="2013585" cy="119253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065260" y="3338195"/>
            <a:ext cx="10160" cy="82169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4036060" y="3839845"/>
            <a:ext cx="1953895" cy="1261745"/>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9398000" y="3627318"/>
            <a:ext cx="1414780" cy="307777"/>
          </a:xfrm>
          <a:prstGeom prst="rect">
            <a:avLst/>
          </a:prstGeom>
          <a:noFill/>
        </p:spPr>
        <p:txBody>
          <a:bodyPr wrap="square" rtlCol="0">
            <a:spAutoFit/>
          </a:bodyPr>
          <a:lstStyle/>
          <a:p>
            <a:pPr algn="ctr"/>
            <a:r>
              <a:rPr lang="zh-CN" altLang="en-US" sz="1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更新节点信息</a:t>
            </a:r>
            <a:endParaRPr lang="zh-CN" altLang="en-US" sz="1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6" name="文本框 45"/>
          <p:cNvSpPr txBox="1"/>
          <p:nvPr/>
        </p:nvSpPr>
        <p:spPr>
          <a:xfrm>
            <a:off x="4562475" y="2556510"/>
            <a:ext cx="675005" cy="1783715"/>
          </a:xfrm>
          <a:prstGeom prst="rect">
            <a:avLst/>
          </a:prstGeom>
          <a:noFill/>
        </p:spPr>
        <p:txBody>
          <a:bodyPr vert="eaVert" wrap="square" rtlCol="0">
            <a:spAutoFit/>
          </a:bodyPr>
          <a:lstStyle/>
          <a:p>
            <a:pPr algn="ctr"/>
            <a:r>
              <a:rPr lang="zh-CN" altLang="en-US" sz="1600" b="1">
                <a:solidFill>
                  <a:schemeClr val="accent1"/>
                </a:solidFill>
                <a:effectLst>
                  <a:outerShdw blurRad="38100" dist="25400" dir="5400000" algn="ctr" rotWithShape="0">
                    <a:srgbClr val="6E747A">
                      <a:alpha val="43000"/>
                    </a:srgbClr>
                  </a:outerShdw>
                </a:effectLst>
                <a:sym typeface="+mn-ea"/>
              </a:rPr>
              <a:t>返回响应</a:t>
            </a:r>
            <a:endParaRPr lang="zh-CN" altLang="en-US" sz="1600" b="1">
              <a:solidFill>
                <a:schemeClr val="accent1"/>
              </a:solidFill>
              <a:effectLst>
                <a:outerShdw blurRad="38100" dist="25400" dir="5400000" algn="ctr" rotWithShape="0">
                  <a:srgbClr val="6E747A">
                    <a:alpha val="43000"/>
                  </a:srgbClr>
                </a:outerShdw>
              </a:effectLst>
              <a:sym typeface="+mn-ea"/>
            </a:endParaRPr>
          </a:p>
          <a:p>
            <a:pPr algn="ctr"/>
            <a:r>
              <a:rPr lang="zh-CN" altLang="en-US" sz="1600" b="1">
                <a:solidFill>
                  <a:schemeClr val="accent1"/>
                </a:solidFill>
                <a:effectLst>
                  <a:outerShdw blurRad="38100" dist="25400" dir="5400000" algn="ctr" rotWithShape="0">
                    <a:srgbClr val="6E747A">
                      <a:alpha val="43000"/>
                    </a:srgbClr>
                  </a:outerShdw>
                </a:effectLst>
              </a:rPr>
              <a:t>通信请求</a:t>
            </a:r>
            <a:endParaRPr lang="zh-CN" altLang="en-US" sz="1600" b="1">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系统整体分析</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9" name="文本框 8"/>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系统整体分析</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8602345" y="6356350"/>
            <a:ext cx="2743200" cy="365125"/>
          </a:xfrm>
        </p:spPr>
        <p:txBody>
          <a:bodyPr/>
          <a:lstStyle/>
          <a:p>
            <a:fld id="{F46799FB-52B8-4698-BECF-01ADD9E846BE}" type="slidenum">
              <a:rPr lang="zh-CN" altLang="en-US" smtClean="0"/>
            </a:fld>
            <a:endParaRPr lang="zh-CN" altLang="en-US"/>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sp>
        <p:nvSpPr>
          <p:cNvPr id="46" name="文本框 45"/>
          <p:cNvSpPr txBox="1"/>
          <p:nvPr/>
        </p:nvSpPr>
        <p:spPr>
          <a:xfrm>
            <a:off x="904875" y="1618636"/>
            <a:ext cx="10168255" cy="4293483"/>
          </a:xfrm>
          <a:prstGeom prst="rect">
            <a:avLst/>
          </a:prstGeom>
          <a:solidFill>
            <a:schemeClr val="bg1">
              <a:lumMod val="95000"/>
            </a:schemeClr>
          </a:solidFill>
        </p:spPr>
        <p:txBody>
          <a:bodyPr wrap="square" rtlCol="0">
            <a:spAutoFit/>
          </a:bodyPr>
          <a:lstStyle/>
          <a:p>
            <a:pPr algn="just" fontAlgn="auto">
              <a:lnSpc>
                <a:spcPct val="100000"/>
              </a:lnSpc>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本系统功能：</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上传下载</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42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查询删除</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文件缓存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负载均衡</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fontAlgn="auto">
              <a:lnSpc>
                <a:spcPts val="42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备份机制</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崩溃处理</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读写锁</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904875" y="1442720"/>
            <a:ext cx="1766943" cy="175916"/>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8" name="图片 7" descr="E:\研一上\课程\分布式系统\DFS大作业\截图\客户端主界面\客户端操作界面_WPS图片.png客户端操作界面_WPS图片"/>
          <p:cNvPicPr>
            <a:picLocks noChangeAspect="1"/>
          </p:cNvPicPr>
          <p:nvPr/>
        </p:nvPicPr>
        <p:blipFill>
          <a:blip r:embed="rId2"/>
          <a:srcRect/>
          <a:stretch>
            <a:fillRect/>
          </a:stretch>
        </p:blipFill>
        <p:spPr>
          <a:xfrm>
            <a:off x="614680" y="1944370"/>
            <a:ext cx="5829300" cy="4411980"/>
          </a:xfrm>
          <a:prstGeom prst="rect">
            <a:avLst/>
          </a:prstGeom>
        </p:spPr>
      </p:pic>
      <p:pic>
        <p:nvPicPr>
          <p:cNvPr id="9" name="图片 8" descr="菜单栏文件操作"/>
          <p:cNvPicPr>
            <a:picLocks noChangeAspect="1"/>
          </p:cNvPicPr>
          <p:nvPr>
            <p:custDataLst>
              <p:tags r:id="rId3"/>
            </p:custDataLst>
          </p:nvPr>
        </p:nvPicPr>
        <p:blipFill>
          <a:blip r:embed="rId4"/>
          <a:stretch>
            <a:fillRect/>
          </a:stretch>
        </p:blipFill>
        <p:spPr>
          <a:xfrm>
            <a:off x="7138035" y="1944370"/>
            <a:ext cx="1874520" cy="952500"/>
          </a:xfrm>
          <a:prstGeom prst="rect">
            <a:avLst/>
          </a:prstGeom>
        </p:spPr>
      </p:pic>
      <p:pic>
        <p:nvPicPr>
          <p:cNvPr id="17" name="图片 16" descr="菜单栏编辑操作"/>
          <p:cNvPicPr>
            <a:picLocks noChangeAspect="1"/>
          </p:cNvPicPr>
          <p:nvPr>
            <p:custDataLst>
              <p:tags r:id="rId5"/>
            </p:custDataLst>
          </p:nvPr>
        </p:nvPicPr>
        <p:blipFill>
          <a:blip r:embed="rId6"/>
          <a:stretch>
            <a:fillRect/>
          </a:stretch>
        </p:blipFill>
        <p:spPr>
          <a:xfrm>
            <a:off x="9737090" y="1944370"/>
            <a:ext cx="1821180" cy="944880"/>
          </a:xfrm>
          <a:prstGeom prst="rect">
            <a:avLst/>
          </a:prstGeom>
        </p:spPr>
      </p:pic>
      <p:pic>
        <p:nvPicPr>
          <p:cNvPr id="18" name="图片 17" descr="菜单栏查看操作"/>
          <p:cNvPicPr>
            <a:picLocks noChangeAspect="1"/>
          </p:cNvPicPr>
          <p:nvPr>
            <p:custDataLst>
              <p:tags r:id="rId7"/>
            </p:custDataLst>
          </p:nvPr>
        </p:nvPicPr>
        <p:blipFill>
          <a:blip r:embed="rId8"/>
          <a:stretch>
            <a:fillRect/>
          </a:stretch>
        </p:blipFill>
        <p:spPr>
          <a:xfrm>
            <a:off x="6985635" y="3198495"/>
            <a:ext cx="2179320" cy="1150620"/>
          </a:xfrm>
          <a:prstGeom prst="rect">
            <a:avLst/>
          </a:prstGeom>
        </p:spPr>
      </p:pic>
      <p:pic>
        <p:nvPicPr>
          <p:cNvPr id="24" name="图片 23" descr="菜单栏工具操作"/>
          <p:cNvPicPr>
            <a:picLocks noChangeAspect="1"/>
          </p:cNvPicPr>
          <p:nvPr>
            <p:custDataLst>
              <p:tags r:id="rId9"/>
            </p:custDataLst>
          </p:nvPr>
        </p:nvPicPr>
        <p:blipFill>
          <a:blip r:embed="rId10"/>
          <a:stretch>
            <a:fillRect/>
          </a:stretch>
        </p:blipFill>
        <p:spPr>
          <a:xfrm>
            <a:off x="9538970" y="3179445"/>
            <a:ext cx="2019300" cy="876300"/>
          </a:xfrm>
          <a:prstGeom prst="rect">
            <a:avLst/>
          </a:prstGeom>
        </p:spPr>
      </p:pic>
      <p:pic>
        <p:nvPicPr>
          <p:cNvPr id="25" name="图片 24" descr="菜单栏关于操作"/>
          <p:cNvPicPr>
            <a:picLocks noChangeAspect="1"/>
          </p:cNvPicPr>
          <p:nvPr>
            <p:custDataLst>
              <p:tags r:id="rId11"/>
            </p:custDataLst>
          </p:nvPr>
        </p:nvPicPr>
        <p:blipFill>
          <a:blip r:embed="rId12"/>
          <a:stretch>
            <a:fillRect/>
          </a:stretch>
        </p:blipFill>
        <p:spPr>
          <a:xfrm>
            <a:off x="6985635" y="4653915"/>
            <a:ext cx="2225040" cy="883920"/>
          </a:xfrm>
          <a:prstGeom prst="rect">
            <a:avLst/>
          </a:prstGeom>
        </p:spPr>
      </p:pic>
      <p:pic>
        <p:nvPicPr>
          <p:cNvPr id="26" name="图片 25" descr="菜单栏关于操作弹窗提示"/>
          <p:cNvPicPr>
            <a:picLocks noChangeAspect="1"/>
          </p:cNvPicPr>
          <p:nvPr>
            <p:custDataLst>
              <p:tags r:id="rId13"/>
            </p:custDataLst>
          </p:nvPr>
        </p:nvPicPr>
        <p:blipFill>
          <a:blip r:embed="rId14"/>
          <a:stretch>
            <a:fillRect/>
          </a:stretch>
        </p:blipFill>
        <p:spPr>
          <a:xfrm>
            <a:off x="9836150" y="4653915"/>
            <a:ext cx="1722120" cy="1691640"/>
          </a:xfrm>
          <a:prstGeom prst="rect">
            <a:avLst/>
          </a:prstGeom>
        </p:spPr>
      </p:pic>
      <p:sp>
        <p:nvSpPr>
          <p:cNvPr id="27" name="文本框 26"/>
          <p:cNvSpPr txBox="1"/>
          <p:nvPr/>
        </p:nvSpPr>
        <p:spPr>
          <a:xfrm>
            <a:off x="1885950" y="1298575"/>
            <a:ext cx="3286760" cy="368300"/>
          </a:xfrm>
          <a:prstGeom prst="rect">
            <a:avLst/>
          </a:prstGeom>
          <a:noFill/>
        </p:spPr>
        <p:txBody>
          <a:bodyPr wrap="square" rtlCol="0">
            <a:spAutoFit/>
          </a:bodyPr>
          <a:lstStyle/>
          <a:p>
            <a:pPr algn="ctr"/>
            <a:r>
              <a:rPr lang="zh-CN" altLang="en-US">
                <a:latin typeface="方正屏显雅宋简体" panose="02010600010101010101" charset="-122"/>
                <a:ea typeface="方正屏显雅宋简体" panose="02010600010101010101" charset="-122"/>
              </a:rPr>
              <a:t>主界面</a:t>
            </a:r>
            <a:endParaRPr lang="zh-CN" altLang="en-US">
              <a:latin typeface="方正屏显雅宋简体" panose="02010600010101010101" charset="-122"/>
              <a:ea typeface="方正屏显雅宋简体" panose="02010600010101010101" charset="-122"/>
            </a:endParaRPr>
          </a:p>
        </p:txBody>
      </p:sp>
      <p:sp>
        <p:nvSpPr>
          <p:cNvPr id="32" name="文本框 31"/>
          <p:cNvSpPr txBox="1"/>
          <p:nvPr/>
        </p:nvSpPr>
        <p:spPr>
          <a:xfrm>
            <a:off x="7727315" y="1298575"/>
            <a:ext cx="3286760" cy="368300"/>
          </a:xfrm>
          <a:prstGeom prst="rect">
            <a:avLst/>
          </a:prstGeom>
          <a:noFill/>
        </p:spPr>
        <p:txBody>
          <a:bodyPr wrap="square" rtlCol="0">
            <a:spAutoFit/>
          </a:bodyPr>
          <a:lstStyle/>
          <a:p>
            <a:pPr algn="ctr"/>
            <a:r>
              <a:rPr lang="zh-CN" altLang="en-US">
                <a:latin typeface="方正屏显雅宋简体" panose="02010600010101010101" charset="-122"/>
                <a:ea typeface="方正屏显雅宋简体" panose="02010600010101010101" charset="-122"/>
              </a:rPr>
              <a:t>菜单栏</a:t>
            </a:r>
            <a:endParaRPr lang="zh-CN" altLang="en-US">
              <a:latin typeface="方正屏显雅宋简体" panose="02010600010101010101" charset="-122"/>
              <a:ea typeface="方正屏显雅宋简体" panose="02010600010101010101" charset="-122"/>
            </a:endParaRPr>
          </a:p>
        </p:txBody>
      </p:sp>
      <p:sp>
        <p:nvSpPr>
          <p:cNvPr id="16" name="文本框 15"/>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系统整体分析</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20" name="文本框 19"/>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0460"/>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系统设计与实现</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68190" y="3675380"/>
            <a:ext cx="5537200" cy="398780"/>
          </a:xfrm>
          <a:prstGeom prst="rect">
            <a:avLst/>
          </a:prstGeom>
          <a:noFill/>
        </p:spPr>
        <p:txBody>
          <a:bodyPr wrap="square" rtlCol="0">
            <a:spAutoFit/>
          </a:bodyPr>
          <a:lstStyle/>
          <a:p>
            <a:pPr algn="dist"/>
            <a:r>
              <a:rPr lang="en-US" altLang="zh-CN" sz="2000" dirty="0">
                <a:latin typeface="微软雅黑" panose="020B0503020204020204" pitchFamily="34" charset="-122"/>
                <a:ea typeface="微软雅黑" panose="020B0503020204020204" pitchFamily="34" charset="-122"/>
                <a:sym typeface="+mn-ea"/>
              </a:rPr>
              <a:t>Design and Implementation</a:t>
            </a:r>
            <a:endParaRPr lang="en-US" altLang="zh-CN" sz="2000" dirty="0">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11" name="图片 10" descr="科大logo"/>
          <p:cNvPicPr>
            <a:picLocks noChangeAspect="1"/>
          </p:cNvPicPr>
          <p:nvPr/>
        </p:nvPicPr>
        <p:blipFill>
          <a:blip r:embed="rId1"/>
          <a:stretch>
            <a:fillRect/>
          </a:stretch>
        </p:blipFill>
        <p:spPr>
          <a:xfrm>
            <a:off x="10603865" y="66865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3420972" y="4587844"/>
            <a:ext cx="1143635" cy="1143635"/>
          </a:xfrm>
          <a:prstGeom prst="rect">
            <a:avLst/>
          </a:prstGeom>
        </p:spPr>
      </p:pic>
      <p:pic>
        <p:nvPicPr>
          <p:cNvPr id="10" name="图片 9" descr="数据库"/>
          <p:cNvPicPr>
            <a:picLocks noChangeAspect="1"/>
          </p:cNvPicPr>
          <p:nvPr/>
        </p:nvPicPr>
        <p:blipFill>
          <a:blip r:embed="rId3"/>
          <a:stretch>
            <a:fillRect/>
          </a:stretch>
        </p:blipFill>
        <p:spPr>
          <a:xfrm>
            <a:off x="8929757" y="4657891"/>
            <a:ext cx="923925" cy="923925"/>
          </a:xfrm>
          <a:prstGeom prst="rect">
            <a:avLst/>
          </a:prstGeom>
        </p:spPr>
      </p:pic>
      <p:pic>
        <p:nvPicPr>
          <p:cNvPr id="11" name="图片 10" descr="文件"/>
          <p:cNvPicPr>
            <a:picLocks noChangeAspect="1"/>
          </p:cNvPicPr>
          <p:nvPr/>
        </p:nvPicPr>
        <p:blipFill>
          <a:blip r:embed="rId4"/>
          <a:stretch>
            <a:fillRect/>
          </a:stretch>
        </p:blipFill>
        <p:spPr>
          <a:xfrm>
            <a:off x="1810612" y="5731479"/>
            <a:ext cx="582930" cy="582930"/>
          </a:xfrm>
          <a:prstGeom prst="rect">
            <a:avLst/>
          </a:prstGeom>
        </p:spPr>
      </p:pic>
      <p:pic>
        <p:nvPicPr>
          <p:cNvPr id="12" name="图片 11" descr="下载缓存"/>
          <p:cNvPicPr>
            <a:picLocks noChangeAspect="1"/>
          </p:cNvPicPr>
          <p:nvPr/>
        </p:nvPicPr>
        <p:blipFill>
          <a:blip r:embed="rId5"/>
          <a:stretch>
            <a:fillRect/>
          </a:stretch>
        </p:blipFill>
        <p:spPr>
          <a:xfrm>
            <a:off x="1742032" y="3732499"/>
            <a:ext cx="651510" cy="651510"/>
          </a:xfrm>
          <a:prstGeom prst="rect">
            <a:avLst/>
          </a:prstGeom>
        </p:spPr>
      </p:pic>
      <p:pic>
        <p:nvPicPr>
          <p:cNvPr id="13" name="图片 12" descr="服务器"/>
          <p:cNvPicPr>
            <a:picLocks noChangeAspect="1"/>
          </p:cNvPicPr>
          <p:nvPr/>
        </p:nvPicPr>
        <p:blipFill>
          <a:blip r:embed="rId6"/>
          <a:stretch>
            <a:fillRect/>
          </a:stretch>
        </p:blipFill>
        <p:spPr>
          <a:xfrm>
            <a:off x="5850614" y="1404400"/>
            <a:ext cx="1283335" cy="1283335"/>
          </a:xfrm>
          <a:prstGeom prst="rect">
            <a:avLst/>
          </a:prstGeom>
        </p:spPr>
      </p:pic>
      <p:sp>
        <p:nvSpPr>
          <p:cNvPr id="14" name="文本框 13"/>
          <p:cNvSpPr txBox="1"/>
          <p:nvPr/>
        </p:nvSpPr>
        <p:spPr>
          <a:xfrm>
            <a:off x="5850614" y="2687735"/>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15" name="文本框 14"/>
          <p:cNvSpPr txBox="1"/>
          <p:nvPr/>
        </p:nvSpPr>
        <p:spPr>
          <a:xfrm>
            <a:off x="8759577" y="5581816"/>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3292067" y="583879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1472157" y="640648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本地存储</a:t>
            </a:r>
            <a:endParaRPr lang="zh-CN" altLang="en-US" b="1">
              <a:latin typeface="微软雅黑" panose="020B0503020204020204" pitchFamily="34" charset="-122"/>
              <a:ea typeface="微软雅黑" panose="020B0503020204020204" pitchFamily="34" charset="-122"/>
            </a:endParaRPr>
          </a:p>
        </p:txBody>
      </p:sp>
      <p:sp>
        <p:nvSpPr>
          <p:cNvPr id="31" name="文本框 30"/>
          <p:cNvSpPr txBox="1"/>
          <p:nvPr/>
        </p:nvSpPr>
        <p:spPr>
          <a:xfrm>
            <a:off x="1401672" y="4384009"/>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下载缓存</a:t>
            </a:r>
            <a:endParaRPr lang="zh-CN" altLang="en-US" b="1">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2458312" y="4178269"/>
            <a:ext cx="821055" cy="5594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V="1">
            <a:off x="2427832" y="5259039"/>
            <a:ext cx="831850" cy="711200"/>
          </a:xfrm>
          <a:prstGeom prst="line">
            <a:avLst/>
          </a:prstGeom>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文件上传</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57" name="直接箭头连接符 56"/>
          <p:cNvCxnSpPr>
            <a:endCxn id="13" idx="1"/>
          </p:cNvCxnSpPr>
          <p:nvPr/>
        </p:nvCxnSpPr>
        <p:spPr>
          <a:xfrm flipV="1">
            <a:off x="3992789" y="2046068"/>
            <a:ext cx="1857825" cy="252209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4564607" y="4927086"/>
            <a:ext cx="4491937" cy="2612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0" idx="0"/>
            <a:endCxn id="13" idx="3"/>
          </p:cNvCxnSpPr>
          <p:nvPr/>
        </p:nvCxnSpPr>
        <p:spPr>
          <a:xfrm flipH="1" flipV="1">
            <a:off x="7133949" y="2046068"/>
            <a:ext cx="2257771" cy="2611823"/>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4402365" y="2273482"/>
            <a:ext cx="1580424" cy="2295752"/>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3636211" y="2923563"/>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上传文件请求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5" name="文本框 74"/>
          <p:cNvSpPr txBox="1"/>
          <p:nvPr/>
        </p:nvSpPr>
        <p:spPr>
          <a:xfrm>
            <a:off x="5192577" y="3337478"/>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返回上传地址</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6" name="文本框 75"/>
          <p:cNvSpPr txBox="1"/>
          <p:nvPr/>
        </p:nvSpPr>
        <p:spPr>
          <a:xfrm>
            <a:off x="5714605" y="4572604"/>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上传文件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8" name="文本框 77"/>
          <p:cNvSpPr txBox="1"/>
          <p:nvPr/>
        </p:nvSpPr>
        <p:spPr>
          <a:xfrm>
            <a:off x="7998342" y="3059571"/>
            <a:ext cx="1978734" cy="285942"/>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更新节点文件信息</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01 二次上传_WPS图片"/>
          <p:cNvPicPr>
            <a:picLocks noChangeAspect="1"/>
          </p:cNvPicPr>
          <p:nvPr/>
        </p:nvPicPr>
        <p:blipFill>
          <a:blip r:embed="rId2"/>
          <a:stretch>
            <a:fillRect/>
          </a:stretch>
        </p:blipFill>
        <p:spPr>
          <a:xfrm>
            <a:off x="796290" y="1533525"/>
            <a:ext cx="5364480" cy="1714500"/>
          </a:xfrm>
          <a:prstGeom prst="rect">
            <a:avLst/>
          </a:prstGeom>
        </p:spPr>
      </p:pic>
      <p:pic>
        <p:nvPicPr>
          <p:cNvPr id="10" name="图片 9" descr="02 二次上传_WPS图片"/>
          <p:cNvPicPr>
            <a:picLocks noChangeAspect="1"/>
          </p:cNvPicPr>
          <p:nvPr/>
        </p:nvPicPr>
        <p:blipFill>
          <a:blip r:embed="rId3"/>
          <a:stretch>
            <a:fillRect/>
          </a:stretch>
        </p:blipFill>
        <p:spPr>
          <a:xfrm>
            <a:off x="6346190" y="1533525"/>
            <a:ext cx="5364480" cy="1882140"/>
          </a:xfrm>
          <a:prstGeom prst="rect">
            <a:avLst/>
          </a:prstGeom>
        </p:spPr>
      </p:pic>
      <p:grpSp>
        <p:nvGrpSpPr>
          <p:cNvPr id="4" name="组合 3"/>
          <p:cNvGrpSpPr/>
          <p:nvPr/>
        </p:nvGrpSpPr>
        <p:grpSpPr>
          <a:xfrm>
            <a:off x="3120390" y="3475355"/>
            <a:ext cx="5951220" cy="3246120"/>
            <a:chOff x="4914" y="5473"/>
            <a:chExt cx="9372" cy="5112"/>
          </a:xfrm>
        </p:grpSpPr>
        <p:pic>
          <p:nvPicPr>
            <p:cNvPr id="15" name="图片 14" descr="03 二次上传_WPS图片"/>
            <p:cNvPicPr>
              <a:picLocks noChangeAspect="1"/>
            </p:cNvPicPr>
            <p:nvPr/>
          </p:nvPicPr>
          <p:blipFill>
            <a:blip r:embed="rId4"/>
            <a:stretch>
              <a:fillRect/>
            </a:stretch>
          </p:blipFill>
          <p:spPr>
            <a:xfrm>
              <a:off x="4914" y="5473"/>
              <a:ext cx="9372" cy="2580"/>
            </a:xfrm>
            <a:prstGeom prst="rect">
              <a:avLst/>
            </a:prstGeom>
          </p:spPr>
        </p:pic>
        <p:pic>
          <p:nvPicPr>
            <p:cNvPr id="16" name="图片 15" descr="04 二次上传_WPS图片"/>
            <p:cNvPicPr>
              <a:picLocks noChangeAspect="1"/>
            </p:cNvPicPr>
            <p:nvPr/>
          </p:nvPicPr>
          <p:blipFill>
            <a:blip r:embed="rId5"/>
            <a:stretch>
              <a:fillRect/>
            </a:stretch>
          </p:blipFill>
          <p:spPr>
            <a:xfrm>
              <a:off x="4914" y="8053"/>
              <a:ext cx="9336" cy="2532"/>
            </a:xfrm>
            <a:prstGeom prst="rect">
              <a:avLst/>
            </a:prstGeom>
          </p:spPr>
        </p:pic>
      </p:grpSp>
      <p:sp>
        <p:nvSpPr>
          <p:cNvPr id="11" name="文本框 10"/>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文件上传</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3420972" y="4587844"/>
            <a:ext cx="1143635" cy="1143635"/>
          </a:xfrm>
          <a:prstGeom prst="rect">
            <a:avLst/>
          </a:prstGeom>
        </p:spPr>
      </p:pic>
      <p:pic>
        <p:nvPicPr>
          <p:cNvPr id="10" name="图片 9" descr="数据库"/>
          <p:cNvPicPr>
            <a:picLocks noChangeAspect="1"/>
          </p:cNvPicPr>
          <p:nvPr/>
        </p:nvPicPr>
        <p:blipFill>
          <a:blip r:embed="rId3"/>
          <a:stretch>
            <a:fillRect/>
          </a:stretch>
        </p:blipFill>
        <p:spPr>
          <a:xfrm>
            <a:off x="8929757" y="4657891"/>
            <a:ext cx="923925" cy="923925"/>
          </a:xfrm>
          <a:prstGeom prst="rect">
            <a:avLst/>
          </a:prstGeom>
        </p:spPr>
      </p:pic>
      <p:pic>
        <p:nvPicPr>
          <p:cNvPr id="11" name="图片 10" descr="文件"/>
          <p:cNvPicPr>
            <a:picLocks noChangeAspect="1"/>
          </p:cNvPicPr>
          <p:nvPr/>
        </p:nvPicPr>
        <p:blipFill>
          <a:blip r:embed="rId4"/>
          <a:stretch>
            <a:fillRect/>
          </a:stretch>
        </p:blipFill>
        <p:spPr>
          <a:xfrm>
            <a:off x="1810612" y="5731479"/>
            <a:ext cx="582930" cy="582930"/>
          </a:xfrm>
          <a:prstGeom prst="rect">
            <a:avLst/>
          </a:prstGeom>
        </p:spPr>
      </p:pic>
      <p:pic>
        <p:nvPicPr>
          <p:cNvPr id="12" name="图片 11" descr="下载缓存"/>
          <p:cNvPicPr>
            <a:picLocks noChangeAspect="1"/>
          </p:cNvPicPr>
          <p:nvPr/>
        </p:nvPicPr>
        <p:blipFill>
          <a:blip r:embed="rId5"/>
          <a:stretch>
            <a:fillRect/>
          </a:stretch>
        </p:blipFill>
        <p:spPr>
          <a:xfrm>
            <a:off x="1742032" y="3732499"/>
            <a:ext cx="651510" cy="651510"/>
          </a:xfrm>
          <a:prstGeom prst="rect">
            <a:avLst/>
          </a:prstGeom>
        </p:spPr>
      </p:pic>
      <p:pic>
        <p:nvPicPr>
          <p:cNvPr id="13" name="图片 12" descr="服务器"/>
          <p:cNvPicPr>
            <a:picLocks noChangeAspect="1"/>
          </p:cNvPicPr>
          <p:nvPr/>
        </p:nvPicPr>
        <p:blipFill>
          <a:blip r:embed="rId6"/>
          <a:stretch>
            <a:fillRect/>
          </a:stretch>
        </p:blipFill>
        <p:spPr>
          <a:xfrm>
            <a:off x="5850614" y="1404400"/>
            <a:ext cx="1283335" cy="1283335"/>
          </a:xfrm>
          <a:prstGeom prst="rect">
            <a:avLst/>
          </a:prstGeom>
        </p:spPr>
      </p:pic>
      <p:sp>
        <p:nvSpPr>
          <p:cNvPr id="14" name="文本框 13"/>
          <p:cNvSpPr txBox="1"/>
          <p:nvPr/>
        </p:nvSpPr>
        <p:spPr>
          <a:xfrm>
            <a:off x="5850614" y="2687735"/>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15" name="文本框 14"/>
          <p:cNvSpPr txBox="1"/>
          <p:nvPr/>
        </p:nvSpPr>
        <p:spPr>
          <a:xfrm>
            <a:off x="8759577" y="5581816"/>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3292067" y="583879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1472157" y="640648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本地存储</a:t>
            </a:r>
            <a:endParaRPr lang="zh-CN" altLang="en-US" b="1">
              <a:latin typeface="微软雅黑" panose="020B0503020204020204" pitchFamily="34" charset="-122"/>
              <a:ea typeface="微软雅黑" panose="020B0503020204020204" pitchFamily="34" charset="-122"/>
            </a:endParaRPr>
          </a:p>
        </p:txBody>
      </p:sp>
      <p:sp>
        <p:nvSpPr>
          <p:cNvPr id="31" name="文本框 30"/>
          <p:cNvSpPr txBox="1"/>
          <p:nvPr/>
        </p:nvSpPr>
        <p:spPr>
          <a:xfrm>
            <a:off x="1401672" y="4384009"/>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下载缓存</a:t>
            </a:r>
            <a:endParaRPr lang="zh-CN" altLang="en-US" b="1">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2458312" y="4178269"/>
            <a:ext cx="821055" cy="5594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V="1">
            <a:off x="2427832" y="5259039"/>
            <a:ext cx="831850" cy="711200"/>
          </a:xfrm>
          <a:prstGeom prst="line">
            <a:avLst/>
          </a:prstGeom>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文件下载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57" name="直接箭头连接符 56"/>
          <p:cNvCxnSpPr>
            <a:endCxn id="13" idx="1"/>
          </p:cNvCxnSpPr>
          <p:nvPr/>
        </p:nvCxnSpPr>
        <p:spPr>
          <a:xfrm flipV="1">
            <a:off x="3992789" y="2046068"/>
            <a:ext cx="1857825" cy="252209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4564607" y="4927086"/>
            <a:ext cx="4491937" cy="2612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4402365" y="2273482"/>
            <a:ext cx="1580424" cy="2295752"/>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3636211" y="2923563"/>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下载文件请求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5" name="文本框 74"/>
          <p:cNvSpPr txBox="1"/>
          <p:nvPr/>
        </p:nvSpPr>
        <p:spPr>
          <a:xfrm>
            <a:off x="5192577" y="3337478"/>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返回下载地址</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6" name="文本框 75"/>
          <p:cNvSpPr txBox="1"/>
          <p:nvPr/>
        </p:nvSpPr>
        <p:spPr>
          <a:xfrm>
            <a:off x="5714605" y="4572604"/>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下载文件请求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27" name="直接箭头连接符 26"/>
          <p:cNvCxnSpPr/>
          <p:nvPr/>
        </p:nvCxnSpPr>
        <p:spPr>
          <a:xfrm flipH="1">
            <a:off x="4529932" y="5255790"/>
            <a:ext cx="4457777" cy="1795"/>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714605" y="5320319"/>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下载到客户端</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6042257" y="3743116"/>
            <a:ext cx="1143635" cy="1143635"/>
          </a:xfrm>
          <a:prstGeom prst="rect">
            <a:avLst/>
          </a:prstGeom>
        </p:spPr>
      </p:pic>
      <p:pic>
        <p:nvPicPr>
          <p:cNvPr id="11" name="图片 10" descr="文件"/>
          <p:cNvPicPr>
            <a:picLocks noChangeAspect="1"/>
          </p:cNvPicPr>
          <p:nvPr/>
        </p:nvPicPr>
        <p:blipFill>
          <a:blip r:embed="rId3"/>
          <a:stretch>
            <a:fillRect/>
          </a:stretch>
        </p:blipFill>
        <p:spPr>
          <a:xfrm>
            <a:off x="3560449" y="5219831"/>
            <a:ext cx="582930" cy="582930"/>
          </a:xfrm>
          <a:prstGeom prst="rect">
            <a:avLst/>
          </a:prstGeom>
        </p:spPr>
      </p:pic>
      <p:pic>
        <p:nvPicPr>
          <p:cNvPr id="12" name="图片 11" descr="下载缓存"/>
          <p:cNvPicPr>
            <a:picLocks noChangeAspect="1"/>
          </p:cNvPicPr>
          <p:nvPr/>
        </p:nvPicPr>
        <p:blipFill>
          <a:blip r:embed="rId4"/>
          <a:stretch>
            <a:fillRect/>
          </a:stretch>
        </p:blipFill>
        <p:spPr>
          <a:xfrm>
            <a:off x="3475733" y="2254642"/>
            <a:ext cx="651510" cy="651510"/>
          </a:xfrm>
          <a:prstGeom prst="rect">
            <a:avLst/>
          </a:prstGeom>
        </p:spPr>
      </p:pic>
      <p:sp>
        <p:nvSpPr>
          <p:cNvPr id="29" name="文本框 28"/>
          <p:cNvSpPr txBox="1"/>
          <p:nvPr/>
        </p:nvSpPr>
        <p:spPr>
          <a:xfrm>
            <a:off x="5913352" y="4994066"/>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3151192" y="5787904"/>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本地存储</a:t>
            </a:r>
            <a:endParaRPr lang="zh-CN" altLang="en-US" b="1"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3114839" y="2887650"/>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下载缓存</a:t>
            </a:r>
            <a:endParaRPr lang="zh-CN" altLang="en-US"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4127243" y="4321915"/>
            <a:ext cx="1786109" cy="1248069"/>
          </a:xfrm>
          <a:prstGeom prst="line">
            <a:avLst/>
          </a:prstGeom>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文件下载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72" name="直接箭头连接符 71"/>
          <p:cNvCxnSpPr/>
          <p:nvPr/>
        </p:nvCxnSpPr>
        <p:spPr>
          <a:xfrm>
            <a:off x="4076065" y="2783193"/>
            <a:ext cx="1909193" cy="1323865"/>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960248" y="1857375"/>
            <a:ext cx="1563567" cy="466818"/>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000" dirty="0">
                <a:latin typeface="微软雅黑" panose="020B0503020204020204" pitchFamily="34" charset="-122"/>
                <a:ea typeface="微软雅黑" panose="020B0503020204020204" pitchFamily="34" charset="-122"/>
              </a:rPr>
              <a:t>下载缓存</a:t>
            </a:r>
            <a:endParaRPr lang="zh-CN" altLang="en-US" sz="2000" dirty="0">
              <a:latin typeface="微软雅黑" panose="020B0503020204020204" pitchFamily="34" charset="-122"/>
              <a:ea typeface="微软雅黑" panose="020B0503020204020204" pitchFamily="34" charset="-122"/>
            </a:endParaRPr>
          </a:p>
        </p:txBody>
      </p:sp>
      <p:cxnSp>
        <p:nvCxnSpPr>
          <p:cNvPr id="33" name="直接箭头连接符 32"/>
          <p:cNvCxnSpPr/>
          <p:nvPr/>
        </p:nvCxnSpPr>
        <p:spPr>
          <a:xfrm flipH="1" flipV="1">
            <a:off x="4160671" y="2456376"/>
            <a:ext cx="1824587" cy="129746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728326" y="2728247"/>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检查缓存文件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8" name="文本框 37"/>
          <p:cNvSpPr txBox="1"/>
          <p:nvPr/>
        </p:nvSpPr>
        <p:spPr>
          <a:xfrm>
            <a:off x="3806982" y="3422454"/>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获取缓存文件</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flipV="1">
            <a:off x="6693763" y="1916942"/>
            <a:ext cx="1997390" cy="1826174"/>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2" name="图片 41" descr="服务器"/>
          <p:cNvPicPr>
            <a:picLocks noChangeAspect="1"/>
          </p:cNvPicPr>
          <p:nvPr/>
        </p:nvPicPr>
        <p:blipFill>
          <a:blip r:embed="rId5"/>
          <a:stretch>
            <a:fillRect/>
          </a:stretch>
        </p:blipFill>
        <p:spPr>
          <a:xfrm>
            <a:off x="8689617" y="1117011"/>
            <a:ext cx="1283335" cy="1283335"/>
          </a:xfrm>
          <a:prstGeom prst="rect">
            <a:avLst/>
          </a:prstGeom>
        </p:spPr>
      </p:pic>
      <p:sp>
        <p:nvSpPr>
          <p:cNvPr id="43" name="文本框 42"/>
          <p:cNvSpPr txBox="1"/>
          <p:nvPr/>
        </p:nvSpPr>
        <p:spPr>
          <a:xfrm>
            <a:off x="8689617" y="2400346"/>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44" name="文本框 43"/>
          <p:cNvSpPr txBox="1"/>
          <p:nvPr/>
        </p:nvSpPr>
        <p:spPr>
          <a:xfrm>
            <a:off x="7388794" y="3071800"/>
            <a:ext cx="1414780" cy="276999"/>
          </a:xfrm>
          <a:prstGeom prst="rect">
            <a:avLst/>
          </a:prstGeom>
          <a:noFill/>
        </p:spPr>
        <p:txBody>
          <a:bodyPr wrap="square" rtlCol="0">
            <a:spAutoFit/>
          </a:bodyPr>
          <a:lstStyle/>
          <a:p>
            <a:pPr algn="ct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下载最新文件</a:t>
            </a: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01 下载前_WPS图片"/>
          <p:cNvPicPr>
            <a:picLocks noChangeAspect="1"/>
          </p:cNvPicPr>
          <p:nvPr/>
        </p:nvPicPr>
        <p:blipFill>
          <a:blip r:embed="rId2"/>
          <a:stretch>
            <a:fillRect/>
          </a:stretch>
        </p:blipFill>
        <p:spPr>
          <a:xfrm>
            <a:off x="796290" y="1468755"/>
            <a:ext cx="5372100" cy="1424940"/>
          </a:xfrm>
          <a:prstGeom prst="rect">
            <a:avLst/>
          </a:prstGeom>
        </p:spPr>
      </p:pic>
      <p:pic>
        <p:nvPicPr>
          <p:cNvPr id="10" name="图片 9" descr="03 下载后_WPS图片"/>
          <p:cNvPicPr>
            <a:picLocks noChangeAspect="1"/>
          </p:cNvPicPr>
          <p:nvPr/>
        </p:nvPicPr>
        <p:blipFill>
          <a:blip r:embed="rId3"/>
          <a:stretch>
            <a:fillRect/>
          </a:stretch>
        </p:blipFill>
        <p:spPr>
          <a:xfrm>
            <a:off x="6286500" y="1468755"/>
            <a:ext cx="5372100" cy="2689860"/>
          </a:xfrm>
          <a:prstGeom prst="rect">
            <a:avLst/>
          </a:prstGeom>
        </p:spPr>
      </p:pic>
      <p:grpSp>
        <p:nvGrpSpPr>
          <p:cNvPr id="4" name="组合 3"/>
          <p:cNvGrpSpPr/>
          <p:nvPr/>
        </p:nvGrpSpPr>
        <p:grpSpPr>
          <a:xfrm>
            <a:off x="796290" y="4328795"/>
            <a:ext cx="9819640" cy="1379855"/>
            <a:chOff x="1254" y="6833"/>
            <a:chExt cx="15464" cy="2173"/>
          </a:xfrm>
        </p:grpSpPr>
        <p:pic>
          <p:nvPicPr>
            <p:cNvPr id="11" name="图片 10" descr="04 下载文件时间戳_WPS图片"/>
            <p:cNvPicPr>
              <a:picLocks noChangeAspect="1"/>
            </p:cNvPicPr>
            <p:nvPr/>
          </p:nvPicPr>
          <p:blipFill>
            <a:blip r:embed="rId4"/>
            <a:stretch>
              <a:fillRect/>
            </a:stretch>
          </p:blipFill>
          <p:spPr>
            <a:xfrm>
              <a:off x="1254" y="6833"/>
              <a:ext cx="9192" cy="1896"/>
            </a:xfrm>
            <a:prstGeom prst="rect">
              <a:avLst/>
            </a:prstGeom>
          </p:spPr>
        </p:pic>
        <p:sp>
          <p:nvSpPr>
            <p:cNvPr id="12" name="文本框 11"/>
            <p:cNvSpPr txBox="1"/>
            <p:nvPr/>
          </p:nvSpPr>
          <p:spPr>
            <a:xfrm>
              <a:off x="11542" y="7990"/>
              <a:ext cx="5176" cy="1016"/>
            </a:xfrm>
            <a:prstGeom prst="rect">
              <a:avLst/>
            </a:prstGeom>
            <a:noFill/>
          </p:spPr>
          <p:txBody>
            <a:bodyPr wrap="square" rtlCol="0">
              <a:spAutoFit/>
            </a:bodyPr>
            <a:lstStyle/>
            <a:p>
              <a:pPr algn="just"/>
              <a:r>
                <a:rPr lang="zh-CN" altLang="en-US">
                  <a:latin typeface="方正屏显雅宋简体" panose="02010600010101010101" charset="-122"/>
                  <a:ea typeface="方正屏显雅宋简体" panose="02010600010101010101" charset="-122"/>
                </a:rPr>
                <a:t>成功下载到本地，版本和时间戳都同步更新</a:t>
              </a:r>
              <a:endParaRPr lang="zh-CN" altLang="en-US">
                <a:latin typeface="方正屏显雅宋简体" panose="02010600010101010101" charset="-122"/>
                <a:ea typeface="方正屏显雅宋简体" panose="02010600010101010101" charset="-122"/>
              </a:endParaRPr>
            </a:p>
          </p:txBody>
        </p:sp>
      </p:grpSp>
      <p:sp>
        <p:nvSpPr>
          <p:cNvPr id="13" name="文本框 12"/>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文件下载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4" name="文本框 13"/>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13" name="文本框 12"/>
          <p:cNvSpPr txBox="1"/>
          <p:nvPr/>
        </p:nvSpPr>
        <p:spPr>
          <a:xfrm>
            <a:off x="1547495" y="3077210"/>
            <a:ext cx="9097010" cy="922020"/>
          </a:xfrm>
          <a:prstGeom prst="rect">
            <a:avLst/>
          </a:prstGeom>
          <a:noFill/>
        </p:spPr>
        <p:txBody>
          <a:bodyPr wrap="square" rtlCol="0">
            <a:spAutoFit/>
          </a:bodyPr>
          <a:lstStyle/>
          <a:p>
            <a:pPr algn="just"/>
            <a:r>
              <a:rPr lang="zh-CN" altLang="en-US" dirty="0">
                <a:latin typeface="方正屏显雅宋简体" panose="02010600010101010101" charset="-122"/>
                <a:ea typeface="方正屏显雅宋简体" panose="02010600010101010101" charset="-122"/>
              </a:rPr>
              <a:t>缓存文件夹中的内容会存在10min，在此时间内再次下载，系统会让你选择在是否在缓存文件夹中下载，选择“是”，则在缓存文件夹中下载，选择“否”，则在相应的节点服务器（</a:t>
            </a:r>
            <a:r>
              <a:rPr lang="zh-CN" altLang="en-US" b="1" dirty="0">
                <a:latin typeface="方正屏显雅宋简体" panose="02010600010101010101" charset="-122"/>
                <a:ea typeface="方正屏显雅宋简体" panose="02010600010101010101" charset="-122"/>
              </a:rPr>
              <a:t>加权轮巡</a:t>
            </a:r>
            <a:r>
              <a:rPr lang="zh-CN" altLang="en-US" dirty="0">
                <a:latin typeface="方正屏显雅宋简体" panose="02010600010101010101" charset="-122"/>
                <a:ea typeface="方正屏显雅宋简体" panose="02010600010101010101" charset="-122"/>
              </a:rPr>
              <a:t>）中下载。</a:t>
            </a:r>
            <a:endParaRPr lang="zh-CN" altLang="en-US" dirty="0">
              <a:latin typeface="方正屏显雅宋简体" panose="02010600010101010101" charset="-122"/>
              <a:ea typeface="方正屏显雅宋简体" panose="02010600010101010101" charset="-122"/>
            </a:endParaRPr>
          </a:p>
        </p:txBody>
      </p:sp>
      <p:sp>
        <p:nvSpPr>
          <p:cNvPr id="16" name="文本框 15"/>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下载缓存</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grpSp>
        <p:nvGrpSpPr>
          <p:cNvPr id="21" name="组合 20"/>
          <p:cNvGrpSpPr/>
          <p:nvPr/>
        </p:nvGrpSpPr>
        <p:grpSpPr>
          <a:xfrm>
            <a:off x="796290" y="1591945"/>
            <a:ext cx="10146665" cy="1196340"/>
            <a:chOff x="1254" y="2507"/>
            <a:chExt cx="15979" cy="1884"/>
          </a:xfrm>
        </p:grpSpPr>
        <p:pic>
          <p:nvPicPr>
            <p:cNvPr id="8" name="图片 7" descr="05 二次下载缓存_WPS图片"/>
            <p:cNvPicPr>
              <a:picLocks noChangeAspect="1"/>
            </p:cNvPicPr>
            <p:nvPr/>
          </p:nvPicPr>
          <p:blipFill>
            <a:blip r:embed="rId2"/>
            <a:stretch>
              <a:fillRect/>
            </a:stretch>
          </p:blipFill>
          <p:spPr>
            <a:xfrm>
              <a:off x="1254" y="2507"/>
              <a:ext cx="9252" cy="1884"/>
            </a:xfrm>
            <a:prstGeom prst="rect">
              <a:avLst/>
            </a:prstGeom>
          </p:spPr>
        </p:pic>
        <p:sp>
          <p:nvSpPr>
            <p:cNvPr id="9" name="文本框 8"/>
            <p:cNvSpPr txBox="1"/>
            <p:nvPr/>
          </p:nvSpPr>
          <p:spPr>
            <a:xfrm>
              <a:off x="12057" y="2941"/>
              <a:ext cx="5176" cy="1016"/>
            </a:xfrm>
            <a:prstGeom prst="rect">
              <a:avLst/>
            </a:prstGeom>
            <a:noFill/>
          </p:spPr>
          <p:txBody>
            <a:bodyPr wrap="square" rtlCol="0">
              <a:spAutoFit/>
            </a:bodyPr>
            <a:lstStyle/>
            <a:p>
              <a:pPr algn="just"/>
              <a:r>
                <a:rPr lang="zh-CN" altLang="en-US">
                  <a:latin typeface="方正屏显雅宋简体" panose="02010600010101010101" charset="-122"/>
                  <a:ea typeface="方正屏显雅宋简体" panose="02010600010101010101" charset="-122"/>
                </a:rPr>
                <a:t>文件成功下载到本地后，客户端会自动备份到缓存文件夹中。</a:t>
              </a:r>
              <a:endParaRPr lang="zh-CN" altLang="en-US">
                <a:latin typeface="方正屏显雅宋简体" panose="02010600010101010101" charset="-122"/>
                <a:ea typeface="方正屏显雅宋简体" panose="02010600010101010101" charset="-122"/>
              </a:endParaRPr>
            </a:p>
          </p:txBody>
        </p:sp>
      </p:grpSp>
      <p:grpSp>
        <p:nvGrpSpPr>
          <p:cNvPr id="22" name="组合 21"/>
          <p:cNvGrpSpPr/>
          <p:nvPr/>
        </p:nvGrpSpPr>
        <p:grpSpPr>
          <a:xfrm>
            <a:off x="796290" y="4287520"/>
            <a:ext cx="9783445" cy="2217420"/>
            <a:chOff x="1254" y="6752"/>
            <a:chExt cx="15407" cy="3492"/>
          </a:xfrm>
        </p:grpSpPr>
        <p:pic>
          <p:nvPicPr>
            <p:cNvPr id="14" name="图片 13" descr="06 二次下载_WPS图片"/>
            <p:cNvPicPr>
              <a:picLocks noChangeAspect="1"/>
            </p:cNvPicPr>
            <p:nvPr/>
          </p:nvPicPr>
          <p:blipFill>
            <a:blip r:embed="rId3"/>
            <a:stretch>
              <a:fillRect/>
            </a:stretch>
          </p:blipFill>
          <p:spPr>
            <a:xfrm>
              <a:off x="1254" y="6752"/>
              <a:ext cx="8460" cy="3492"/>
            </a:xfrm>
            <a:prstGeom prst="rect">
              <a:avLst/>
            </a:prstGeom>
          </p:spPr>
        </p:pic>
        <p:sp>
          <p:nvSpPr>
            <p:cNvPr id="12" name="文本框 11"/>
            <p:cNvSpPr txBox="1"/>
            <p:nvPr/>
          </p:nvSpPr>
          <p:spPr>
            <a:xfrm>
              <a:off x="11485" y="8208"/>
              <a:ext cx="5176" cy="580"/>
            </a:xfrm>
            <a:prstGeom prst="rect">
              <a:avLst/>
            </a:prstGeom>
            <a:noFill/>
          </p:spPr>
          <p:txBody>
            <a:bodyPr wrap="square" rtlCol="0">
              <a:spAutoFit/>
            </a:bodyPr>
            <a:lstStyle/>
            <a:p>
              <a:pPr algn="just"/>
              <a:r>
                <a:rPr lang="zh-CN" altLang="en-US">
                  <a:latin typeface="方正屏显雅宋简体" panose="02010600010101010101" charset="-122"/>
                  <a:ea typeface="方正屏显雅宋简体" panose="02010600010101010101" charset="-122"/>
                </a:rPr>
                <a:t>直接从缓存文件夹中下载</a:t>
              </a:r>
              <a:endParaRPr lang="zh-CN" altLang="en-US">
                <a:latin typeface="方正屏显雅宋简体" panose="02010600010101010101" charset="-122"/>
                <a:ea typeface="方正屏显雅宋简体" panose="0201060001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5260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8" name="文本框 7"/>
          <p:cNvSpPr txBox="1"/>
          <p:nvPr/>
        </p:nvSpPr>
        <p:spPr>
          <a:xfrm>
            <a:off x="1908283" y="1152768"/>
            <a:ext cx="2325945" cy="398780"/>
          </a:xfrm>
          <a:prstGeom prst="rect">
            <a:avLst/>
          </a:prstGeom>
          <a:noFill/>
        </p:spPr>
        <p:txBody>
          <a:bodyPr wrap="square" rtlCol="0">
            <a:spAutoFit/>
          </a:bodyPr>
          <a:lstStyle/>
          <a:p>
            <a:pPr algn="dist"/>
            <a:r>
              <a:rPr lang="en-US" altLang="zh-CN" sz="2000" dirty="0">
                <a:solidFill>
                  <a:srgbClr val="1C4885"/>
                </a:solidFill>
                <a:latin typeface="微软雅黑" panose="020B0503020204020204" pitchFamily="34" charset="-122"/>
                <a:ea typeface="微软雅黑" panose="020B0503020204020204" pitchFamily="34" charset="-122"/>
              </a:rPr>
              <a:t>CONTENT</a:t>
            </a:r>
            <a:endParaRPr lang="en-US" altLang="zh-CN" sz="2000" dirty="0">
              <a:solidFill>
                <a:srgbClr val="1C4885"/>
              </a:solidFill>
              <a:latin typeface="微软雅黑" panose="020B0503020204020204" pitchFamily="34" charset="-12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1</a:t>
            </a:r>
            <a:endParaRPr lang="zh-CN" altLang="en-US" sz="1200" b="1" dirty="0">
              <a:solidFill>
                <a:schemeClr val="bg1"/>
              </a:solidFill>
              <a:latin typeface="FuturaBookC" charset="-52"/>
            </a:endParaRPr>
          </a:p>
        </p:txBody>
      </p:sp>
      <p:sp>
        <p:nvSpPr>
          <p:cNvPr id="10" name="文本框 9"/>
          <p:cNvSpPr txBox="1"/>
          <p:nvPr/>
        </p:nvSpPr>
        <p:spPr>
          <a:xfrm>
            <a:off x="2672779" y="3105175"/>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系统概述</a:t>
            </a:r>
            <a:endParaRPr lang="zh-CN" altLang="en-US" sz="2400" dirty="0">
              <a:latin typeface="FZZhengHeiS-DB-GB" panose="02000000000000000000" pitchFamily="2" charset="0"/>
              <a:ea typeface="FZZhengHeiS-DB-GB" panose="02000000000000000000" pitchFamily="2" charset="0"/>
            </a:endParaRPr>
          </a:p>
        </p:txBody>
      </p:sp>
      <p:sp>
        <p:nvSpPr>
          <p:cNvPr id="11" name="文本框 10"/>
          <p:cNvSpPr txBox="1"/>
          <p:nvPr/>
        </p:nvSpPr>
        <p:spPr>
          <a:xfrm>
            <a:off x="2672715" y="3538220"/>
            <a:ext cx="397192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rPr>
              <a:t>System overview</a:t>
            </a:r>
            <a:endParaRPr lang="en-US" altLang="zh-CN" sz="1600" dirty="0">
              <a:latin typeface="微软雅黑" panose="020B0503020204020204" pitchFamily="34" charset="-122"/>
              <a:ea typeface="微软雅黑" panose="020B0503020204020204" pitchFamily="34" charset="-122"/>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2</a:t>
            </a:r>
            <a:endParaRPr lang="zh-CN" altLang="en-US" sz="1200" b="1" dirty="0">
              <a:solidFill>
                <a:schemeClr val="bg1"/>
              </a:solidFill>
              <a:latin typeface="FuturaBookC" charset="-52"/>
            </a:endParaRPr>
          </a:p>
        </p:txBody>
      </p:sp>
      <p:sp>
        <p:nvSpPr>
          <p:cNvPr id="13" name="文本框 12"/>
          <p:cNvSpPr txBox="1"/>
          <p:nvPr/>
        </p:nvSpPr>
        <p:spPr>
          <a:xfrm>
            <a:off x="7259842" y="3105175"/>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系统整体分析</a:t>
            </a:r>
            <a:endParaRPr lang="zh-CN" altLang="en-US" sz="2400" dirty="0">
              <a:latin typeface="FZZhengHeiS-DB-GB" panose="02000000000000000000" pitchFamily="2" charset="0"/>
              <a:ea typeface="FZZhengHeiS-DB-GB" panose="02000000000000000000" pitchFamily="2" charset="0"/>
            </a:endParaRPr>
          </a:p>
        </p:txBody>
      </p:sp>
      <p:sp>
        <p:nvSpPr>
          <p:cNvPr id="14" name="文本框 13"/>
          <p:cNvSpPr txBox="1"/>
          <p:nvPr/>
        </p:nvSpPr>
        <p:spPr>
          <a:xfrm>
            <a:off x="7333615" y="3538220"/>
            <a:ext cx="347027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3</a:t>
            </a:r>
            <a:endParaRPr lang="zh-CN" altLang="en-US" sz="1200" b="1" dirty="0">
              <a:solidFill>
                <a:schemeClr val="bg1"/>
              </a:solidFill>
              <a:latin typeface="FuturaBookC" charset="-52"/>
            </a:endParaRPr>
          </a:p>
        </p:txBody>
      </p:sp>
      <p:sp>
        <p:nvSpPr>
          <p:cNvPr id="16" name="文本框 15"/>
          <p:cNvSpPr txBox="1"/>
          <p:nvPr/>
        </p:nvSpPr>
        <p:spPr>
          <a:xfrm>
            <a:off x="2672779" y="4347913"/>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sym typeface="+mn-ea"/>
              </a:rPr>
              <a:t>系统设计与实现</a:t>
            </a:r>
            <a:endParaRPr lang="zh-CN" altLang="en-US" sz="2400" dirty="0">
              <a:latin typeface="FZZhengHeiS-DB-GB" panose="02000000000000000000" pitchFamily="2" charset="0"/>
              <a:ea typeface="FZZhengHeiS-DB-GB" panose="02000000000000000000" pitchFamily="2" charset="0"/>
              <a:sym typeface="+mn-ea"/>
            </a:endParaRPr>
          </a:p>
        </p:txBody>
      </p:sp>
      <p:sp>
        <p:nvSpPr>
          <p:cNvPr id="17" name="文本框 16"/>
          <p:cNvSpPr txBox="1"/>
          <p:nvPr/>
        </p:nvSpPr>
        <p:spPr>
          <a:xfrm>
            <a:off x="2672715" y="4773930"/>
            <a:ext cx="335597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rPr>
              <a:t>Design and Implementation</a:t>
            </a:r>
            <a:endParaRPr lang="en-US" altLang="zh-CN" sz="1600" dirty="0">
              <a:latin typeface="微软雅黑" panose="020B0503020204020204" pitchFamily="34" charset="-122"/>
              <a:ea typeface="微软雅黑" panose="020B0503020204020204" pitchFamily="34" charset="-122"/>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4</a:t>
            </a:r>
            <a:endParaRPr lang="zh-CN" altLang="en-US" sz="1200" b="1" dirty="0">
              <a:solidFill>
                <a:schemeClr val="bg1"/>
              </a:solidFill>
              <a:latin typeface="FuturaBookC" charset="-52"/>
            </a:endParaRPr>
          </a:p>
        </p:txBody>
      </p:sp>
      <p:sp>
        <p:nvSpPr>
          <p:cNvPr id="19" name="文本框 18"/>
          <p:cNvSpPr txBox="1"/>
          <p:nvPr/>
        </p:nvSpPr>
        <p:spPr>
          <a:xfrm>
            <a:off x="7333615" y="4773930"/>
            <a:ext cx="1443990" cy="337185"/>
          </a:xfrm>
          <a:prstGeom prst="rect">
            <a:avLst/>
          </a:prstGeom>
          <a:noFill/>
        </p:spPr>
        <p:txBody>
          <a:bodyPr wrap="square" rtlCol="0">
            <a:spAutoFit/>
          </a:bodyPr>
          <a:lstStyle/>
          <a:p>
            <a:pPr algn="dist"/>
            <a:r>
              <a:rPr lang="en-US" sz="1600" dirty="0">
                <a:latin typeface="微软雅黑" panose="020B0503020204020204" pitchFamily="34" charset="-122"/>
                <a:ea typeface="微软雅黑" panose="020B0503020204020204" pitchFamily="34" charset="-122"/>
                <a:sym typeface="+mn-ea"/>
              </a:rPr>
              <a:t>Conclusion</a:t>
            </a:r>
            <a:endParaRPr lang="en-US" sz="1600" dirty="0">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7259842" y="4347913"/>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总结</a:t>
            </a:r>
            <a:endParaRPr lang="zh-CN" altLang="en-US" sz="2400" dirty="0">
              <a:latin typeface="FZZhengHeiS-DB-GB" panose="02000000000000000000" pitchFamily="2" charset="0"/>
              <a:ea typeface="FZZhengHeiS-DB-GB" panose="02000000000000000000" pitchFamily="2" charset="0"/>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1" name="图片 20" descr="科大logo"/>
          <p:cNvPicPr>
            <a:picLocks noChangeAspect="1"/>
          </p:cNvPicPr>
          <p:nvPr/>
        </p:nvPicPr>
        <p:blipFill>
          <a:blip r:embed="rId1"/>
          <a:stretch>
            <a:fillRect/>
          </a:stretch>
        </p:blipFill>
        <p:spPr>
          <a:xfrm>
            <a:off x="10603865" y="66865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764856" y="4901356"/>
            <a:ext cx="898485" cy="898485"/>
          </a:xfrm>
          <a:prstGeom prst="rect">
            <a:avLst/>
          </a:prstGeom>
        </p:spPr>
      </p:pic>
      <p:pic>
        <p:nvPicPr>
          <p:cNvPr id="13" name="图片 12" descr="服务器"/>
          <p:cNvPicPr>
            <a:picLocks noChangeAspect="1"/>
          </p:cNvPicPr>
          <p:nvPr/>
        </p:nvPicPr>
        <p:blipFill>
          <a:blip r:embed="rId3"/>
          <a:stretch>
            <a:fillRect/>
          </a:stretch>
        </p:blipFill>
        <p:spPr>
          <a:xfrm>
            <a:off x="3243851" y="1780000"/>
            <a:ext cx="1107540" cy="1107540"/>
          </a:xfrm>
          <a:prstGeom prst="rect">
            <a:avLst/>
          </a:prstGeom>
        </p:spPr>
      </p:pic>
      <p:sp>
        <p:nvSpPr>
          <p:cNvPr id="14" name="文本框 13"/>
          <p:cNvSpPr txBox="1"/>
          <p:nvPr/>
        </p:nvSpPr>
        <p:spPr>
          <a:xfrm>
            <a:off x="3123568" y="2900001"/>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29" name="文本框 28"/>
          <p:cNvSpPr txBox="1"/>
          <p:nvPr/>
        </p:nvSpPr>
        <p:spPr>
          <a:xfrm>
            <a:off x="204152" y="5853711"/>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cxnSp>
        <p:nvCxnSpPr>
          <p:cNvPr id="57" name="直接箭头连接符 56"/>
          <p:cNvCxnSpPr>
            <a:endCxn id="13" idx="1"/>
          </p:cNvCxnSpPr>
          <p:nvPr/>
        </p:nvCxnSpPr>
        <p:spPr>
          <a:xfrm flipV="1">
            <a:off x="1336673" y="2359580"/>
            <a:ext cx="1857825" cy="252209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1746249" y="2586994"/>
            <a:ext cx="1580424" cy="2295752"/>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980095" y="3237075"/>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发起查询请求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5" name="文本框 74"/>
          <p:cNvSpPr txBox="1"/>
          <p:nvPr/>
        </p:nvSpPr>
        <p:spPr>
          <a:xfrm>
            <a:off x="2536461" y="3650990"/>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返回查询响应</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8" name="文本框 27"/>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文件查询删除</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33" name="文本框 32"/>
          <p:cNvSpPr txBox="1"/>
          <p:nvPr/>
        </p:nvSpPr>
        <p:spPr>
          <a:xfrm>
            <a:off x="900794" y="1618705"/>
            <a:ext cx="1807573" cy="738664"/>
          </a:xfrm>
          <a:prstGeom prst="rect">
            <a:avLst/>
          </a:prstGeom>
          <a:solidFill>
            <a:schemeClr val="bg2"/>
          </a:solid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查询服务器文件；</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查询备份文件</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查询本地文件</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900795" y="1346270"/>
            <a:ext cx="1197972" cy="301508"/>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1600" dirty="0">
                <a:latin typeface="微软雅黑" panose="020B0503020204020204" pitchFamily="34" charset="-122"/>
                <a:ea typeface="微软雅黑" panose="020B0503020204020204" pitchFamily="34" charset="-122"/>
              </a:rPr>
              <a:t>文件查询</a:t>
            </a:r>
            <a:endParaRPr lang="zh-CN" altLang="en-US" sz="1600" dirty="0">
              <a:latin typeface="微软雅黑" panose="020B0503020204020204" pitchFamily="34" charset="-122"/>
              <a:ea typeface="微软雅黑" panose="020B0503020204020204" pitchFamily="34" charset="-122"/>
            </a:endParaRPr>
          </a:p>
        </p:txBody>
      </p:sp>
      <p:pic>
        <p:nvPicPr>
          <p:cNvPr id="37" name="图片 36" descr="客户端管理"/>
          <p:cNvPicPr>
            <a:picLocks noChangeAspect="1"/>
          </p:cNvPicPr>
          <p:nvPr/>
        </p:nvPicPr>
        <p:blipFill>
          <a:blip r:embed="rId2"/>
          <a:stretch>
            <a:fillRect/>
          </a:stretch>
        </p:blipFill>
        <p:spPr>
          <a:xfrm>
            <a:off x="7389507" y="4674937"/>
            <a:ext cx="820519" cy="820519"/>
          </a:xfrm>
          <a:prstGeom prst="rect">
            <a:avLst/>
          </a:prstGeom>
        </p:spPr>
      </p:pic>
      <p:pic>
        <p:nvPicPr>
          <p:cNvPr id="38" name="图片 37" descr="服务器"/>
          <p:cNvPicPr>
            <a:picLocks noChangeAspect="1"/>
          </p:cNvPicPr>
          <p:nvPr/>
        </p:nvPicPr>
        <p:blipFill>
          <a:blip r:embed="rId3"/>
          <a:stretch>
            <a:fillRect/>
          </a:stretch>
        </p:blipFill>
        <p:spPr>
          <a:xfrm>
            <a:off x="8822324" y="2198854"/>
            <a:ext cx="1015689" cy="1015689"/>
          </a:xfrm>
          <a:prstGeom prst="rect">
            <a:avLst/>
          </a:prstGeom>
        </p:spPr>
      </p:pic>
      <p:sp>
        <p:nvSpPr>
          <p:cNvPr id="39" name="文本框 38"/>
          <p:cNvSpPr txBox="1"/>
          <p:nvPr/>
        </p:nvSpPr>
        <p:spPr>
          <a:xfrm>
            <a:off x="8656117" y="3246949"/>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40" name="文本框 39"/>
          <p:cNvSpPr txBox="1"/>
          <p:nvPr/>
        </p:nvSpPr>
        <p:spPr>
          <a:xfrm>
            <a:off x="7099043" y="5509751"/>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cxnSp>
        <p:nvCxnSpPr>
          <p:cNvPr id="42" name="直接箭头连接符 41"/>
          <p:cNvCxnSpPr>
            <a:stCxn id="37" idx="0"/>
            <a:endCxn id="38" idx="1"/>
          </p:cNvCxnSpPr>
          <p:nvPr/>
        </p:nvCxnSpPr>
        <p:spPr>
          <a:xfrm flipV="1">
            <a:off x="7799767" y="2706699"/>
            <a:ext cx="1022557" cy="1968238"/>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9782356" y="2887540"/>
            <a:ext cx="1002375" cy="1859021"/>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01550" y="3687641"/>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删除指定文件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5" name="文本框 44"/>
          <p:cNvSpPr txBox="1"/>
          <p:nvPr/>
        </p:nvSpPr>
        <p:spPr>
          <a:xfrm>
            <a:off x="8731174" y="3916193"/>
            <a:ext cx="1978734" cy="285942"/>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删除指定文件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pic>
        <p:nvPicPr>
          <p:cNvPr id="46" name="图片 45" descr="数据库"/>
          <p:cNvPicPr>
            <a:picLocks noChangeAspect="1"/>
          </p:cNvPicPr>
          <p:nvPr/>
        </p:nvPicPr>
        <p:blipFill>
          <a:blip r:embed="rId4"/>
          <a:stretch>
            <a:fillRect/>
          </a:stretch>
        </p:blipFill>
        <p:spPr>
          <a:xfrm>
            <a:off x="9250041" y="4853616"/>
            <a:ext cx="532315" cy="532315"/>
          </a:xfrm>
          <a:prstGeom prst="rect">
            <a:avLst/>
          </a:prstGeom>
        </p:spPr>
      </p:pic>
      <p:pic>
        <p:nvPicPr>
          <p:cNvPr id="47" name="图片 46" descr="数据库"/>
          <p:cNvPicPr>
            <a:picLocks noChangeAspect="1"/>
          </p:cNvPicPr>
          <p:nvPr/>
        </p:nvPicPr>
        <p:blipFill>
          <a:blip r:embed="rId4"/>
          <a:stretch>
            <a:fillRect/>
          </a:stretch>
        </p:blipFill>
        <p:spPr>
          <a:xfrm>
            <a:off x="9982655" y="4831206"/>
            <a:ext cx="532315" cy="532315"/>
          </a:xfrm>
          <a:prstGeom prst="rect">
            <a:avLst/>
          </a:prstGeom>
        </p:spPr>
      </p:pic>
      <p:pic>
        <p:nvPicPr>
          <p:cNvPr id="48" name="图片 47" descr="数据库"/>
          <p:cNvPicPr>
            <a:picLocks noChangeAspect="1"/>
          </p:cNvPicPr>
          <p:nvPr/>
        </p:nvPicPr>
        <p:blipFill>
          <a:blip r:embed="rId4"/>
          <a:stretch>
            <a:fillRect/>
          </a:stretch>
        </p:blipFill>
        <p:spPr>
          <a:xfrm>
            <a:off x="10785489" y="4831206"/>
            <a:ext cx="532315" cy="532315"/>
          </a:xfrm>
          <a:prstGeom prst="rect">
            <a:avLst/>
          </a:prstGeom>
        </p:spPr>
      </p:pic>
      <p:sp>
        <p:nvSpPr>
          <p:cNvPr id="49" name="文本框 48"/>
          <p:cNvSpPr txBox="1"/>
          <p:nvPr/>
        </p:nvSpPr>
        <p:spPr>
          <a:xfrm>
            <a:off x="11353448" y="4762032"/>
            <a:ext cx="712350" cy="646331"/>
          </a:xfrm>
          <a:prstGeom prst="rect">
            <a:avLst/>
          </a:prstGeom>
          <a:noFill/>
        </p:spPr>
        <p:txBody>
          <a:bodyPr wrap="square" rtlCol="0">
            <a:spAutoFit/>
          </a:bodyPr>
          <a:lstStyle/>
          <a:p>
            <a:pPr algn="ctr"/>
            <a:r>
              <a:rPr lang="en-US" altLang="zh-CN" sz="3600" b="1" dirty="0">
                <a:latin typeface="微软雅黑" panose="020B0503020204020204" pitchFamily="34" charset="-122"/>
                <a:ea typeface="微软雅黑" panose="020B0503020204020204" pitchFamily="34" charset="-122"/>
              </a:rPr>
              <a:t>...</a:t>
            </a:r>
            <a:endParaRPr lang="en-US" altLang="zh-CN" sz="3600" b="1" dirty="0">
              <a:latin typeface="微软雅黑" panose="020B0503020204020204" pitchFamily="34" charset="-122"/>
              <a:ea typeface="微软雅黑" panose="020B0503020204020204" pitchFamily="34" charset="-122"/>
            </a:endParaRPr>
          </a:p>
        </p:txBody>
      </p:sp>
      <p:sp>
        <p:nvSpPr>
          <p:cNvPr id="50" name="矩形 49"/>
          <p:cNvSpPr/>
          <p:nvPr/>
        </p:nvSpPr>
        <p:spPr>
          <a:xfrm>
            <a:off x="9144177" y="4788805"/>
            <a:ext cx="2976462" cy="639242"/>
          </a:xfrm>
          <a:prstGeom prst="rect">
            <a:avLst/>
          </a:prstGeom>
          <a:noFill/>
          <a:ln>
            <a:solidFill>
              <a:schemeClr val="accent1">
                <a:alpha val="9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656826" y="5509751"/>
            <a:ext cx="1559816" cy="646331"/>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指定文件所在节点服务器</a:t>
            </a:r>
            <a:endParaRPr lang="zh-CN" altLang="en-US" b="1" dirty="0">
              <a:latin typeface="微软雅黑" panose="020B0503020204020204" pitchFamily="34" charset="-122"/>
              <a:ea typeface="微软雅黑" panose="020B0503020204020204" pitchFamily="34" charset="-122"/>
              <a:sym typeface="+mn-ea"/>
            </a:endParaRPr>
          </a:p>
        </p:txBody>
      </p:sp>
      <p:sp>
        <p:nvSpPr>
          <p:cNvPr id="52" name="文本框 51"/>
          <p:cNvSpPr txBox="1"/>
          <p:nvPr/>
        </p:nvSpPr>
        <p:spPr>
          <a:xfrm>
            <a:off x="5982260" y="1605640"/>
            <a:ext cx="1807573" cy="738664"/>
          </a:xfrm>
          <a:prstGeom prst="rect">
            <a:avLst/>
          </a:prstGeom>
          <a:solidFill>
            <a:schemeClr val="bg2"/>
          </a:solidFill>
        </p:spPr>
        <p:txBody>
          <a:bodyPr wrap="square" rtlCol="0">
            <a:spAutoFit/>
          </a:bodyPr>
          <a:lstStyle/>
          <a:p>
            <a:pPr algn="just"/>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将所有节点上的该文件及系统备份文件都进行删除</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5982261" y="1333205"/>
            <a:ext cx="1197972" cy="301508"/>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1600" dirty="0">
                <a:latin typeface="微软雅黑" panose="020B0503020204020204" pitchFamily="34" charset="-122"/>
                <a:ea typeface="微软雅黑" panose="020B0503020204020204" pitchFamily="34" charset="-122"/>
              </a:rPr>
              <a:t>文件删除</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grpSp>
        <p:nvGrpSpPr>
          <p:cNvPr id="3" name="组合 2"/>
          <p:cNvGrpSpPr/>
          <p:nvPr/>
        </p:nvGrpSpPr>
        <p:grpSpPr>
          <a:xfrm>
            <a:off x="1486535" y="1286510"/>
            <a:ext cx="8700135" cy="678180"/>
            <a:chOff x="2341" y="2026"/>
            <a:chExt cx="13701" cy="1068"/>
          </a:xfrm>
        </p:grpSpPr>
        <p:pic>
          <p:nvPicPr>
            <p:cNvPr id="11" name="图片 10" descr="02 查看本地文件"/>
            <p:cNvPicPr>
              <a:picLocks noChangeAspect="1"/>
            </p:cNvPicPr>
            <p:nvPr/>
          </p:nvPicPr>
          <p:blipFill>
            <a:blip r:embed="rId2"/>
            <a:stretch>
              <a:fillRect/>
            </a:stretch>
          </p:blipFill>
          <p:spPr>
            <a:xfrm>
              <a:off x="7594" y="2026"/>
              <a:ext cx="8448" cy="1068"/>
            </a:xfrm>
            <a:prstGeom prst="rect">
              <a:avLst/>
            </a:prstGeom>
          </p:spPr>
        </p:pic>
        <p:sp>
          <p:nvSpPr>
            <p:cNvPr id="16" name="文本框 15"/>
            <p:cNvSpPr txBox="1"/>
            <p:nvPr/>
          </p:nvSpPr>
          <p:spPr>
            <a:xfrm>
              <a:off x="2341" y="2270"/>
              <a:ext cx="2983" cy="580"/>
            </a:xfrm>
            <a:prstGeom prst="rect">
              <a:avLst/>
            </a:prstGeom>
            <a:noFill/>
          </p:spPr>
          <p:txBody>
            <a:bodyPr wrap="square" rtlCol="0">
              <a:spAutoFit/>
            </a:bodyPr>
            <a:lstStyle/>
            <a:p>
              <a:pPr algn="l"/>
              <a:r>
                <a:rPr lang="zh-CN" altLang="en-US" dirty="0">
                  <a:latin typeface="方正屏显雅宋简体" panose="02010600010101010101" charset="-122"/>
                  <a:ea typeface="方正屏显雅宋简体" panose="02010600010101010101" charset="-122"/>
                </a:rPr>
                <a:t>查询本地文件</a:t>
              </a:r>
              <a:endParaRPr lang="zh-CN" altLang="en-US" dirty="0">
                <a:latin typeface="方正屏显雅宋简体" panose="02010600010101010101" charset="-122"/>
                <a:ea typeface="方正屏显雅宋简体" panose="02010600010101010101" charset="-122"/>
              </a:endParaRPr>
            </a:p>
          </p:txBody>
        </p:sp>
      </p:grpSp>
      <p:grpSp>
        <p:nvGrpSpPr>
          <p:cNvPr id="4" name="组合 3"/>
          <p:cNvGrpSpPr/>
          <p:nvPr/>
        </p:nvGrpSpPr>
        <p:grpSpPr>
          <a:xfrm>
            <a:off x="1485900" y="2112010"/>
            <a:ext cx="8708390" cy="1744980"/>
            <a:chOff x="2340" y="3326"/>
            <a:chExt cx="13714" cy="2748"/>
          </a:xfrm>
        </p:grpSpPr>
        <p:pic>
          <p:nvPicPr>
            <p:cNvPr id="8" name="图片 7" descr="01 查看服务器文件"/>
            <p:cNvPicPr>
              <a:picLocks noChangeAspect="1"/>
            </p:cNvPicPr>
            <p:nvPr/>
          </p:nvPicPr>
          <p:blipFill>
            <a:blip r:embed="rId3"/>
            <a:stretch>
              <a:fillRect/>
            </a:stretch>
          </p:blipFill>
          <p:spPr>
            <a:xfrm>
              <a:off x="7594" y="3326"/>
              <a:ext cx="8460" cy="2748"/>
            </a:xfrm>
            <a:prstGeom prst="rect">
              <a:avLst/>
            </a:prstGeom>
          </p:spPr>
        </p:pic>
        <p:sp>
          <p:nvSpPr>
            <p:cNvPr id="17" name="文本框 16"/>
            <p:cNvSpPr txBox="1"/>
            <p:nvPr/>
          </p:nvSpPr>
          <p:spPr>
            <a:xfrm>
              <a:off x="2340" y="4410"/>
              <a:ext cx="2983" cy="580"/>
            </a:xfrm>
            <a:prstGeom prst="rect">
              <a:avLst/>
            </a:prstGeom>
            <a:noFill/>
          </p:spPr>
          <p:txBody>
            <a:bodyPr wrap="square" rtlCol="0">
              <a:spAutoFit/>
            </a:bodyPr>
            <a:lstStyle/>
            <a:p>
              <a:r>
                <a:rPr lang="zh-CN" altLang="en-US" dirty="0">
                  <a:latin typeface="方正屏显雅宋简体" panose="02010600010101010101" charset="-122"/>
                  <a:ea typeface="方正屏显雅宋简体" panose="02010600010101010101" charset="-122"/>
                </a:rPr>
                <a:t>查询服务器文件</a:t>
              </a:r>
              <a:endParaRPr lang="zh-CN" altLang="en-US" dirty="0">
                <a:latin typeface="方正屏显雅宋简体" panose="02010600010101010101" charset="-122"/>
                <a:ea typeface="方正屏显雅宋简体" panose="02010600010101010101" charset="-122"/>
              </a:endParaRPr>
            </a:p>
          </p:txBody>
        </p:sp>
      </p:grpSp>
      <p:grpSp>
        <p:nvGrpSpPr>
          <p:cNvPr id="5" name="组合 4"/>
          <p:cNvGrpSpPr/>
          <p:nvPr/>
        </p:nvGrpSpPr>
        <p:grpSpPr>
          <a:xfrm>
            <a:off x="1486535" y="4004310"/>
            <a:ext cx="8700135" cy="2385060"/>
            <a:chOff x="2341" y="6306"/>
            <a:chExt cx="13701" cy="3756"/>
          </a:xfrm>
        </p:grpSpPr>
        <p:pic>
          <p:nvPicPr>
            <p:cNvPr id="15" name="图片 14" descr="03 查看备份文件"/>
            <p:cNvPicPr>
              <a:picLocks noChangeAspect="1"/>
            </p:cNvPicPr>
            <p:nvPr/>
          </p:nvPicPr>
          <p:blipFill>
            <a:blip r:embed="rId4"/>
            <a:stretch>
              <a:fillRect/>
            </a:stretch>
          </p:blipFill>
          <p:spPr>
            <a:xfrm>
              <a:off x="7582" y="6306"/>
              <a:ext cx="8460" cy="3756"/>
            </a:xfrm>
            <a:prstGeom prst="rect">
              <a:avLst/>
            </a:prstGeom>
          </p:spPr>
        </p:pic>
        <p:sp>
          <p:nvSpPr>
            <p:cNvPr id="18" name="文本框 17"/>
            <p:cNvSpPr txBox="1"/>
            <p:nvPr/>
          </p:nvSpPr>
          <p:spPr>
            <a:xfrm>
              <a:off x="2341" y="7894"/>
              <a:ext cx="2983" cy="580"/>
            </a:xfrm>
            <a:prstGeom prst="rect">
              <a:avLst/>
            </a:prstGeom>
            <a:noFill/>
          </p:spPr>
          <p:txBody>
            <a:bodyPr wrap="square" rtlCol="0">
              <a:spAutoFit/>
            </a:bodyPr>
            <a:lstStyle/>
            <a:p>
              <a:r>
                <a:rPr lang="zh-CN" altLang="en-US" dirty="0">
                  <a:latin typeface="方正屏显雅宋简体" panose="02010600010101010101" charset="-122"/>
                  <a:ea typeface="方正屏显雅宋简体" panose="02010600010101010101" charset="-122"/>
                </a:rPr>
                <a:t>查询备份文件</a:t>
              </a:r>
              <a:endParaRPr lang="zh-CN" altLang="en-US" dirty="0">
                <a:latin typeface="方正屏显雅宋简体" panose="02010600010101010101" charset="-122"/>
                <a:ea typeface="方正屏显雅宋简体" panose="02010600010101010101" charset="-122"/>
              </a:endParaRPr>
            </a:p>
          </p:txBody>
        </p:sp>
      </p:grpSp>
      <p:sp>
        <p:nvSpPr>
          <p:cNvPr id="13" name="文本框 12"/>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文件查询</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4" name="文本框 13"/>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02 文件删除"/>
          <p:cNvPicPr>
            <a:picLocks noChangeAspect="1"/>
          </p:cNvPicPr>
          <p:nvPr/>
        </p:nvPicPr>
        <p:blipFill>
          <a:blip r:embed="rId2"/>
          <a:stretch>
            <a:fillRect/>
          </a:stretch>
        </p:blipFill>
        <p:spPr>
          <a:xfrm>
            <a:off x="513715" y="1762125"/>
            <a:ext cx="5372100" cy="2186940"/>
          </a:xfrm>
          <a:prstGeom prst="rect">
            <a:avLst/>
          </a:prstGeom>
        </p:spPr>
      </p:pic>
      <p:pic>
        <p:nvPicPr>
          <p:cNvPr id="9" name="图片 8" descr="01 文件删除前时间戳"/>
          <p:cNvPicPr>
            <a:picLocks noChangeAspect="1"/>
          </p:cNvPicPr>
          <p:nvPr/>
        </p:nvPicPr>
        <p:blipFill>
          <a:blip r:embed="rId3"/>
          <a:stretch>
            <a:fillRect/>
          </a:stretch>
        </p:blipFill>
        <p:spPr>
          <a:xfrm>
            <a:off x="6027420" y="1288415"/>
            <a:ext cx="5951220" cy="1638300"/>
          </a:xfrm>
          <a:prstGeom prst="rect">
            <a:avLst/>
          </a:prstGeom>
        </p:spPr>
      </p:pic>
      <p:grpSp>
        <p:nvGrpSpPr>
          <p:cNvPr id="4" name="组合 3"/>
          <p:cNvGrpSpPr/>
          <p:nvPr/>
        </p:nvGrpSpPr>
        <p:grpSpPr>
          <a:xfrm>
            <a:off x="9003030" y="2926715"/>
            <a:ext cx="2567940" cy="1146810"/>
            <a:chOff x="14178" y="4609"/>
            <a:chExt cx="4044" cy="1806"/>
          </a:xfrm>
        </p:grpSpPr>
        <p:cxnSp>
          <p:nvCxnSpPr>
            <p:cNvPr id="12" name="直接箭头连接符 11"/>
            <p:cNvCxnSpPr>
              <a:stCxn id="9" idx="2"/>
              <a:endCxn id="10" idx="0"/>
            </p:cNvCxnSpPr>
            <p:nvPr/>
          </p:nvCxnSpPr>
          <p:spPr>
            <a:xfrm>
              <a:off x="14178" y="4609"/>
              <a:ext cx="12" cy="18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408" y="4787"/>
              <a:ext cx="3815" cy="1452"/>
            </a:xfrm>
            <a:prstGeom prst="rect">
              <a:avLst/>
            </a:prstGeom>
            <a:noFill/>
          </p:spPr>
          <p:txBody>
            <a:bodyPr wrap="square" rtlCol="0">
              <a:spAutoFit/>
            </a:bodyPr>
            <a:lstStyle/>
            <a:p>
              <a:r>
                <a:rPr lang="zh-CN" altLang="en-US">
                  <a:latin typeface="方正屏显雅宋简体" panose="02010600010101010101" charset="-122"/>
                  <a:ea typeface="方正屏显雅宋简体" panose="02010600010101010101" charset="-122"/>
                  <a:cs typeface="方正屏显雅宋简体" panose="02010600010101010101" charset="-122"/>
                </a:rPr>
                <a:t>删除文件后，此时没有文件</a:t>
              </a:r>
              <a:r>
                <a:rPr lang="en-US" altLang="zh-CN">
                  <a:latin typeface="方正屏显雅宋简体" panose="02010600010101010101" charset="-122"/>
                  <a:ea typeface="方正屏显雅宋简体" panose="02010600010101010101" charset="-122"/>
                  <a:cs typeface="方正屏显雅宋简体" panose="02010600010101010101" charset="-122"/>
                </a:rPr>
                <a:t>upload_test(1).txt</a:t>
              </a:r>
              <a:endParaRPr lang="en-US" altLang="zh-CN">
                <a:latin typeface="方正屏显雅宋简体" panose="02010600010101010101" charset="-122"/>
                <a:ea typeface="方正屏显雅宋简体" panose="02010600010101010101" charset="-122"/>
                <a:cs typeface="方正屏显雅宋简体" panose="02010600010101010101" charset="-122"/>
              </a:endParaRPr>
            </a:p>
          </p:txBody>
        </p:sp>
      </p:grpSp>
      <p:grpSp>
        <p:nvGrpSpPr>
          <p:cNvPr id="5" name="组合 4"/>
          <p:cNvGrpSpPr/>
          <p:nvPr/>
        </p:nvGrpSpPr>
        <p:grpSpPr>
          <a:xfrm>
            <a:off x="759460" y="4074160"/>
            <a:ext cx="11219180" cy="1464310"/>
            <a:chOff x="1196" y="6416"/>
            <a:chExt cx="17668" cy="2306"/>
          </a:xfrm>
        </p:grpSpPr>
        <p:pic>
          <p:nvPicPr>
            <p:cNvPr id="10" name="图片 9" descr="03 文件删除后时间戳"/>
            <p:cNvPicPr>
              <a:picLocks noChangeAspect="1"/>
            </p:cNvPicPr>
            <p:nvPr/>
          </p:nvPicPr>
          <p:blipFill>
            <a:blip r:embed="rId4"/>
            <a:stretch>
              <a:fillRect/>
            </a:stretch>
          </p:blipFill>
          <p:spPr>
            <a:xfrm>
              <a:off x="9516" y="6416"/>
              <a:ext cx="9348" cy="2184"/>
            </a:xfrm>
            <a:prstGeom prst="rect">
              <a:avLst/>
            </a:prstGeom>
          </p:spPr>
        </p:pic>
        <p:sp>
          <p:nvSpPr>
            <p:cNvPr id="14" name="文本框 13"/>
            <p:cNvSpPr txBox="1"/>
            <p:nvPr/>
          </p:nvSpPr>
          <p:spPr>
            <a:xfrm>
              <a:off x="1196" y="7270"/>
              <a:ext cx="5676" cy="1452"/>
            </a:xfrm>
            <a:prstGeom prst="rect">
              <a:avLst/>
            </a:prstGeom>
            <a:noFill/>
          </p:spPr>
          <p:txBody>
            <a:bodyPr wrap="square" rtlCol="0">
              <a:spAutoFit/>
            </a:bodyPr>
            <a:lstStyle/>
            <a:p>
              <a:r>
                <a:rPr lang="zh-CN" altLang="en-US">
                  <a:latin typeface="方正屏显雅宋简体" panose="02010600010101010101" charset="-122"/>
                  <a:ea typeface="方正屏显雅宋简体" panose="02010600010101010101" charset="-122"/>
                </a:rPr>
                <a:t>文件删除功能会将待删除的文件从</a:t>
              </a:r>
              <a:r>
                <a:rPr lang="zh-CN" altLang="en-US">
                  <a:solidFill>
                    <a:srgbClr val="FF0000"/>
                  </a:solidFill>
                  <a:latin typeface="方正屏显雅宋简体" panose="02010600010101010101" charset="-122"/>
                  <a:ea typeface="方正屏显雅宋简体" panose="02010600010101010101" charset="-122"/>
                </a:rPr>
                <a:t>所有节点及系统缓存文件夹</a:t>
              </a:r>
              <a:r>
                <a:rPr lang="zh-CN" altLang="en-US">
                  <a:latin typeface="方正屏显雅宋简体" panose="02010600010101010101" charset="-122"/>
                  <a:ea typeface="方正屏显雅宋简体" panose="02010600010101010101" charset="-122"/>
                </a:rPr>
                <a:t>中进行删除</a:t>
              </a:r>
              <a:endParaRPr lang="zh-CN" altLang="en-US">
                <a:latin typeface="方正屏显雅宋简体" panose="02010600010101010101" charset="-122"/>
                <a:ea typeface="方正屏显雅宋简体" panose="02010600010101010101" charset="-122"/>
              </a:endParaRPr>
            </a:p>
          </p:txBody>
        </p:sp>
      </p:grpSp>
      <p:sp>
        <p:nvSpPr>
          <p:cNvPr id="15" name="文本框 14"/>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文件删除</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13" name="文本框 12"/>
          <p:cNvSpPr txBox="1"/>
          <p:nvPr/>
        </p:nvSpPr>
        <p:spPr>
          <a:xfrm>
            <a:off x="904875" y="1947892"/>
            <a:ext cx="9643856" cy="1013918"/>
          </a:xfrm>
          <a:prstGeom prst="rect">
            <a:avLst/>
          </a:prstGeom>
          <a:solidFill>
            <a:schemeClr val="bg2"/>
          </a:solid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基础的负载均衡算法如随机算法、轮询算法，实现非常简单，但没有考虑服务器不同的硬件条件和环境。可以通过加权的方式解决，如三个节点</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{a=1,b=2,c=4}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，通常最后的调用顺序是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 c, c, c,  b, b, a</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904875" y="3296377"/>
            <a:ext cx="9643856" cy="3170099"/>
          </a:xfrm>
          <a:prstGeom prst="rect">
            <a:avLst/>
          </a:prstGeom>
          <a:solidFill>
            <a:schemeClr val="bg1">
              <a:lumMod val="95000"/>
            </a:schemeClr>
          </a:solid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借鉴</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Nginx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的做法，使得选择节点平滑，均匀分摊，每个节点有三个权重变量：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1.weight: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初始权重，即在配置文件或初始化时每个节点的权重。</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2.effWeight: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有效权重，初始化为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weight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在通讯过程中发现节点异常，则</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之后再次选取本节点，调用成功一次则</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，直达恢复到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weight;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此变量的作用主要是节点异常，降低其权重。</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3.curWeight: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节点当前权重，初始化为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904875" y="3073725"/>
            <a:ext cx="2201882" cy="222652"/>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405064" y="1133648"/>
            <a:ext cx="2643477" cy="559245"/>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latin typeface="微软雅黑" panose="020B0503020204020204" pitchFamily="34" charset="-122"/>
                <a:ea typeface="微软雅黑" panose="020B0503020204020204" pitchFamily="34" charset="-122"/>
              </a:rPr>
              <a:t>负载均衡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下载</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911503" y="1728631"/>
            <a:ext cx="2201882" cy="222652"/>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04875" y="868680"/>
            <a:ext cx="3314065" cy="338554"/>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14" name="直接连接符 13"/>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负载均衡</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8554"/>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graphicFrame>
        <p:nvGraphicFramePr>
          <p:cNvPr id="3" name="表格 2"/>
          <p:cNvGraphicFramePr>
            <a:graphicFrameLocks noGrp="1"/>
          </p:cNvGraphicFramePr>
          <p:nvPr>
            <p:custDataLst>
              <p:tags r:id="rId2"/>
            </p:custDataLst>
          </p:nvPr>
        </p:nvGraphicFramePr>
        <p:xfrm>
          <a:off x="5393411" y="1983782"/>
          <a:ext cx="6323308" cy="4339523"/>
        </p:xfrm>
        <a:graphic>
          <a:graphicData uri="http://schemas.openxmlformats.org/drawingml/2006/table">
            <a:tbl>
              <a:tblPr firstRow="1" bandRow="1">
                <a:tableStyleId>{5C22544A-7EE6-4342-B048-85BDC9FD1C3A}</a:tableStyleId>
              </a:tblPr>
              <a:tblGrid>
                <a:gridCol w="1203325"/>
                <a:gridCol w="1958330"/>
                <a:gridCol w="1254595"/>
                <a:gridCol w="1907058"/>
              </a:tblGrid>
              <a:tr h="688975">
                <a:tc>
                  <a:txBody>
                    <a:bodyPr/>
                    <a:lstStyle/>
                    <a:p>
                      <a:pPr algn="ctr"/>
                      <a:r>
                        <a:rPr lang="zh-CN" altLang="en-US" dirty="0"/>
                        <a:t>请求序号</a:t>
                      </a:r>
                      <a:endParaRPr lang="zh-CN" altLang="en-US" dirty="0"/>
                    </a:p>
                  </a:txBody>
                  <a:tcPr/>
                </a:tc>
                <a:tc>
                  <a:txBody>
                    <a:bodyPr/>
                    <a:lstStyle/>
                    <a:p>
                      <a:pPr algn="ctr"/>
                      <a:r>
                        <a:rPr lang="zh-CN" altLang="en-US" dirty="0"/>
                        <a:t>请求前</a:t>
                      </a:r>
                      <a:endParaRPr lang="en-US" altLang="zh-CN" dirty="0"/>
                    </a:p>
                    <a:p>
                      <a:pPr algn="ctr"/>
                      <a:r>
                        <a:rPr lang="en-US" altLang="zh-CN" dirty="0"/>
                        <a:t>CurWeight</a:t>
                      </a:r>
                      <a:endParaRPr lang="zh-CN" altLang="en-US" dirty="0"/>
                    </a:p>
                  </a:txBody>
                  <a:tcPr/>
                </a:tc>
                <a:tc>
                  <a:txBody>
                    <a:bodyPr/>
                    <a:lstStyle/>
                    <a:p>
                      <a:pPr algn="ctr"/>
                      <a:r>
                        <a:rPr lang="zh-CN" altLang="en-US" dirty="0"/>
                        <a:t>选中节点</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请求后</a:t>
                      </a:r>
                      <a:r>
                        <a:rPr lang="en-US" altLang="zh-CN" dirty="0"/>
                        <a:t>CurWeight</a:t>
                      </a:r>
                      <a:endParaRPr lang="zh-CN" altLang="en-US" dirty="0"/>
                    </a:p>
                  </a:txBody>
                  <a:tcPr/>
                </a:tc>
              </a:tr>
              <a:tr h="521477">
                <a:tc>
                  <a:txBody>
                    <a:bodyPr/>
                    <a:lstStyle/>
                    <a:p>
                      <a:pPr algn="ctr"/>
                      <a:r>
                        <a:rPr lang="en-US" altLang="zh-CN" dirty="0"/>
                        <a:t>1</a:t>
                      </a:r>
                      <a:endParaRPr lang="zh-CN" altLang="en-US" dirty="0"/>
                    </a:p>
                  </a:txBody>
                  <a:tcPr/>
                </a:tc>
                <a:tc>
                  <a:txBody>
                    <a:bodyPr/>
                    <a:lstStyle/>
                    <a:p>
                      <a:pPr algn="ctr"/>
                      <a:r>
                        <a:rPr lang="en-US" altLang="zh-CN" dirty="0"/>
                        <a:t>a= 1, b= 2,  c=4</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a= 1, b= 2, c=-3</a:t>
                      </a:r>
                      <a:endParaRPr lang="zh-CN" altLang="en-US" dirty="0"/>
                    </a:p>
                  </a:txBody>
                  <a:tcPr/>
                </a:tc>
              </a:tr>
              <a:tr h="521477">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2, b= 4,  c=1</a:t>
                      </a:r>
                      <a:endParaRPr lang="zh-CN" altLang="en-US" dirty="0"/>
                    </a:p>
                  </a:txBody>
                  <a:tcPr/>
                </a:tc>
                <a:tc>
                  <a:txBody>
                    <a:bodyPr/>
                    <a:lstStyle/>
                    <a:p>
                      <a:pPr algn="ctr"/>
                      <a:r>
                        <a:rPr lang="en-US" altLang="zh-CN" dirty="0"/>
                        <a:t>b</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2, b=-3, c=1</a:t>
                      </a:r>
                      <a:endParaRPr lang="zh-CN" altLang="en-US" dirty="0"/>
                    </a:p>
                  </a:txBody>
                  <a:tcPr/>
                </a:tc>
              </a:tr>
              <a:tr h="521477">
                <a:tc>
                  <a:txBody>
                    <a:bodyPr/>
                    <a:lstStyle/>
                    <a:p>
                      <a:pPr algn="ct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3,  b=-1, c=5</a:t>
                      </a:r>
                      <a:endParaRPr lang="zh-CN" altLang="en-US" dirty="0"/>
                    </a:p>
                  </a:txBody>
                  <a:tcPr/>
                </a:tc>
                <a:tc>
                  <a:txBody>
                    <a:bodyPr/>
                    <a:lstStyle/>
                    <a:p>
                      <a:pPr algn="ctr"/>
                      <a:r>
                        <a:rPr lang="en-US" altLang="zh-CN" dirty="0"/>
                        <a:t>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3,</a:t>
                      </a:r>
                      <a:r>
                        <a:rPr lang="en-US" altLang="zh-CN" baseline="0" dirty="0"/>
                        <a:t> </a:t>
                      </a:r>
                      <a:r>
                        <a:rPr lang="en-US" altLang="zh-CN" dirty="0"/>
                        <a:t>b=-1, c= 2</a:t>
                      </a:r>
                      <a:endParaRPr lang="zh-CN" altLang="en-US" dirty="0"/>
                    </a:p>
                  </a:txBody>
                  <a:tcPr/>
                </a:tc>
              </a:tr>
              <a:tr h="521477">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4,  b= 1,  c=2</a:t>
                      </a:r>
                      <a:endParaRPr lang="zh-CN" altLang="en-US" dirty="0"/>
                    </a:p>
                  </a:txBody>
                  <a:tcPr/>
                </a:tc>
                <a:tc>
                  <a:txBody>
                    <a:bodyPr/>
                    <a:lstStyle/>
                    <a:p>
                      <a:pPr algn="ctr"/>
                      <a:r>
                        <a:rPr lang="en-US" altLang="zh-CN" dirty="0"/>
                        <a:t>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a=-3, b= 1, c= 2</a:t>
                      </a:r>
                      <a:endParaRPr lang="zh-CN" altLang="en-US" dirty="0"/>
                    </a:p>
                  </a:txBody>
                  <a:tcPr/>
                </a:tc>
              </a:tr>
              <a:tr h="521477">
                <a:tc>
                  <a:txBody>
                    <a:bodyPr/>
                    <a:lstStyle/>
                    <a:p>
                      <a:pPr algn="ct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a=-2, b=3,  c=6</a:t>
                      </a:r>
                      <a:endParaRPr lang="zh-CN" altLang="en-US" dirty="0"/>
                    </a:p>
                  </a:txBody>
                  <a:tcPr/>
                </a:tc>
                <a:tc>
                  <a:txBody>
                    <a:bodyPr/>
                    <a:lstStyle/>
                    <a:p>
                      <a:pPr algn="ctr"/>
                      <a:r>
                        <a:rPr lang="en-US" altLang="zh-CN" dirty="0"/>
                        <a:t>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a=-2, b= 3, c=-1</a:t>
                      </a:r>
                      <a:endParaRPr lang="zh-CN" altLang="en-US" dirty="0"/>
                    </a:p>
                  </a:txBody>
                  <a:tcPr/>
                </a:tc>
              </a:tr>
              <a:tr h="521477">
                <a:tc>
                  <a:txBody>
                    <a:bodyPr/>
                    <a:lstStyle/>
                    <a:p>
                      <a:pPr algn="ctr"/>
                      <a:r>
                        <a:rPr lang="en-US" altLang="zh-CN" dirty="0"/>
                        <a:t>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a=-1, b=  5,  c=3</a:t>
                      </a:r>
                      <a:endParaRPr lang="zh-CN" altLang="en-US" dirty="0"/>
                    </a:p>
                  </a:txBody>
                  <a:tcPr/>
                </a:tc>
                <a:tc>
                  <a:txBody>
                    <a:bodyPr/>
                    <a:lstStyle/>
                    <a:p>
                      <a:pPr algn="ctr"/>
                      <a:r>
                        <a:rPr lang="en-US" altLang="zh-CN" dirty="0"/>
                        <a:t>b</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a=-1, b=-2, c= 3</a:t>
                      </a:r>
                      <a:endParaRPr lang="zh-CN" altLang="en-US" dirty="0"/>
                    </a:p>
                  </a:txBody>
                  <a:tcPr/>
                </a:tc>
              </a:tr>
              <a:tr h="521477">
                <a:tc>
                  <a:txBody>
                    <a:bodyPr/>
                    <a:lstStyle/>
                    <a:p>
                      <a:pPr algn="ctr"/>
                      <a:r>
                        <a:rPr lang="en-US" altLang="zh-CN" dirty="0"/>
                        <a:t>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0,  b= 0,  c=7</a:t>
                      </a:r>
                      <a:endParaRPr lang="zh-CN" altLang="en-US" dirty="0"/>
                    </a:p>
                  </a:txBody>
                  <a:tcPr/>
                </a:tc>
                <a:tc>
                  <a:txBody>
                    <a:bodyPr/>
                    <a:lstStyle/>
                    <a:p>
                      <a:pPr algn="ctr"/>
                      <a:r>
                        <a:rPr lang="en-US" altLang="zh-CN" dirty="0"/>
                        <a:t>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 0,</a:t>
                      </a:r>
                      <a:r>
                        <a:rPr lang="en-US" altLang="zh-CN" baseline="0" dirty="0"/>
                        <a:t> </a:t>
                      </a:r>
                      <a:r>
                        <a:rPr lang="en-US" altLang="zh-CN" dirty="0"/>
                        <a:t>b= 0, c= 0</a:t>
                      </a:r>
                      <a:endParaRPr lang="zh-CN" altLang="en-US" dirty="0"/>
                    </a:p>
                  </a:txBody>
                  <a:tcPr/>
                </a:tc>
              </a:tr>
            </a:tbl>
          </a:graphicData>
        </a:graphic>
      </p:graphicFrame>
      <p:sp>
        <p:nvSpPr>
          <p:cNvPr id="14" name="文本框 13"/>
          <p:cNvSpPr txBox="1"/>
          <p:nvPr/>
        </p:nvSpPr>
        <p:spPr>
          <a:xfrm>
            <a:off x="796290" y="1958339"/>
            <a:ext cx="4101174" cy="2554545"/>
          </a:xfrm>
          <a:prstGeom prst="rect">
            <a:avLst/>
          </a:prstGeom>
          <a:solidFill>
            <a:schemeClr val="bg2"/>
          </a:solidFill>
        </p:spPr>
        <p:txBody>
          <a:bodyPr wrap="square"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轮询所有节点，计算当前状态下所有节点的有效权重之和权重；</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当前权重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当前权重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有效权重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选出所有节点当前权重最大的一个</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选中节点后，其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当前权重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当前权重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总权重</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796290" y="1523948"/>
            <a:ext cx="1698937" cy="423749"/>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微软雅黑" panose="020B0503020204020204" pitchFamily="34" charset="-122"/>
                <a:ea typeface="微软雅黑" panose="020B0503020204020204" pitchFamily="34" charset="-122"/>
              </a:rPr>
              <a:t>算法逻辑</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83319" y="4975352"/>
            <a:ext cx="4114145" cy="1600438"/>
          </a:xfrm>
          <a:prstGeom prst="rect">
            <a:avLst/>
          </a:prstGeom>
          <a:solidFill>
            <a:schemeClr val="bg1">
              <a:lumMod val="95000"/>
            </a:schemeClr>
          </a:solid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调用顺序为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  b  c  a  c  b  c</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7</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次调用后初始权重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curWeight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又回到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c=0,b=0,a=0</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83433" y="4717774"/>
            <a:ext cx="1495941" cy="259201"/>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负载均衡</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9" name="文本框 8"/>
          <p:cNvSpPr txBox="1"/>
          <p:nvPr/>
        </p:nvSpPr>
        <p:spPr>
          <a:xfrm>
            <a:off x="7120255" y="1089660"/>
            <a:ext cx="3286760" cy="1198880"/>
          </a:xfrm>
          <a:prstGeom prst="rect">
            <a:avLst/>
          </a:prstGeom>
          <a:noFill/>
        </p:spPr>
        <p:txBody>
          <a:bodyPr wrap="square" rtlCol="0">
            <a:spAutoFit/>
          </a:bodyPr>
          <a:lstStyle/>
          <a:p>
            <a:pPr algn="just"/>
            <a:r>
              <a:rPr lang="zh-CN" altLang="en-US">
                <a:latin typeface="方正屏显雅宋简体" panose="02010600010101010101" charset="-122"/>
                <a:ea typeface="方正屏显雅宋简体" panose="02010600010101010101" charset="-122"/>
              </a:rPr>
              <a:t>反复下载文件并且不从缓存文件夹中下载，查看文件是从哪个节点服务器中下载。结果如下：</a:t>
            </a:r>
            <a:endParaRPr lang="zh-CN" altLang="en-US">
              <a:latin typeface="方正屏显雅宋简体" panose="02010600010101010101" charset="-122"/>
              <a:ea typeface="方正屏显雅宋简体" panose="02010600010101010101" charset="-122"/>
            </a:endParaRPr>
          </a:p>
        </p:txBody>
      </p:sp>
      <p:pic>
        <p:nvPicPr>
          <p:cNvPr id="15" name="图片 14" descr="02 下载后"/>
          <p:cNvPicPr>
            <a:picLocks noChangeAspect="1"/>
          </p:cNvPicPr>
          <p:nvPr/>
        </p:nvPicPr>
        <p:blipFill>
          <a:blip r:embed="rId2"/>
          <a:stretch>
            <a:fillRect/>
          </a:stretch>
        </p:blipFill>
        <p:spPr>
          <a:xfrm>
            <a:off x="796290" y="1703705"/>
            <a:ext cx="3907155" cy="2626995"/>
          </a:xfrm>
          <a:prstGeom prst="rect">
            <a:avLst/>
          </a:prstGeom>
        </p:spPr>
      </p:pic>
      <p:pic>
        <p:nvPicPr>
          <p:cNvPr id="16" name="图片 15" descr="04 再次下载_WPS图片"/>
          <p:cNvPicPr>
            <a:picLocks noChangeAspect="1"/>
          </p:cNvPicPr>
          <p:nvPr/>
        </p:nvPicPr>
        <p:blipFill>
          <a:blip r:embed="rId3"/>
          <a:stretch>
            <a:fillRect/>
          </a:stretch>
        </p:blipFill>
        <p:spPr>
          <a:xfrm>
            <a:off x="796290" y="4830445"/>
            <a:ext cx="4023995" cy="1154430"/>
          </a:xfrm>
          <a:prstGeom prst="rect">
            <a:avLst/>
          </a:prstGeom>
        </p:spPr>
      </p:pic>
      <p:pic>
        <p:nvPicPr>
          <p:cNvPr id="17" name="图片 16" descr="03 从4下载"/>
          <p:cNvPicPr>
            <a:picLocks noChangeAspect="1"/>
          </p:cNvPicPr>
          <p:nvPr/>
        </p:nvPicPr>
        <p:blipFill>
          <a:blip r:embed="rId4"/>
          <a:stretch>
            <a:fillRect/>
          </a:stretch>
        </p:blipFill>
        <p:spPr>
          <a:xfrm>
            <a:off x="5700395" y="2011680"/>
            <a:ext cx="6187440" cy="251460"/>
          </a:xfrm>
          <a:prstGeom prst="rect">
            <a:avLst/>
          </a:prstGeom>
        </p:spPr>
      </p:pic>
      <p:pic>
        <p:nvPicPr>
          <p:cNvPr id="18" name="图片 17" descr="05 从2下载"/>
          <p:cNvPicPr>
            <a:picLocks noChangeAspect="1"/>
          </p:cNvPicPr>
          <p:nvPr/>
        </p:nvPicPr>
        <p:blipFill>
          <a:blip r:embed="rId5"/>
          <a:stretch>
            <a:fillRect/>
          </a:stretch>
        </p:blipFill>
        <p:spPr>
          <a:xfrm>
            <a:off x="5700395" y="2494280"/>
            <a:ext cx="6126480" cy="213360"/>
          </a:xfrm>
          <a:prstGeom prst="rect">
            <a:avLst/>
          </a:prstGeom>
        </p:spPr>
      </p:pic>
      <p:pic>
        <p:nvPicPr>
          <p:cNvPr id="19" name="图片 18" descr="07 从4下载"/>
          <p:cNvPicPr>
            <a:picLocks noChangeAspect="1"/>
          </p:cNvPicPr>
          <p:nvPr/>
        </p:nvPicPr>
        <p:blipFill>
          <a:blip r:embed="rId6"/>
          <a:stretch>
            <a:fillRect/>
          </a:stretch>
        </p:blipFill>
        <p:spPr>
          <a:xfrm>
            <a:off x="5700395" y="2845435"/>
            <a:ext cx="6187440" cy="556260"/>
          </a:xfrm>
          <a:prstGeom prst="rect">
            <a:avLst/>
          </a:prstGeom>
        </p:spPr>
      </p:pic>
      <p:pic>
        <p:nvPicPr>
          <p:cNvPr id="20" name="图片 19" descr="09 从1下载"/>
          <p:cNvPicPr>
            <a:picLocks noChangeAspect="1"/>
          </p:cNvPicPr>
          <p:nvPr/>
        </p:nvPicPr>
        <p:blipFill>
          <a:blip r:embed="rId7"/>
          <a:stretch>
            <a:fillRect/>
          </a:stretch>
        </p:blipFill>
        <p:spPr>
          <a:xfrm>
            <a:off x="5692775" y="3504565"/>
            <a:ext cx="6202680" cy="251460"/>
          </a:xfrm>
          <a:prstGeom prst="rect">
            <a:avLst/>
          </a:prstGeom>
        </p:spPr>
      </p:pic>
      <p:pic>
        <p:nvPicPr>
          <p:cNvPr id="21" name="图片 20" descr="10 从4下载"/>
          <p:cNvPicPr>
            <a:picLocks noChangeAspect="1"/>
          </p:cNvPicPr>
          <p:nvPr/>
        </p:nvPicPr>
        <p:blipFill>
          <a:blip r:embed="rId8"/>
          <a:stretch>
            <a:fillRect/>
          </a:stretch>
        </p:blipFill>
        <p:spPr>
          <a:xfrm>
            <a:off x="5700395" y="3877945"/>
            <a:ext cx="6225540" cy="830580"/>
          </a:xfrm>
          <a:prstGeom prst="rect">
            <a:avLst/>
          </a:prstGeom>
        </p:spPr>
      </p:pic>
      <p:pic>
        <p:nvPicPr>
          <p:cNvPr id="22" name="图片 21" descr="11 从2下载"/>
          <p:cNvPicPr>
            <a:picLocks noChangeAspect="1"/>
          </p:cNvPicPr>
          <p:nvPr/>
        </p:nvPicPr>
        <p:blipFill>
          <a:blip r:embed="rId9"/>
          <a:stretch>
            <a:fillRect/>
          </a:stretch>
        </p:blipFill>
        <p:spPr>
          <a:xfrm>
            <a:off x="5692775" y="4830445"/>
            <a:ext cx="6156960" cy="548640"/>
          </a:xfrm>
          <a:prstGeom prst="rect">
            <a:avLst/>
          </a:prstGeom>
        </p:spPr>
      </p:pic>
      <p:pic>
        <p:nvPicPr>
          <p:cNvPr id="23" name="图片 22" descr="12 从4下载"/>
          <p:cNvPicPr>
            <a:picLocks noChangeAspect="1"/>
          </p:cNvPicPr>
          <p:nvPr/>
        </p:nvPicPr>
        <p:blipFill>
          <a:blip r:embed="rId10"/>
          <a:stretch>
            <a:fillRect/>
          </a:stretch>
        </p:blipFill>
        <p:spPr>
          <a:xfrm>
            <a:off x="5692775" y="5586095"/>
            <a:ext cx="6202680" cy="1135380"/>
          </a:xfrm>
          <a:prstGeom prst="rect">
            <a:avLst/>
          </a:prstGeom>
        </p:spPr>
      </p:pic>
      <p:sp>
        <p:nvSpPr>
          <p:cNvPr id="26" name="文本框 25"/>
          <p:cNvSpPr txBox="1"/>
          <p:nvPr/>
        </p:nvSpPr>
        <p:spPr>
          <a:xfrm>
            <a:off x="5067935" y="1953260"/>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④</a:t>
            </a:r>
            <a:endParaRPr lang="zh-CN" altLang="en-US">
              <a:latin typeface="微软雅黑" panose="020B0503020204020204" pitchFamily="34" charset="-122"/>
              <a:ea typeface="微软雅黑" panose="020B0503020204020204" pitchFamily="34" charset="-122"/>
            </a:endParaRPr>
          </a:p>
        </p:txBody>
      </p:sp>
      <p:sp>
        <p:nvSpPr>
          <p:cNvPr id="27" name="文本框 26"/>
          <p:cNvSpPr txBox="1"/>
          <p:nvPr/>
        </p:nvSpPr>
        <p:spPr>
          <a:xfrm>
            <a:off x="5067935" y="2416810"/>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②</a:t>
            </a:r>
            <a:endParaRPr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5067935" y="3446145"/>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①</a:t>
            </a:r>
            <a:endParaRPr lang="zh-CN" altLang="en-US">
              <a:latin typeface="微软雅黑" panose="020B0503020204020204" pitchFamily="34" charset="-122"/>
              <a:ea typeface="微软雅黑" panose="020B0503020204020204" pitchFamily="34" charset="-122"/>
            </a:endParaRPr>
          </a:p>
        </p:txBody>
      </p:sp>
      <p:sp>
        <p:nvSpPr>
          <p:cNvPr id="29" name="文本框 28"/>
          <p:cNvSpPr txBox="1"/>
          <p:nvPr/>
        </p:nvSpPr>
        <p:spPr>
          <a:xfrm>
            <a:off x="5067935" y="2939415"/>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④</a:t>
            </a:r>
            <a:endParaRPr lang="zh-CN" altLang="en-US">
              <a:latin typeface="微软雅黑" panose="020B0503020204020204" pitchFamily="34" charset="-122"/>
              <a:ea typeface="微软雅黑" panose="020B0503020204020204" pitchFamily="34" charset="-122"/>
            </a:endParaRPr>
          </a:p>
        </p:txBody>
      </p:sp>
      <p:sp>
        <p:nvSpPr>
          <p:cNvPr id="30" name="文本框 29"/>
          <p:cNvSpPr txBox="1"/>
          <p:nvPr/>
        </p:nvSpPr>
        <p:spPr>
          <a:xfrm>
            <a:off x="5067935" y="4109085"/>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④</a:t>
            </a:r>
            <a:endParaRPr lang="zh-CN" altLang="en-US">
              <a:latin typeface="微软雅黑" panose="020B0503020204020204" pitchFamily="34" charset="-122"/>
              <a:ea typeface="微软雅黑" panose="020B0503020204020204" pitchFamily="34" charset="-122"/>
            </a:endParaRPr>
          </a:p>
        </p:txBody>
      </p:sp>
      <p:sp>
        <p:nvSpPr>
          <p:cNvPr id="32" name="文本框 31"/>
          <p:cNvSpPr txBox="1"/>
          <p:nvPr/>
        </p:nvSpPr>
        <p:spPr>
          <a:xfrm>
            <a:off x="5067935" y="4920615"/>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②</a:t>
            </a:r>
            <a:endParaRPr lang="zh-CN" altLang="en-US">
              <a:latin typeface="微软雅黑" panose="020B0503020204020204" pitchFamily="34" charset="-122"/>
              <a:ea typeface="微软雅黑" panose="020B0503020204020204" pitchFamily="34" charset="-122"/>
            </a:endParaRPr>
          </a:p>
        </p:txBody>
      </p:sp>
      <p:sp>
        <p:nvSpPr>
          <p:cNvPr id="33" name="文本框 32"/>
          <p:cNvSpPr txBox="1"/>
          <p:nvPr/>
        </p:nvSpPr>
        <p:spPr>
          <a:xfrm>
            <a:off x="5067935" y="5969635"/>
            <a:ext cx="411480" cy="368300"/>
          </a:xfrm>
          <a:prstGeom prst="rect">
            <a:avLst/>
          </a:prstGeom>
          <a:noFill/>
        </p:spPr>
        <p:txBody>
          <a:bodyPr wrap="none" rtlCol="0" anchor="t">
            <a:spAutoFit/>
          </a:bodyPr>
          <a:lstStyle/>
          <a:p>
            <a:r>
              <a:rPr lang="zh-CN" altLang="en-US">
                <a:latin typeface="微软雅黑" panose="020B0503020204020204" pitchFamily="34" charset="-122"/>
                <a:ea typeface="微软雅黑" panose="020B0503020204020204" pitchFamily="34" charset="-122"/>
              </a:rPr>
              <a:t>④</a:t>
            </a:r>
            <a:endParaRPr lang="zh-CN" altLang="en-US">
              <a:latin typeface="微软雅黑" panose="020B0503020204020204" pitchFamily="34" charset="-122"/>
              <a:ea typeface="微软雅黑" panose="020B0503020204020204" pitchFamily="34" charset="-122"/>
            </a:endParaRPr>
          </a:p>
        </p:txBody>
      </p:sp>
      <p:cxnSp>
        <p:nvCxnSpPr>
          <p:cNvPr id="37" name="直接箭头连接符 36"/>
          <p:cNvCxnSpPr>
            <a:stCxn id="26" idx="2"/>
          </p:cNvCxnSpPr>
          <p:nvPr/>
        </p:nvCxnSpPr>
        <p:spPr>
          <a:xfrm>
            <a:off x="5273675" y="2321560"/>
            <a:ext cx="5715" cy="200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7" idx="2"/>
          </p:cNvCxnSpPr>
          <p:nvPr/>
        </p:nvCxnSpPr>
        <p:spPr>
          <a:xfrm>
            <a:off x="5273675" y="2785110"/>
            <a:ext cx="5715" cy="26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9" idx="2"/>
          </p:cNvCxnSpPr>
          <p:nvPr/>
        </p:nvCxnSpPr>
        <p:spPr>
          <a:xfrm>
            <a:off x="5273675" y="3307715"/>
            <a:ext cx="5715" cy="261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8" idx="2"/>
          </p:cNvCxnSpPr>
          <p:nvPr/>
        </p:nvCxnSpPr>
        <p:spPr>
          <a:xfrm flipH="1">
            <a:off x="5270500" y="3814445"/>
            <a:ext cx="3175" cy="42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0" idx="2"/>
          </p:cNvCxnSpPr>
          <p:nvPr/>
        </p:nvCxnSpPr>
        <p:spPr>
          <a:xfrm>
            <a:off x="5273675" y="4477385"/>
            <a:ext cx="5715" cy="567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2" idx="2"/>
          </p:cNvCxnSpPr>
          <p:nvPr/>
        </p:nvCxnSpPr>
        <p:spPr>
          <a:xfrm flipH="1">
            <a:off x="5270500" y="5288915"/>
            <a:ext cx="3175" cy="82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负载均衡</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35" name="文本框 34"/>
          <p:cNvSpPr txBox="1"/>
          <p:nvPr/>
        </p:nvSpPr>
        <p:spPr>
          <a:xfrm>
            <a:off x="904875" y="868680"/>
            <a:ext cx="3314065" cy="338554"/>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8554"/>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13" name="文本框 12"/>
          <p:cNvSpPr txBox="1"/>
          <p:nvPr/>
        </p:nvSpPr>
        <p:spPr>
          <a:xfrm>
            <a:off x="2972215" y="1947892"/>
            <a:ext cx="7735542" cy="1015663"/>
          </a:xfrm>
          <a:prstGeom prst="rect">
            <a:avLst/>
          </a:prstGeom>
          <a:solidFill>
            <a:schemeClr val="bg2"/>
          </a:solid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连接节点信息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节点地址</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存储的文件个数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如：节点</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       [“http://127.0.0.1:5500”, “3”]</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N+1:  [“http://127.0.0.1:5501”, “4”]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972215" y="3714323"/>
            <a:ext cx="7642776" cy="2246769"/>
          </a:xfrm>
          <a:prstGeom prst="rect">
            <a:avLst/>
          </a:prstGeom>
          <a:solidFill>
            <a:schemeClr val="bg1">
              <a:lumMod val="95000"/>
            </a:schemeClr>
          </a:solidFill>
        </p:spPr>
        <p:txBody>
          <a:bodyPr wrap="square" rtlCol="0">
            <a:spAutoFit/>
          </a:bodyPr>
          <a:lstStyle/>
          <a:p>
            <a:pPr marL="457200" indent="-457200" algn="jus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将各节点按照加入服务器的时间进行排序，每个节点都包含</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地址和文件数据，记第一个节点的文件数目为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minX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gn="jus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gn="just">
              <a:buFontTx/>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当有新文件要进行上传时，服务器会按照排序依次进行文件数目检测，若小于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minX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minX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更新为该文件数目；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gn="just">
              <a:buFontTx/>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gn="just">
              <a:buFontTx/>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若没有节点的文件数目小于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minX</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，则选择第一个节点进行上传。</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1157949" y="2172999"/>
            <a:ext cx="617842" cy="2849395"/>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latin typeface="微软雅黑" panose="020B0503020204020204" pitchFamily="34" charset="-122"/>
                <a:ea typeface="微软雅黑" panose="020B0503020204020204" pitchFamily="34" charset="-122"/>
              </a:rPr>
              <a:t>负载均衡</a:t>
            </a:r>
            <a:endParaRPr lang="en-US" altLang="zh-CN" sz="2400" dirty="0">
              <a:latin typeface="微软雅黑" panose="020B0503020204020204" pitchFamily="34" charset="-122"/>
              <a:ea typeface="微软雅黑" panose="020B0503020204020204" pitchFamily="34" charset="-122"/>
            </a:endParaRPr>
          </a:p>
          <a:p>
            <a:pPr algn="dist"/>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dist"/>
            <a:r>
              <a:rPr lang="zh-CN" altLang="en-US" sz="2400" dirty="0">
                <a:latin typeface="微软雅黑" panose="020B0503020204020204" pitchFamily="34" charset="-122"/>
                <a:ea typeface="微软雅黑" panose="020B0503020204020204" pitchFamily="34" charset="-122"/>
              </a:rPr>
              <a:t>上传</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2978843" y="1682948"/>
            <a:ext cx="1858200" cy="26833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978843" y="3295512"/>
            <a:ext cx="1858200" cy="418811"/>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微软雅黑" panose="020B0503020204020204" pitchFamily="34" charset="-122"/>
                <a:ea typeface="微软雅黑" panose="020B0503020204020204" pitchFamily="34" charset="-122"/>
              </a:rPr>
              <a:t>算法步骤</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负载均衡</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grpSp>
        <p:nvGrpSpPr>
          <p:cNvPr id="3" name="组合 2"/>
          <p:cNvGrpSpPr/>
          <p:nvPr/>
        </p:nvGrpSpPr>
        <p:grpSpPr>
          <a:xfrm>
            <a:off x="6242050" y="1396365"/>
            <a:ext cx="5806440" cy="4959985"/>
            <a:chOff x="9830" y="2199"/>
            <a:chExt cx="9144" cy="7811"/>
          </a:xfrm>
        </p:grpSpPr>
        <p:pic>
          <p:nvPicPr>
            <p:cNvPr id="17" name="图片 16" descr="01 Node1_WPS图片"/>
            <p:cNvPicPr>
              <a:picLocks noChangeAspect="1"/>
            </p:cNvPicPr>
            <p:nvPr/>
          </p:nvPicPr>
          <p:blipFill>
            <a:blip r:embed="rId2"/>
            <a:stretch>
              <a:fillRect/>
            </a:stretch>
          </p:blipFill>
          <p:spPr>
            <a:xfrm>
              <a:off x="9830" y="2199"/>
              <a:ext cx="9120" cy="2796"/>
            </a:xfrm>
            <a:prstGeom prst="rect">
              <a:avLst/>
            </a:prstGeom>
          </p:spPr>
        </p:pic>
        <p:pic>
          <p:nvPicPr>
            <p:cNvPr id="18" name="图片 17" descr="02 Node2_WPS图片"/>
            <p:cNvPicPr>
              <a:picLocks noChangeAspect="1"/>
            </p:cNvPicPr>
            <p:nvPr/>
          </p:nvPicPr>
          <p:blipFill>
            <a:blip r:embed="rId3"/>
            <a:stretch>
              <a:fillRect/>
            </a:stretch>
          </p:blipFill>
          <p:spPr>
            <a:xfrm>
              <a:off x="9830" y="5328"/>
              <a:ext cx="9012" cy="2496"/>
            </a:xfrm>
            <a:prstGeom prst="rect">
              <a:avLst/>
            </a:prstGeom>
          </p:spPr>
        </p:pic>
        <p:pic>
          <p:nvPicPr>
            <p:cNvPr id="19" name="图片 18" descr="03 Node4_WPS图片"/>
            <p:cNvPicPr>
              <a:picLocks noChangeAspect="1"/>
            </p:cNvPicPr>
            <p:nvPr/>
          </p:nvPicPr>
          <p:blipFill>
            <a:blip r:embed="rId4"/>
            <a:stretch>
              <a:fillRect/>
            </a:stretch>
          </p:blipFill>
          <p:spPr>
            <a:xfrm>
              <a:off x="9830" y="8150"/>
              <a:ext cx="9144" cy="1860"/>
            </a:xfrm>
            <a:prstGeom prst="rect">
              <a:avLst/>
            </a:prstGeom>
          </p:spPr>
        </p:pic>
      </p:grpSp>
      <p:grpSp>
        <p:nvGrpSpPr>
          <p:cNvPr id="4" name="组合 3"/>
          <p:cNvGrpSpPr/>
          <p:nvPr/>
        </p:nvGrpSpPr>
        <p:grpSpPr>
          <a:xfrm>
            <a:off x="505460" y="1459865"/>
            <a:ext cx="5600700" cy="3573145"/>
            <a:chOff x="796" y="2299"/>
            <a:chExt cx="8820" cy="5627"/>
          </a:xfrm>
        </p:grpSpPr>
        <p:sp>
          <p:nvSpPr>
            <p:cNvPr id="15" name="文本框 14"/>
            <p:cNvSpPr txBox="1"/>
            <p:nvPr/>
          </p:nvSpPr>
          <p:spPr>
            <a:xfrm>
              <a:off x="796" y="2299"/>
              <a:ext cx="8820" cy="3197"/>
            </a:xfrm>
            <a:prstGeom prst="rect">
              <a:avLst/>
            </a:prstGeom>
            <a:noFill/>
          </p:spPr>
          <p:txBody>
            <a:bodyPr wrap="square" rtlCol="0">
              <a:spAutoFit/>
            </a:bodyPr>
            <a:lstStyle/>
            <a:p>
              <a:r>
                <a:rPr lang="en-US" altLang="zh-CN" dirty="0">
                  <a:solidFill>
                    <a:srgbClr val="FF0000"/>
                  </a:solidFill>
                  <a:latin typeface="方正屏显雅宋简体" panose="02010600010101010101" charset="-122"/>
                  <a:ea typeface="方正屏显雅宋简体" panose="02010600010101010101" charset="-122"/>
                  <a:cs typeface="方正屏显雅宋简体" panose="02010600010101010101" charset="-122"/>
                </a:rPr>
                <a:t>    </a:t>
              </a:r>
              <a:r>
                <a:rPr lang="zh-CN" altLang="en-US" dirty="0">
                  <a:solidFill>
                    <a:srgbClr val="FF0000"/>
                  </a:solidFill>
                  <a:latin typeface="方正屏显雅宋简体" panose="02010600010101010101" charset="-122"/>
                  <a:ea typeface="方正屏显雅宋简体" panose="02010600010101010101" charset="-122"/>
                  <a:cs typeface="方正屏显雅宋简体" panose="02010600010101010101" charset="-122"/>
                </a:rPr>
                <a:t>文件上传负载均衡机制</a:t>
              </a:r>
              <a:r>
                <a:rPr lang="zh-CN" altLang="en-US" dirty="0">
                  <a:latin typeface="方正屏显雅宋简体" panose="02010600010101010101" charset="-122"/>
                  <a:ea typeface="方正屏显雅宋简体" panose="02010600010101010101" charset="-122"/>
                  <a:cs typeface="方正屏显雅宋简体" panose="02010600010101010101" charset="-122"/>
                </a:rPr>
                <a:t>：上传文件时，服务器会选择</a:t>
              </a:r>
              <a:r>
                <a:rPr lang="zh-CN" altLang="en-US" dirty="0">
                  <a:solidFill>
                    <a:srgbClr val="FF0000"/>
                  </a:solidFill>
                  <a:latin typeface="方正屏显雅宋简体" panose="02010600010101010101" charset="-122"/>
                  <a:ea typeface="方正屏显雅宋简体" panose="02010600010101010101" charset="-122"/>
                  <a:cs typeface="方正屏显雅宋简体" panose="02010600010101010101" charset="-122"/>
                </a:rPr>
                <a:t>文件数最少</a:t>
              </a:r>
              <a:r>
                <a:rPr lang="zh-CN" altLang="en-US" dirty="0">
                  <a:latin typeface="方正屏显雅宋简体" panose="02010600010101010101" charset="-122"/>
                  <a:ea typeface="方正屏显雅宋简体" panose="02010600010101010101" charset="-122"/>
                  <a:cs typeface="方正屏显雅宋简体" panose="02010600010101010101" charset="-122"/>
                </a:rPr>
                <a:t>的节点进行上传。</a:t>
              </a:r>
              <a:endParaRPr lang="en-US" altLang="zh-CN" dirty="0">
                <a:latin typeface="方正屏显雅宋简体" panose="02010600010101010101" charset="-122"/>
                <a:ea typeface="方正屏显雅宋简体" panose="02010600010101010101" charset="-122"/>
                <a:cs typeface="方正屏显雅宋简体" panose="02010600010101010101" charset="-122"/>
              </a:endParaRPr>
            </a:p>
            <a:p>
              <a:pPr marL="285750" indent="-285750">
                <a:buFont typeface="Arial" panose="020B0604020202020204" pitchFamily="34" charset="0"/>
                <a:buChar char="•"/>
              </a:pPr>
              <a:r>
                <a:rPr lang="zh-CN" altLang="en-US" dirty="0">
                  <a:latin typeface="方正屏显雅宋简体" panose="02010600010101010101" charset="-122"/>
                  <a:ea typeface="方正屏显雅宋简体" panose="02010600010101010101" charset="-122"/>
                  <a:cs typeface="方正屏显雅宋简体" panose="02010600010101010101" charset="-122"/>
                </a:rPr>
                <a:t>例如</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现要上传一个</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upload_test.txt</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文件，</a:t>
              </a:r>
              <a:r>
                <a:rPr lang="zh-CN" altLang="en-US" dirty="0">
                  <a:latin typeface="方正屏显雅宋简体" panose="02010600010101010101" charset="-122"/>
                  <a:ea typeface="方正屏显雅宋简体" panose="02010600010101010101" charset="-122"/>
                  <a:cs typeface="方正屏显雅宋简体" panose="02010600010101010101" charset="-122"/>
                </a:rPr>
                <a:t>此处，节点</a:t>
              </a:r>
              <a:r>
                <a:rPr lang="en-US" altLang="zh-CN" dirty="0">
                  <a:latin typeface="方正屏显雅宋简体" panose="02010600010101010101" charset="-122"/>
                  <a:ea typeface="方正屏显雅宋简体" panose="02010600010101010101" charset="-122"/>
                  <a:cs typeface="方正屏显雅宋简体" panose="02010600010101010101" charset="-122"/>
                </a:rPr>
                <a:t>1</a:t>
              </a:r>
              <a:r>
                <a:rPr lang="zh-CN" altLang="en-US" dirty="0">
                  <a:latin typeface="方正屏显雅宋简体" panose="02010600010101010101" charset="-122"/>
                  <a:ea typeface="方正屏显雅宋简体" panose="02010600010101010101" charset="-122"/>
                  <a:cs typeface="方正屏显雅宋简体" panose="02010600010101010101" charset="-122"/>
                </a:rPr>
                <a:t>有</a:t>
              </a:r>
              <a:r>
                <a:rPr lang="en-US" altLang="zh-CN" dirty="0">
                  <a:latin typeface="方正屏显雅宋简体" panose="02010600010101010101" charset="-122"/>
                  <a:ea typeface="方正屏显雅宋简体" panose="02010600010101010101" charset="-122"/>
                  <a:cs typeface="方正屏显雅宋简体" panose="02010600010101010101" charset="-122"/>
                </a:rPr>
                <a:t>4</a:t>
              </a:r>
              <a:r>
                <a:rPr lang="zh-CN" altLang="en-US" dirty="0">
                  <a:latin typeface="方正屏显雅宋简体" panose="02010600010101010101" charset="-122"/>
                  <a:ea typeface="方正屏显雅宋简体" panose="02010600010101010101" charset="-122"/>
                  <a:cs typeface="方正屏显雅宋简体" panose="02010600010101010101" charset="-122"/>
                </a:rPr>
                <a:t>个文件，节点</a:t>
              </a:r>
              <a:r>
                <a:rPr lang="en-US" altLang="zh-CN" dirty="0">
                  <a:latin typeface="方正屏显雅宋简体" panose="02010600010101010101" charset="-122"/>
                  <a:ea typeface="方正屏显雅宋简体" panose="02010600010101010101" charset="-122"/>
                  <a:cs typeface="方正屏显雅宋简体" panose="02010600010101010101" charset="-122"/>
                </a:rPr>
                <a:t>2</a:t>
              </a:r>
              <a:r>
                <a:rPr lang="zh-CN" altLang="en-US" dirty="0">
                  <a:latin typeface="方正屏显雅宋简体" panose="02010600010101010101" charset="-122"/>
                  <a:ea typeface="方正屏显雅宋简体" panose="02010600010101010101" charset="-122"/>
                  <a:cs typeface="方正屏显雅宋简体" panose="02010600010101010101" charset="-122"/>
                </a:rPr>
                <a:t>有三个文件，节点</a:t>
              </a:r>
              <a:r>
                <a:rPr lang="en-US" altLang="zh-CN" dirty="0">
                  <a:latin typeface="方正屏显雅宋简体" panose="02010600010101010101" charset="-122"/>
                  <a:ea typeface="方正屏显雅宋简体" panose="02010600010101010101" charset="-122"/>
                  <a:cs typeface="方正屏显雅宋简体" panose="02010600010101010101" charset="-122"/>
                </a:rPr>
                <a:t>4</a:t>
              </a:r>
              <a:r>
                <a:rPr lang="zh-CN" altLang="en-US" dirty="0">
                  <a:latin typeface="方正屏显雅宋简体" panose="02010600010101010101" charset="-122"/>
                  <a:ea typeface="方正屏显雅宋简体" panose="02010600010101010101" charset="-122"/>
                  <a:cs typeface="方正屏显雅宋简体" panose="02010600010101010101" charset="-122"/>
                </a:rPr>
                <a:t>只有</a:t>
              </a:r>
              <a:r>
                <a:rPr lang="en-US" altLang="zh-CN" dirty="0">
                  <a:latin typeface="方正屏显雅宋简体" panose="02010600010101010101" charset="-122"/>
                  <a:ea typeface="方正屏显雅宋简体" panose="02010600010101010101" charset="-122"/>
                  <a:cs typeface="方正屏显雅宋简体" panose="02010600010101010101" charset="-122"/>
                </a:rPr>
                <a:t>1</a:t>
              </a:r>
              <a:r>
                <a:rPr lang="zh-CN" altLang="en-US" dirty="0">
                  <a:latin typeface="方正屏显雅宋简体" panose="02010600010101010101" charset="-122"/>
                  <a:ea typeface="方正屏显雅宋简体" panose="02010600010101010101" charset="-122"/>
                  <a:cs typeface="方正屏显雅宋简体" panose="02010600010101010101" charset="-122"/>
                </a:rPr>
                <a:t>个文件。</a:t>
              </a:r>
              <a:endParaRPr lang="zh-CN" altLang="en-US" dirty="0">
                <a:latin typeface="方正屏显雅宋简体" panose="02010600010101010101" charset="-122"/>
                <a:ea typeface="方正屏显雅宋简体" panose="02010600010101010101" charset="-122"/>
                <a:cs typeface="方正屏显雅宋简体" panose="02010600010101010101" charset="-122"/>
              </a:endParaRPr>
            </a:p>
            <a:p>
              <a:pPr marL="285750" indent="-285750">
                <a:buFont typeface="Arial" panose="020B0604020202020204" pitchFamily="34" charset="0"/>
                <a:buChar char="•"/>
              </a:pPr>
              <a:r>
                <a:rPr lang="zh-CN" altLang="en-US" dirty="0">
                  <a:latin typeface="方正屏显雅宋简体" panose="02010600010101010101" charset="-122"/>
                  <a:ea typeface="方正屏显雅宋简体" panose="02010600010101010101" charset="-122"/>
                  <a:cs typeface="方正屏显雅宋简体" panose="02010600010101010101" charset="-122"/>
                </a:rPr>
                <a:t>节点</a:t>
              </a:r>
              <a:r>
                <a:rPr lang="en-US" altLang="zh-CN" dirty="0">
                  <a:latin typeface="方正屏显雅宋简体" panose="02010600010101010101" charset="-122"/>
                  <a:ea typeface="方正屏显雅宋简体" panose="02010600010101010101" charset="-122"/>
                  <a:cs typeface="方正屏显雅宋简体" panose="02010600010101010101" charset="-122"/>
                </a:rPr>
                <a:t>4</a:t>
              </a:r>
              <a:r>
                <a:rPr lang="zh-CN" altLang="en-US" dirty="0">
                  <a:latin typeface="方正屏显雅宋简体" panose="02010600010101010101" charset="-122"/>
                  <a:ea typeface="方正屏显雅宋简体" panose="02010600010101010101" charset="-122"/>
                  <a:cs typeface="方正屏显雅宋简体" panose="02010600010101010101" charset="-122"/>
                </a:rPr>
                <a:t>的文件数最少，根据负载均衡机制选择节点</a:t>
              </a:r>
              <a:r>
                <a:rPr lang="en-US" altLang="zh-CN" dirty="0">
                  <a:latin typeface="方正屏显雅宋简体" panose="02010600010101010101" charset="-122"/>
                  <a:ea typeface="方正屏显雅宋简体" panose="02010600010101010101" charset="-122"/>
                  <a:cs typeface="方正屏显雅宋简体" panose="02010600010101010101" charset="-122"/>
                </a:rPr>
                <a:t>4</a:t>
              </a:r>
              <a:r>
                <a:rPr lang="zh-CN" altLang="en-US" dirty="0">
                  <a:latin typeface="方正屏显雅宋简体" panose="02010600010101010101" charset="-122"/>
                  <a:ea typeface="方正屏显雅宋简体" panose="02010600010101010101" charset="-122"/>
                  <a:cs typeface="方正屏显雅宋简体" panose="02010600010101010101" charset="-122"/>
                </a:rPr>
                <a:t>进行上传。</a:t>
              </a:r>
              <a:endParaRPr lang="en-US" altLang="zh-CN" dirty="0">
                <a:latin typeface="方正屏显雅宋简体" panose="02010600010101010101" charset="-122"/>
                <a:ea typeface="方正屏显雅宋简体" panose="02010600010101010101" charset="-122"/>
                <a:cs typeface="方正屏显雅宋简体" panose="02010600010101010101" charset="-122"/>
              </a:endParaRPr>
            </a:p>
          </p:txBody>
        </p:sp>
        <p:pic>
          <p:nvPicPr>
            <p:cNvPr id="20" name="图片 19" descr="04 上传文件"/>
            <p:cNvPicPr>
              <a:picLocks noChangeAspect="1"/>
            </p:cNvPicPr>
            <p:nvPr/>
          </p:nvPicPr>
          <p:blipFill>
            <a:blip r:embed="rId5"/>
            <a:stretch>
              <a:fillRect/>
            </a:stretch>
          </p:blipFill>
          <p:spPr>
            <a:xfrm>
              <a:off x="796" y="5886"/>
              <a:ext cx="8460" cy="2040"/>
            </a:xfrm>
            <a:prstGeom prst="rect">
              <a:avLst/>
            </a:prstGeom>
          </p:spPr>
        </p:pic>
      </p:grpSp>
      <p:pic>
        <p:nvPicPr>
          <p:cNvPr id="22" name="图片 21" descr="05 上传文件后Node4_WPS图片"/>
          <p:cNvPicPr>
            <a:picLocks noChangeAspect="1"/>
          </p:cNvPicPr>
          <p:nvPr/>
        </p:nvPicPr>
        <p:blipFill>
          <a:blip r:embed="rId6"/>
          <a:stretch>
            <a:fillRect/>
          </a:stretch>
        </p:blipFill>
        <p:spPr>
          <a:xfrm>
            <a:off x="242570" y="5175250"/>
            <a:ext cx="5897880" cy="1333500"/>
          </a:xfrm>
          <a:prstGeom prst="rect">
            <a:avLst/>
          </a:prstGeom>
        </p:spPr>
      </p:pic>
      <p:sp>
        <p:nvSpPr>
          <p:cNvPr id="13" name="文本框 12"/>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负载均衡</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4" name="文本框 13"/>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4597388" y="4587844"/>
            <a:ext cx="1143635" cy="1143635"/>
          </a:xfrm>
          <a:prstGeom prst="rect">
            <a:avLst/>
          </a:prstGeom>
        </p:spPr>
      </p:pic>
      <p:pic>
        <p:nvPicPr>
          <p:cNvPr id="11" name="图片 10" descr="文件"/>
          <p:cNvPicPr>
            <a:picLocks noChangeAspect="1"/>
          </p:cNvPicPr>
          <p:nvPr/>
        </p:nvPicPr>
        <p:blipFill>
          <a:blip r:embed="rId3"/>
          <a:stretch>
            <a:fillRect/>
          </a:stretch>
        </p:blipFill>
        <p:spPr>
          <a:xfrm>
            <a:off x="2987028" y="5731479"/>
            <a:ext cx="582930" cy="582930"/>
          </a:xfrm>
          <a:prstGeom prst="rect">
            <a:avLst/>
          </a:prstGeom>
        </p:spPr>
      </p:pic>
      <p:pic>
        <p:nvPicPr>
          <p:cNvPr id="12" name="图片 11" descr="下载缓存"/>
          <p:cNvPicPr>
            <a:picLocks noChangeAspect="1"/>
          </p:cNvPicPr>
          <p:nvPr/>
        </p:nvPicPr>
        <p:blipFill>
          <a:blip r:embed="rId4"/>
          <a:stretch>
            <a:fillRect/>
          </a:stretch>
        </p:blipFill>
        <p:spPr>
          <a:xfrm>
            <a:off x="2918448" y="3732499"/>
            <a:ext cx="651510" cy="651510"/>
          </a:xfrm>
          <a:prstGeom prst="rect">
            <a:avLst/>
          </a:prstGeom>
        </p:spPr>
      </p:pic>
      <p:sp>
        <p:nvSpPr>
          <p:cNvPr id="29" name="文本框 28"/>
          <p:cNvSpPr txBox="1"/>
          <p:nvPr/>
        </p:nvSpPr>
        <p:spPr>
          <a:xfrm>
            <a:off x="4468483" y="583879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2648573" y="640648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本地存储</a:t>
            </a:r>
            <a:endParaRPr lang="zh-CN" altLang="en-US" b="1">
              <a:latin typeface="微软雅黑" panose="020B0503020204020204" pitchFamily="34" charset="-122"/>
              <a:ea typeface="微软雅黑" panose="020B0503020204020204" pitchFamily="34" charset="-122"/>
            </a:endParaRPr>
          </a:p>
        </p:txBody>
      </p:sp>
      <p:sp>
        <p:nvSpPr>
          <p:cNvPr id="31" name="文本框 30"/>
          <p:cNvSpPr txBox="1"/>
          <p:nvPr/>
        </p:nvSpPr>
        <p:spPr>
          <a:xfrm>
            <a:off x="2578088" y="4384009"/>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下载缓存</a:t>
            </a:r>
            <a:endParaRPr lang="zh-CN" altLang="en-US" b="1">
              <a:latin typeface="微软雅黑" panose="020B0503020204020204" pitchFamily="34" charset="-122"/>
              <a:ea typeface="微软雅黑" panose="020B0503020204020204" pitchFamily="34" charset="-122"/>
            </a:endParaRPr>
          </a:p>
        </p:txBody>
      </p:sp>
      <p:sp>
        <p:nvSpPr>
          <p:cNvPr id="20" name="文本框 19"/>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崩溃处理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pic>
        <p:nvPicPr>
          <p:cNvPr id="21" name="图片 20" descr="服务器"/>
          <p:cNvPicPr>
            <a:picLocks noChangeAspect="1"/>
          </p:cNvPicPr>
          <p:nvPr/>
        </p:nvPicPr>
        <p:blipFill>
          <a:blip r:embed="rId5"/>
          <a:stretch>
            <a:fillRect/>
          </a:stretch>
        </p:blipFill>
        <p:spPr>
          <a:xfrm>
            <a:off x="6201227" y="1592586"/>
            <a:ext cx="1283335" cy="1283335"/>
          </a:xfrm>
          <a:prstGeom prst="rect">
            <a:avLst/>
          </a:prstGeom>
        </p:spPr>
      </p:pic>
      <p:sp>
        <p:nvSpPr>
          <p:cNvPr id="22" name="文本框 21"/>
          <p:cNvSpPr txBox="1"/>
          <p:nvPr/>
        </p:nvSpPr>
        <p:spPr>
          <a:xfrm>
            <a:off x="6201227" y="2875921"/>
            <a:ext cx="134810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主服务器</a:t>
            </a:r>
            <a:endParaRPr lang="zh-CN" altLang="en-US" b="1">
              <a:latin typeface="微软雅黑" panose="020B0503020204020204" pitchFamily="34" charset="-122"/>
              <a:ea typeface="微软雅黑" panose="020B0503020204020204" pitchFamily="34" charset="-122"/>
            </a:endParaRPr>
          </a:p>
        </p:txBody>
      </p:sp>
      <p:pic>
        <p:nvPicPr>
          <p:cNvPr id="23" name="图片 22" descr="服务器"/>
          <p:cNvPicPr>
            <a:picLocks noChangeAspect="1"/>
          </p:cNvPicPr>
          <p:nvPr/>
        </p:nvPicPr>
        <p:blipFill>
          <a:blip r:embed="rId5"/>
          <a:stretch>
            <a:fillRect/>
          </a:stretch>
        </p:blipFill>
        <p:spPr>
          <a:xfrm>
            <a:off x="9491696" y="1592586"/>
            <a:ext cx="1283335" cy="1283335"/>
          </a:xfrm>
          <a:prstGeom prst="rect">
            <a:avLst/>
          </a:prstGeom>
        </p:spPr>
      </p:pic>
      <p:sp>
        <p:nvSpPr>
          <p:cNvPr id="24" name="文本框 23"/>
          <p:cNvSpPr txBox="1"/>
          <p:nvPr/>
        </p:nvSpPr>
        <p:spPr>
          <a:xfrm>
            <a:off x="9415872" y="2875921"/>
            <a:ext cx="1348105" cy="36830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备用服务器</a:t>
            </a:r>
            <a:endParaRPr lang="zh-CN" altLang="en-US" b="1" dirty="0">
              <a:latin typeface="微软雅黑" panose="020B0503020204020204" pitchFamily="34" charset="-122"/>
              <a:ea typeface="微软雅黑" panose="020B0503020204020204" pitchFamily="34" charset="-122"/>
            </a:endParaRPr>
          </a:p>
        </p:txBody>
      </p:sp>
      <p:sp>
        <p:nvSpPr>
          <p:cNvPr id="25" name="矩形 24"/>
          <p:cNvSpPr/>
          <p:nvPr/>
        </p:nvSpPr>
        <p:spPr>
          <a:xfrm>
            <a:off x="5660277" y="1592586"/>
            <a:ext cx="5582030" cy="1651635"/>
          </a:xfrm>
          <a:prstGeom prst="rect">
            <a:avLst/>
          </a:prstGeom>
          <a:noFill/>
          <a:ln>
            <a:solidFill>
              <a:schemeClr val="accent1">
                <a:alpha val="9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875279" y="1058943"/>
            <a:ext cx="175323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27" name="圆角矩形 26"/>
          <p:cNvSpPr/>
          <p:nvPr/>
        </p:nvSpPr>
        <p:spPr>
          <a:xfrm>
            <a:off x="906366" y="2064359"/>
            <a:ext cx="2372127" cy="327660"/>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000" dirty="0">
                <a:latin typeface="微软雅黑" panose="020B0503020204020204" pitchFamily="34" charset="-122"/>
                <a:ea typeface="微软雅黑" panose="020B0503020204020204" pitchFamily="34" charset="-122"/>
              </a:rPr>
              <a:t>目录服务器崩溃</a:t>
            </a:r>
            <a:endParaRPr lang="zh-CN" altLang="en-US" sz="2000" dirty="0">
              <a:latin typeface="微软雅黑" panose="020B0503020204020204" pitchFamily="34" charset="-122"/>
              <a:ea typeface="微软雅黑" panose="020B0503020204020204" pitchFamily="34" charset="-122"/>
            </a:endParaRPr>
          </a:p>
        </p:txBody>
      </p:sp>
      <p:cxnSp>
        <p:nvCxnSpPr>
          <p:cNvPr id="28" name="直接箭头连接符 27"/>
          <p:cNvCxnSpPr/>
          <p:nvPr/>
        </p:nvCxnSpPr>
        <p:spPr>
          <a:xfrm flipV="1">
            <a:off x="5116197" y="2690949"/>
            <a:ext cx="1223645" cy="1877211"/>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5764946" y="2476698"/>
            <a:ext cx="3869942" cy="2252610"/>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869928" y="2697877"/>
            <a:ext cx="3832482" cy="2231174"/>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488356" y="3326004"/>
            <a:ext cx="1094297" cy="461665"/>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向主服务器发起请求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1" name="文本框 40"/>
          <p:cNvSpPr txBox="1"/>
          <p:nvPr/>
        </p:nvSpPr>
        <p:spPr>
          <a:xfrm>
            <a:off x="6243067" y="3487503"/>
            <a:ext cx="1094297" cy="461665"/>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向备用服务器发起请求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2" name="文本框 41"/>
          <p:cNvSpPr txBox="1"/>
          <p:nvPr/>
        </p:nvSpPr>
        <p:spPr>
          <a:xfrm>
            <a:off x="7743902" y="3781256"/>
            <a:ext cx="1197967" cy="461665"/>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备用服务器返回响应</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7345731" y="2311355"/>
            <a:ext cx="406165" cy="331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337364" y="2266879"/>
            <a:ext cx="329491" cy="35189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7253325" y="1939663"/>
            <a:ext cx="1197967" cy="276999"/>
          </a:xfrm>
          <a:prstGeom prst="rect">
            <a:avLst/>
          </a:prstGeom>
          <a:noFill/>
        </p:spPr>
        <p:txBody>
          <a:bodyPr wrap="square" rtlCol="0">
            <a:spAutoFit/>
          </a:bodyPr>
          <a:lstStyle/>
          <a:p>
            <a:pPr algn="ctr"/>
            <a:r>
              <a:rPr lang="zh-CN" altLang="en-US" sz="12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主服务器崩溃！</a:t>
            </a:r>
            <a:endParaRPr lang="zh-CN" altLang="en-US" sz="12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615282" y="4192874"/>
            <a:ext cx="821055" cy="55943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flipV="1">
            <a:off x="3604487" y="5309204"/>
            <a:ext cx="831850" cy="711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15" name="文本框 14"/>
          <p:cNvSpPr txBox="1"/>
          <p:nvPr/>
        </p:nvSpPr>
        <p:spPr>
          <a:xfrm>
            <a:off x="691515" y="1493520"/>
            <a:ext cx="5022215" cy="1753235"/>
          </a:xfrm>
          <a:prstGeom prst="rect">
            <a:avLst/>
          </a:prstGeom>
          <a:noFill/>
        </p:spPr>
        <p:txBody>
          <a:bodyPr wrap="square" rtlCol="0">
            <a:spAutoFit/>
          </a:bodyPr>
          <a:lstStyle/>
          <a:p>
            <a:r>
              <a:rPr lang="zh-CN" altLang="en-US">
                <a:latin typeface="方正屏显雅宋简体" panose="02010600010101010101" charset="-122"/>
                <a:ea typeface="方正屏显雅宋简体" panose="02010600010101010101" charset="-122"/>
              </a:rPr>
              <a:t>以文件下载为例，其他状况同理：</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首先在主服务器和备用服务器都正常运行</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随后在客户端将要下载文件时中断主服务运行</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此时主服务器崩溃，切换至备用服务器，文件仍然下载成功。</a:t>
            </a:r>
            <a:endParaRPr lang="zh-CN" altLang="en-US">
              <a:latin typeface="方正屏显雅宋简体" panose="02010600010101010101" charset="-122"/>
              <a:ea typeface="方正屏显雅宋简体" panose="02010600010101010101" charset="-122"/>
            </a:endParaRPr>
          </a:p>
        </p:txBody>
      </p:sp>
      <p:pic>
        <p:nvPicPr>
          <p:cNvPr id="3" name="图片 2" descr="E:\研一上\课程\分布式系统\DFS大作业\截图\目录服务器崩溃\11 客户端将要下载时中断主服务器运行_WPS图片.png11 客户端将要下载时中断主服务器运行_WPS图片"/>
          <p:cNvPicPr>
            <a:picLocks noChangeAspect="1"/>
          </p:cNvPicPr>
          <p:nvPr/>
        </p:nvPicPr>
        <p:blipFill>
          <a:blip r:embed="rId2"/>
          <a:srcRect/>
          <a:stretch>
            <a:fillRect/>
          </a:stretch>
        </p:blipFill>
        <p:spPr>
          <a:xfrm>
            <a:off x="6839585" y="1493520"/>
            <a:ext cx="3741420" cy="1539240"/>
          </a:xfrm>
          <a:prstGeom prst="rect">
            <a:avLst/>
          </a:prstGeom>
        </p:spPr>
      </p:pic>
      <p:grpSp>
        <p:nvGrpSpPr>
          <p:cNvPr id="4" name="组合 3"/>
          <p:cNvGrpSpPr/>
          <p:nvPr/>
        </p:nvGrpSpPr>
        <p:grpSpPr>
          <a:xfrm>
            <a:off x="796290" y="3623310"/>
            <a:ext cx="11036300" cy="2560320"/>
            <a:chOff x="1254" y="5706"/>
            <a:chExt cx="17380" cy="4032"/>
          </a:xfrm>
        </p:grpSpPr>
        <p:pic>
          <p:nvPicPr>
            <p:cNvPr id="16" name="图片 15" descr="12 客户端仍然下载成功_WPS图片"/>
            <p:cNvPicPr>
              <a:picLocks noChangeAspect="1"/>
            </p:cNvPicPr>
            <p:nvPr/>
          </p:nvPicPr>
          <p:blipFill>
            <a:blip r:embed="rId3"/>
            <a:stretch>
              <a:fillRect/>
            </a:stretch>
          </p:blipFill>
          <p:spPr>
            <a:xfrm>
              <a:off x="1254" y="5706"/>
              <a:ext cx="7932" cy="4032"/>
            </a:xfrm>
            <a:prstGeom prst="rect">
              <a:avLst/>
            </a:prstGeom>
          </p:spPr>
        </p:pic>
        <p:pic>
          <p:nvPicPr>
            <p:cNvPr id="18" name="图片 17" descr="13 下载时间戳_WPS图片"/>
            <p:cNvPicPr>
              <a:picLocks noChangeAspect="1"/>
            </p:cNvPicPr>
            <p:nvPr/>
          </p:nvPicPr>
          <p:blipFill>
            <a:blip r:embed="rId4"/>
            <a:stretch>
              <a:fillRect/>
            </a:stretch>
          </p:blipFill>
          <p:spPr>
            <a:xfrm>
              <a:off x="9430" y="6271"/>
              <a:ext cx="9204" cy="2244"/>
            </a:xfrm>
            <a:prstGeom prst="rect">
              <a:avLst/>
            </a:prstGeom>
          </p:spPr>
        </p:pic>
      </p:grpSp>
      <p:sp>
        <p:nvSpPr>
          <p:cNvPr id="11" name="文本框 10"/>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崩溃处理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0460"/>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b="1" dirty="0">
                <a:solidFill>
                  <a:schemeClr val="bg1"/>
                </a:solidFill>
                <a:latin typeface="FuturaBookC" charset="-52"/>
              </a:rPr>
              <a:t>1</a:t>
            </a:r>
            <a:endParaRPr 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系统概述</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68190" y="3675380"/>
            <a:ext cx="4356100" cy="706755"/>
          </a:xfrm>
          <a:prstGeom prst="rect">
            <a:avLst/>
          </a:prstGeom>
          <a:noFill/>
        </p:spPr>
        <p:txBody>
          <a:bodyPr wrap="square" rtlCol="0">
            <a:spAutoFit/>
          </a:bodyPr>
          <a:lstStyle/>
          <a:p>
            <a:pPr algn="dist"/>
            <a:r>
              <a:rPr lang="en-US" altLang="zh-CN" sz="2000" dirty="0">
                <a:latin typeface="微软雅黑" panose="020B0503020204020204" pitchFamily="34" charset="-122"/>
                <a:ea typeface="微软雅黑" panose="020B0503020204020204" pitchFamily="34" charset="-122"/>
                <a:sym typeface="+mn-ea"/>
              </a:rPr>
              <a:t>System overview</a:t>
            </a:r>
            <a:endParaRPr lang="en-US" altLang="zh-CN" sz="2000" dirty="0">
              <a:latin typeface="微软雅黑" panose="020B0503020204020204" pitchFamily="34" charset="-122"/>
              <a:ea typeface="微软雅黑" panose="020B0503020204020204" pitchFamily="34" charset="-122"/>
            </a:endParaRPr>
          </a:p>
          <a:p>
            <a:pPr algn="dist"/>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11" name="图片 10" descr="科大logo"/>
          <p:cNvPicPr>
            <a:picLocks noChangeAspect="1"/>
          </p:cNvPicPr>
          <p:nvPr/>
        </p:nvPicPr>
        <p:blipFill>
          <a:blip r:embed="rId1"/>
          <a:stretch>
            <a:fillRect/>
          </a:stretch>
        </p:blipFill>
        <p:spPr>
          <a:xfrm>
            <a:off x="10603865" y="66865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3420972" y="4587844"/>
            <a:ext cx="1143635" cy="1143635"/>
          </a:xfrm>
          <a:prstGeom prst="rect">
            <a:avLst/>
          </a:prstGeom>
        </p:spPr>
      </p:pic>
      <p:pic>
        <p:nvPicPr>
          <p:cNvPr id="10" name="图片 9" descr="数据库"/>
          <p:cNvPicPr>
            <a:picLocks noChangeAspect="1"/>
          </p:cNvPicPr>
          <p:nvPr/>
        </p:nvPicPr>
        <p:blipFill>
          <a:blip r:embed="rId3"/>
          <a:stretch>
            <a:fillRect/>
          </a:stretch>
        </p:blipFill>
        <p:spPr>
          <a:xfrm>
            <a:off x="8929757" y="4657891"/>
            <a:ext cx="923925" cy="923925"/>
          </a:xfrm>
          <a:prstGeom prst="rect">
            <a:avLst/>
          </a:prstGeom>
        </p:spPr>
      </p:pic>
      <p:pic>
        <p:nvPicPr>
          <p:cNvPr id="11" name="图片 10" descr="文件"/>
          <p:cNvPicPr>
            <a:picLocks noChangeAspect="1"/>
          </p:cNvPicPr>
          <p:nvPr/>
        </p:nvPicPr>
        <p:blipFill>
          <a:blip r:embed="rId4"/>
          <a:stretch>
            <a:fillRect/>
          </a:stretch>
        </p:blipFill>
        <p:spPr>
          <a:xfrm>
            <a:off x="1810612" y="5731479"/>
            <a:ext cx="582930" cy="582930"/>
          </a:xfrm>
          <a:prstGeom prst="rect">
            <a:avLst/>
          </a:prstGeom>
        </p:spPr>
      </p:pic>
      <p:pic>
        <p:nvPicPr>
          <p:cNvPr id="12" name="图片 11" descr="下载缓存"/>
          <p:cNvPicPr>
            <a:picLocks noChangeAspect="1"/>
          </p:cNvPicPr>
          <p:nvPr/>
        </p:nvPicPr>
        <p:blipFill>
          <a:blip r:embed="rId5"/>
          <a:stretch>
            <a:fillRect/>
          </a:stretch>
        </p:blipFill>
        <p:spPr>
          <a:xfrm>
            <a:off x="1742032" y="3732499"/>
            <a:ext cx="651510" cy="651510"/>
          </a:xfrm>
          <a:prstGeom prst="rect">
            <a:avLst/>
          </a:prstGeom>
        </p:spPr>
      </p:pic>
      <p:pic>
        <p:nvPicPr>
          <p:cNvPr id="13" name="图片 12" descr="服务器"/>
          <p:cNvPicPr>
            <a:picLocks noChangeAspect="1"/>
          </p:cNvPicPr>
          <p:nvPr/>
        </p:nvPicPr>
        <p:blipFill>
          <a:blip r:embed="rId6"/>
          <a:stretch>
            <a:fillRect/>
          </a:stretch>
        </p:blipFill>
        <p:spPr>
          <a:xfrm>
            <a:off x="5850614" y="1404400"/>
            <a:ext cx="1283335" cy="1283335"/>
          </a:xfrm>
          <a:prstGeom prst="rect">
            <a:avLst/>
          </a:prstGeom>
        </p:spPr>
      </p:pic>
      <p:sp>
        <p:nvSpPr>
          <p:cNvPr id="14" name="文本框 13"/>
          <p:cNvSpPr txBox="1"/>
          <p:nvPr/>
        </p:nvSpPr>
        <p:spPr>
          <a:xfrm>
            <a:off x="5850614" y="2687735"/>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15" name="文本框 14"/>
          <p:cNvSpPr txBox="1"/>
          <p:nvPr/>
        </p:nvSpPr>
        <p:spPr>
          <a:xfrm>
            <a:off x="8759577" y="5581816"/>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3292067" y="583879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1472157" y="6406484"/>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本地存储</a:t>
            </a:r>
            <a:endParaRPr lang="zh-CN" altLang="en-US" b="1">
              <a:latin typeface="微软雅黑" panose="020B0503020204020204" pitchFamily="34" charset="-122"/>
              <a:ea typeface="微软雅黑" panose="020B0503020204020204" pitchFamily="34" charset="-122"/>
            </a:endParaRPr>
          </a:p>
        </p:txBody>
      </p:sp>
      <p:sp>
        <p:nvSpPr>
          <p:cNvPr id="31" name="文本框 30"/>
          <p:cNvSpPr txBox="1"/>
          <p:nvPr/>
        </p:nvSpPr>
        <p:spPr>
          <a:xfrm>
            <a:off x="1401672" y="4384009"/>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下载缓存</a:t>
            </a:r>
            <a:endParaRPr lang="zh-CN" altLang="en-US" b="1">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2458312" y="4178269"/>
            <a:ext cx="821055" cy="5594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V="1">
            <a:off x="2427832" y="5259039"/>
            <a:ext cx="831850" cy="711200"/>
          </a:xfrm>
          <a:prstGeom prst="line">
            <a:avLst/>
          </a:prstGeom>
        </p:spPr>
        <p:style>
          <a:lnRef idx="1">
            <a:schemeClr val="dk1"/>
          </a:lnRef>
          <a:fillRef idx="0">
            <a:schemeClr val="dk1"/>
          </a:fillRef>
          <a:effectRef idx="0">
            <a:schemeClr val="dk1"/>
          </a:effectRef>
          <a:fontRef idx="minor">
            <a:schemeClr val="tx1"/>
          </a:fontRef>
        </p:style>
      </p:cxnSp>
      <p:cxnSp>
        <p:nvCxnSpPr>
          <p:cNvPr id="57" name="直接箭头连接符 56"/>
          <p:cNvCxnSpPr>
            <a:endCxn id="13" idx="1"/>
          </p:cNvCxnSpPr>
          <p:nvPr/>
        </p:nvCxnSpPr>
        <p:spPr>
          <a:xfrm flipV="1">
            <a:off x="3992789" y="2046068"/>
            <a:ext cx="1857825" cy="252209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4564607" y="4927086"/>
            <a:ext cx="4491937" cy="2612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4402365" y="2273482"/>
            <a:ext cx="1580424" cy="2295752"/>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3636211" y="2923563"/>
            <a:ext cx="1414780" cy="461665"/>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请求从主服务器下载文件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5" name="文本框 74"/>
          <p:cNvSpPr txBox="1"/>
          <p:nvPr/>
        </p:nvSpPr>
        <p:spPr>
          <a:xfrm>
            <a:off x="5192577" y="3337478"/>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返回文件</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7" name="文本框 26"/>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崩溃处理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28" name="圆角矩形 27"/>
          <p:cNvSpPr/>
          <p:nvPr/>
        </p:nvSpPr>
        <p:spPr>
          <a:xfrm>
            <a:off x="906366" y="2064359"/>
            <a:ext cx="2372127" cy="327660"/>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000" dirty="0">
                <a:latin typeface="微软雅黑" panose="020B0503020204020204" pitchFamily="34" charset="-122"/>
                <a:ea typeface="微软雅黑" panose="020B0503020204020204" pitchFamily="34" charset="-122"/>
              </a:rPr>
              <a:t>节点服务器崩溃</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5822087" y="4612001"/>
            <a:ext cx="1850186" cy="276999"/>
          </a:xfrm>
          <a:prstGeom prst="rect">
            <a:avLst/>
          </a:prstGeom>
        </p:spPr>
        <p:txBody>
          <a:bodyPr wrap="none">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从节点服务器下载文件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9877181" y="5275943"/>
            <a:ext cx="406165" cy="331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9868814" y="5231467"/>
            <a:ext cx="329491" cy="35189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853682" y="4927086"/>
            <a:ext cx="1427126" cy="276999"/>
          </a:xfrm>
          <a:prstGeom prst="rect">
            <a:avLst/>
          </a:prstGeom>
          <a:noFill/>
        </p:spPr>
        <p:txBody>
          <a:bodyPr wrap="square" rtlCol="0">
            <a:spAutoFit/>
          </a:bodyPr>
          <a:lstStyle/>
          <a:p>
            <a:pPr algn="ctr"/>
            <a:r>
              <a:rPr lang="zh-CN" altLang="en-US" sz="12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该节点服务器崩溃！</a:t>
            </a:r>
            <a:endParaRPr lang="zh-CN" altLang="en-US" sz="120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15" name="文本框 14"/>
          <p:cNvSpPr txBox="1"/>
          <p:nvPr/>
        </p:nvSpPr>
        <p:spPr>
          <a:xfrm>
            <a:off x="186055" y="1334135"/>
            <a:ext cx="5022215" cy="2306955"/>
          </a:xfrm>
          <a:prstGeom prst="rect">
            <a:avLst/>
          </a:prstGeom>
          <a:noFill/>
        </p:spPr>
        <p:txBody>
          <a:bodyPr wrap="square" rtlCol="0">
            <a:spAutoFit/>
          </a:bodyPr>
          <a:lstStyle/>
          <a:p>
            <a:r>
              <a:rPr lang="zh-CN" altLang="en-US">
                <a:latin typeface="方正屏显雅宋简体" panose="02010600010101010101" charset="-122"/>
                <a:ea typeface="方正屏显雅宋简体" panose="02010600010101010101" charset="-122"/>
              </a:rPr>
              <a:t>以文件上传为例，其他状况同理：</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首先节点服务器</a:t>
            </a:r>
            <a:r>
              <a:rPr lang="en-US" altLang="zh-CN">
                <a:latin typeface="方正屏显雅宋简体" panose="02010600010101010101" charset="-122"/>
                <a:ea typeface="方正屏显雅宋简体" panose="02010600010101010101" charset="-122"/>
              </a:rPr>
              <a:t>1</a:t>
            </a:r>
            <a:r>
              <a:rPr lang="zh-CN" altLang="en-US">
                <a:latin typeface="方正屏显雅宋简体" panose="02010600010101010101" charset="-122"/>
                <a:ea typeface="方正屏显雅宋简体" panose="02010600010101010101" charset="-122"/>
              </a:rPr>
              <a:t>有两个文件，节点服务器</a:t>
            </a:r>
            <a:r>
              <a:rPr lang="en-US" altLang="zh-CN">
                <a:latin typeface="方正屏显雅宋简体" panose="02010600010101010101" charset="-122"/>
                <a:ea typeface="方正屏显雅宋简体" panose="02010600010101010101" charset="-122"/>
              </a:rPr>
              <a:t>7</a:t>
            </a:r>
            <a:r>
              <a:rPr lang="zh-CN" altLang="en-US">
                <a:latin typeface="方正屏显雅宋简体" panose="02010600010101010101" charset="-122"/>
                <a:ea typeface="方正屏显雅宋简体" panose="02010600010101010101" charset="-122"/>
              </a:rPr>
              <a:t>只有一个文件，依据前面的负载均衡机制，客户端上传文件应上传至节点</a:t>
            </a:r>
            <a:r>
              <a:rPr lang="en-US" altLang="zh-CN">
                <a:latin typeface="方正屏显雅宋简体" panose="02010600010101010101" charset="-122"/>
                <a:ea typeface="方正屏显雅宋简体" panose="02010600010101010101" charset="-122"/>
              </a:rPr>
              <a:t>7</a:t>
            </a:r>
            <a:r>
              <a:rPr lang="zh-CN" altLang="en-US">
                <a:latin typeface="方正屏显雅宋简体" panose="02010600010101010101" charset="-122"/>
                <a:ea typeface="方正屏显雅宋简体" panose="02010600010101010101" charset="-122"/>
              </a:rPr>
              <a:t>中。</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在客户端将要上传文件时中断节点服务器的运行。</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此时目录服务器会识别节点7服务器发生故障，并将文件上传至系统缓存文件夹。</a:t>
            </a:r>
            <a:endParaRPr lang="zh-CN" altLang="en-US">
              <a:latin typeface="方正屏显雅宋简体" panose="02010600010101010101" charset="-122"/>
              <a:ea typeface="方正屏显雅宋简体" panose="02010600010101010101" charset="-122"/>
            </a:endParaRPr>
          </a:p>
        </p:txBody>
      </p:sp>
      <p:grpSp>
        <p:nvGrpSpPr>
          <p:cNvPr id="3" name="组合 2"/>
          <p:cNvGrpSpPr/>
          <p:nvPr/>
        </p:nvGrpSpPr>
        <p:grpSpPr>
          <a:xfrm>
            <a:off x="5713730" y="1089660"/>
            <a:ext cx="6203950" cy="1264920"/>
            <a:chOff x="8998" y="1716"/>
            <a:chExt cx="9770" cy="1992"/>
          </a:xfrm>
        </p:grpSpPr>
        <p:pic>
          <p:nvPicPr>
            <p:cNvPr id="8" name="图片 7" descr="01 Node1_WPS图片"/>
            <p:cNvPicPr>
              <a:picLocks noChangeAspect="1"/>
            </p:cNvPicPr>
            <p:nvPr/>
          </p:nvPicPr>
          <p:blipFill>
            <a:blip r:embed="rId2"/>
            <a:stretch>
              <a:fillRect/>
            </a:stretch>
          </p:blipFill>
          <p:spPr>
            <a:xfrm>
              <a:off x="8998" y="1716"/>
              <a:ext cx="4364" cy="1992"/>
            </a:xfrm>
            <a:prstGeom prst="rect">
              <a:avLst/>
            </a:prstGeom>
          </p:spPr>
        </p:pic>
        <p:pic>
          <p:nvPicPr>
            <p:cNvPr id="9" name="图片 8" descr="02 Node7_WPS图片"/>
            <p:cNvPicPr>
              <a:picLocks noChangeAspect="1"/>
            </p:cNvPicPr>
            <p:nvPr/>
          </p:nvPicPr>
          <p:blipFill>
            <a:blip r:embed="rId3"/>
            <a:stretch>
              <a:fillRect/>
            </a:stretch>
          </p:blipFill>
          <p:spPr>
            <a:xfrm>
              <a:off x="14186" y="1716"/>
              <a:ext cx="4583" cy="1968"/>
            </a:xfrm>
            <a:prstGeom prst="rect">
              <a:avLst/>
            </a:prstGeom>
          </p:spPr>
        </p:pic>
      </p:grpSp>
      <p:pic>
        <p:nvPicPr>
          <p:cNvPr id="12" name="图片 11" descr="03 客户端将要上传文件时中断节点7服务器_WPS图片"/>
          <p:cNvPicPr>
            <a:picLocks noChangeAspect="1"/>
          </p:cNvPicPr>
          <p:nvPr/>
        </p:nvPicPr>
        <p:blipFill>
          <a:blip r:embed="rId4"/>
          <a:stretch>
            <a:fillRect/>
          </a:stretch>
        </p:blipFill>
        <p:spPr>
          <a:xfrm>
            <a:off x="7570470" y="2484120"/>
            <a:ext cx="2844800" cy="1156970"/>
          </a:xfrm>
          <a:prstGeom prst="rect">
            <a:avLst/>
          </a:prstGeom>
        </p:spPr>
      </p:pic>
      <p:grpSp>
        <p:nvGrpSpPr>
          <p:cNvPr id="4" name="组合 3"/>
          <p:cNvGrpSpPr/>
          <p:nvPr/>
        </p:nvGrpSpPr>
        <p:grpSpPr>
          <a:xfrm>
            <a:off x="186055" y="3676650"/>
            <a:ext cx="11101705" cy="1198880"/>
            <a:chOff x="293" y="5790"/>
            <a:chExt cx="17483" cy="1888"/>
          </a:xfrm>
        </p:grpSpPr>
        <p:pic>
          <p:nvPicPr>
            <p:cNvPr id="17" name="图片 16" descr="04 目录服务器识别节点7服务器故障"/>
            <p:cNvPicPr>
              <a:picLocks noChangeAspect="1"/>
            </p:cNvPicPr>
            <p:nvPr/>
          </p:nvPicPr>
          <p:blipFill>
            <a:blip r:embed="rId5"/>
            <a:stretch>
              <a:fillRect/>
            </a:stretch>
          </p:blipFill>
          <p:spPr>
            <a:xfrm>
              <a:off x="4636" y="6092"/>
              <a:ext cx="13140" cy="1284"/>
            </a:xfrm>
            <a:prstGeom prst="rect">
              <a:avLst/>
            </a:prstGeom>
          </p:spPr>
        </p:pic>
        <p:sp>
          <p:nvSpPr>
            <p:cNvPr id="19" name="文本框 18"/>
            <p:cNvSpPr txBox="1"/>
            <p:nvPr/>
          </p:nvSpPr>
          <p:spPr>
            <a:xfrm>
              <a:off x="293" y="5790"/>
              <a:ext cx="3729" cy="1888"/>
            </a:xfrm>
            <a:prstGeom prst="rect">
              <a:avLst/>
            </a:prstGeom>
            <a:noFill/>
          </p:spPr>
          <p:txBody>
            <a:bodyPr wrap="square" rtlCol="0">
              <a:spAutoFit/>
            </a:bodyPr>
            <a:lstStyle/>
            <a:p>
              <a:pPr algn="l"/>
              <a:r>
                <a:rPr lang="zh-CN" altLang="en-US">
                  <a:latin typeface="方正屏显雅宋简体" panose="02010600010101010101" charset="-122"/>
                  <a:ea typeface="方正屏显雅宋简体" panose="02010600010101010101" charset="-122"/>
                  <a:sym typeface="+mn-ea"/>
                </a:rPr>
                <a:t>目录服务器会识别节点7服务器发生故障，并将文件上传至系统缓存文件夹。</a:t>
              </a:r>
              <a:endParaRPr lang="zh-CN" altLang="en-US">
                <a:latin typeface="方正屏显雅宋简体" panose="02010600010101010101" charset="-122"/>
                <a:ea typeface="方正屏显雅宋简体" panose="02010600010101010101" charset="-122"/>
              </a:endParaRPr>
            </a:p>
          </p:txBody>
        </p:sp>
      </p:grpSp>
      <p:pic>
        <p:nvPicPr>
          <p:cNvPr id="20" name="图片 19" descr="05 节点7服务器因故障未上传成功_WPS图片"/>
          <p:cNvPicPr>
            <a:picLocks noChangeAspect="1"/>
          </p:cNvPicPr>
          <p:nvPr/>
        </p:nvPicPr>
        <p:blipFill>
          <a:blip r:embed="rId6"/>
          <a:stretch>
            <a:fillRect/>
          </a:stretch>
        </p:blipFill>
        <p:spPr>
          <a:xfrm>
            <a:off x="526415" y="5337175"/>
            <a:ext cx="5564505" cy="1120140"/>
          </a:xfrm>
          <a:prstGeom prst="rect">
            <a:avLst/>
          </a:prstGeom>
        </p:spPr>
      </p:pic>
      <p:pic>
        <p:nvPicPr>
          <p:cNvPr id="21" name="图片 20" descr="06 目录服务器上传成功_WPS图片"/>
          <p:cNvPicPr>
            <a:picLocks noChangeAspect="1"/>
          </p:cNvPicPr>
          <p:nvPr/>
        </p:nvPicPr>
        <p:blipFill>
          <a:blip r:embed="rId7"/>
          <a:stretch>
            <a:fillRect/>
          </a:stretch>
        </p:blipFill>
        <p:spPr>
          <a:xfrm>
            <a:off x="6598285" y="5161280"/>
            <a:ext cx="4755515" cy="1471295"/>
          </a:xfrm>
          <a:prstGeom prst="rect">
            <a:avLst/>
          </a:prstGeom>
        </p:spPr>
      </p:pic>
      <p:sp>
        <p:nvSpPr>
          <p:cNvPr id="16" name="文本框 15"/>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崩溃处理</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8" name="文本框 17"/>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10" name="图片 9" descr="数据库"/>
          <p:cNvPicPr>
            <a:picLocks noChangeAspect="1"/>
          </p:cNvPicPr>
          <p:nvPr/>
        </p:nvPicPr>
        <p:blipFill>
          <a:blip r:embed="rId2"/>
          <a:stretch>
            <a:fillRect/>
          </a:stretch>
        </p:blipFill>
        <p:spPr>
          <a:xfrm>
            <a:off x="2800666" y="4630011"/>
            <a:ext cx="923925" cy="923925"/>
          </a:xfrm>
          <a:prstGeom prst="rect">
            <a:avLst/>
          </a:prstGeom>
        </p:spPr>
      </p:pic>
      <p:pic>
        <p:nvPicPr>
          <p:cNvPr id="13" name="图片 12" descr="服务器"/>
          <p:cNvPicPr>
            <a:picLocks noChangeAspect="1"/>
          </p:cNvPicPr>
          <p:nvPr/>
        </p:nvPicPr>
        <p:blipFill>
          <a:blip r:embed="rId3"/>
          <a:stretch>
            <a:fillRect/>
          </a:stretch>
        </p:blipFill>
        <p:spPr>
          <a:xfrm>
            <a:off x="5850614" y="1404400"/>
            <a:ext cx="1283335" cy="1283335"/>
          </a:xfrm>
          <a:prstGeom prst="rect">
            <a:avLst/>
          </a:prstGeom>
        </p:spPr>
      </p:pic>
      <p:sp>
        <p:nvSpPr>
          <p:cNvPr id="14" name="文本框 13"/>
          <p:cNvSpPr txBox="1"/>
          <p:nvPr/>
        </p:nvSpPr>
        <p:spPr>
          <a:xfrm>
            <a:off x="5850614" y="2687735"/>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15" name="文本框 14"/>
          <p:cNvSpPr txBox="1"/>
          <p:nvPr/>
        </p:nvSpPr>
        <p:spPr>
          <a:xfrm>
            <a:off x="2591344" y="5614683"/>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文件备份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57" name="直接箭头连接符 56"/>
          <p:cNvCxnSpPr>
            <a:endCxn id="13" idx="1"/>
          </p:cNvCxnSpPr>
          <p:nvPr/>
        </p:nvCxnSpPr>
        <p:spPr>
          <a:xfrm flipV="1">
            <a:off x="3992789" y="2046068"/>
            <a:ext cx="1857825" cy="252209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814390" y="5119853"/>
            <a:ext cx="2013477" cy="4988"/>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7048541" y="2067785"/>
            <a:ext cx="2178910" cy="142048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3636211" y="2923563"/>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文件备份请求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6" name="文本框 75"/>
          <p:cNvSpPr txBox="1"/>
          <p:nvPr/>
        </p:nvSpPr>
        <p:spPr>
          <a:xfrm>
            <a:off x="717896" y="4657892"/>
            <a:ext cx="1941372"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节点创建或文件上传</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8" name="文本框 77"/>
          <p:cNvSpPr txBox="1"/>
          <p:nvPr/>
        </p:nvSpPr>
        <p:spPr>
          <a:xfrm>
            <a:off x="7813160" y="2357094"/>
            <a:ext cx="1978734" cy="285942"/>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，备份到本地文件夹</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7" name="文本框 26"/>
          <p:cNvSpPr txBox="1"/>
          <p:nvPr/>
        </p:nvSpPr>
        <p:spPr>
          <a:xfrm>
            <a:off x="868396" y="2181371"/>
            <a:ext cx="2143247" cy="923330"/>
          </a:xfrm>
          <a:prstGeom prst="rect">
            <a:avLst/>
          </a:prstGeom>
          <a:solidFill>
            <a:schemeClr val="bg2"/>
          </a:solid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每当有新节点创建或文件上传时，系统进行自动备份</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868397" y="1793866"/>
            <a:ext cx="1451470" cy="387505"/>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000" dirty="0">
                <a:latin typeface="微软雅黑" panose="020B0503020204020204" pitchFamily="34" charset="-122"/>
                <a:ea typeface="微软雅黑" panose="020B0503020204020204" pitchFamily="34" charset="-122"/>
              </a:rPr>
              <a:t>自动备份</a:t>
            </a:r>
            <a:endParaRPr lang="zh-CN" altLang="en-US" sz="2000" dirty="0">
              <a:latin typeface="微软雅黑" panose="020B0503020204020204" pitchFamily="34" charset="-122"/>
              <a:ea typeface="微软雅黑" panose="020B0503020204020204" pitchFamily="34" charset="-122"/>
            </a:endParaRPr>
          </a:p>
        </p:txBody>
      </p:sp>
      <p:pic>
        <p:nvPicPr>
          <p:cNvPr id="32" name="图片 31" descr="文件"/>
          <p:cNvPicPr>
            <a:picLocks noChangeAspect="1"/>
          </p:cNvPicPr>
          <p:nvPr/>
        </p:nvPicPr>
        <p:blipFill>
          <a:blip r:embed="rId4"/>
          <a:stretch>
            <a:fillRect/>
          </a:stretch>
        </p:blipFill>
        <p:spPr>
          <a:xfrm>
            <a:off x="8663008" y="3614477"/>
            <a:ext cx="1128886" cy="1128886"/>
          </a:xfrm>
          <a:prstGeom prst="rect">
            <a:avLst/>
          </a:prstGeom>
        </p:spPr>
      </p:pic>
      <p:sp>
        <p:nvSpPr>
          <p:cNvPr id="36" name="文本框 35"/>
          <p:cNvSpPr txBox="1"/>
          <p:nvPr/>
        </p:nvSpPr>
        <p:spPr>
          <a:xfrm>
            <a:off x="8526728" y="4869573"/>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本地存储</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grpSp>
        <p:nvGrpSpPr>
          <p:cNvPr id="3" name="组合 2"/>
          <p:cNvGrpSpPr/>
          <p:nvPr/>
        </p:nvGrpSpPr>
        <p:grpSpPr>
          <a:xfrm>
            <a:off x="530860" y="1430655"/>
            <a:ext cx="5920740" cy="1782445"/>
            <a:chOff x="836" y="2253"/>
            <a:chExt cx="9324" cy="2807"/>
          </a:xfrm>
        </p:grpSpPr>
        <p:sp>
          <p:nvSpPr>
            <p:cNvPr id="8" name="文本框 7"/>
            <p:cNvSpPr txBox="1"/>
            <p:nvPr/>
          </p:nvSpPr>
          <p:spPr>
            <a:xfrm>
              <a:off x="3818" y="2253"/>
              <a:ext cx="3361" cy="580"/>
            </a:xfrm>
            <a:prstGeom prst="rect">
              <a:avLst/>
            </a:prstGeom>
            <a:noFill/>
          </p:spPr>
          <p:txBody>
            <a:bodyPr wrap="none" rtlCol="0">
              <a:spAutoFit/>
            </a:bodyPr>
            <a:lstStyle/>
            <a:p>
              <a:r>
                <a:rPr lang="zh-CN" altLang="en-US">
                  <a:latin typeface="方正屏显雅宋简体" panose="02010600010101010101" charset="-122"/>
                  <a:ea typeface="方正屏显雅宋简体" panose="02010600010101010101" charset="-122"/>
                  <a:cs typeface="方正屏显雅宋简体" panose="02010600010101010101" charset="-122"/>
                </a:rPr>
                <a:t>节点</a:t>
              </a:r>
              <a:r>
                <a:rPr lang="en-US" altLang="zh-CN">
                  <a:latin typeface="方正屏显雅宋简体" panose="02010600010101010101" charset="-122"/>
                  <a:ea typeface="方正屏显雅宋简体" panose="02010600010101010101" charset="-122"/>
                  <a:cs typeface="方正屏显雅宋简体" panose="02010600010101010101" charset="-122"/>
                </a:rPr>
                <a:t>1</a:t>
              </a:r>
              <a:r>
                <a:rPr lang="zh-CN" altLang="en-US">
                  <a:latin typeface="方正屏显雅宋简体" panose="02010600010101010101" charset="-122"/>
                  <a:ea typeface="方正屏显雅宋简体" panose="02010600010101010101" charset="-122"/>
                  <a:cs typeface="方正屏显雅宋简体" panose="02010600010101010101" charset="-122"/>
                </a:rPr>
                <a:t>服务器文件夹</a:t>
              </a:r>
              <a:endParaRPr lang="zh-CN" altLang="en-US">
                <a:latin typeface="方正屏显雅宋简体" panose="02010600010101010101" charset="-122"/>
                <a:ea typeface="方正屏显雅宋简体" panose="02010600010101010101" charset="-122"/>
                <a:cs typeface="方正屏显雅宋简体" panose="02010600010101010101" charset="-122"/>
              </a:endParaRPr>
            </a:p>
          </p:txBody>
        </p:sp>
        <p:pic>
          <p:nvPicPr>
            <p:cNvPr id="10" name="图片 9" descr="03 自动备份"/>
            <p:cNvPicPr>
              <a:picLocks noChangeAspect="1"/>
            </p:cNvPicPr>
            <p:nvPr/>
          </p:nvPicPr>
          <p:blipFill>
            <a:blip r:embed="rId2"/>
            <a:stretch>
              <a:fillRect/>
            </a:stretch>
          </p:blipFill>
          <p:spPr>
            <a:xfrm>
              <a:off x="836" y="3188"/>
              <a:ext cx="9324" cy="1872"/>
            </a:xfrm>
            <a:prstGeom prst="rect">
              <a:avLst/>
            </a:prstGeom>
          </p:spPr>
        </p:pic>
      </p:grpSp>
      <p:grpSp>
        <p:nvGrpSpPr>
          <p:cNvPr id="4" name="组合 3"/>
          <p:cNvGrpSpPr/>
          <p:nvPr/>
        </p:nvGrpSpPr>
        <p:grpSpPr>
          <a:xfrm>
            <a:off x="6769735" y="1430655"/>
            <a:ext cx="4791710" cy="1906905"/>
            <a:chOff x="10661" y="2253"/>
            <a:chExt cx="7546" cy="3003"/>
          </a:xfrm>
        </p:grpSpPr>
        <p:pic>
          <p:nvPicPr>
            <p:cNvPr id="11" name="图片 10" descr="04 自动备份"/>
            <p:cNvPicPr>
              <a:picLocks noChangeAspect="1"/>
            </p:cNvPicPr>
            <p:nvPr/>
          </p:nvPicPr>
          <p:blipFill>
            <a:blip r:embed="rId3"/>
            <a:stretch>
              <a:fillRect/>
            </a:stretch>
          </p:blipFill>
          <p:spPr>
            <a:xfrm>
              <a:off x="10661" y="3188"/>
              <a:ext cx="7546" cy="2069"/>
            </a:xfrm>
            <a:prstGeom prst="rect">
              <a:avLst/>
            </a:prstGeom>
          </p:spPr>
        </p:pic>
        <p:sp>
          <p:nvSpPr>
            <p:cNvPr id="12" name="文本框 11"/>
            <p:cNvSpPr txBox="1"/>
            <p:nvPr/>
          </p:nvSpPr>
          <p:spPr>
            <a:xfrm>
              <a:off x="12754" y="2253"/>
              <a:ext cx="3387" cy="580"/>
            </a:xfrm>
            <a:prstGeom prst="rect">
              <a:avLst/>
            </a:prstGeom>
            <a:noFill/>
          </p:spPr>
          <p:txBody>
            <a:bodyPr wrap="none" rtlCol="0">
              <a:spAutoFit/>
            </a:bodyPr>
            <a:lstStyle/>
            <a:p>
              <a:r>
                <a:rPr lang="zh-CN" altLang="en-US">
                  <a:latin typeface="方正屏显雅宋简体" panose="02010600010101010101" charset="-122"/>
                  <a:ea typeface="方正屏显雅宋简体" panose="02010600010101010101" charset="-122"/>
                  <a:cs typeface="方正屏显雅宋简体" panose="02010600010101010101" charset="-122"/>
                </a:rPr>
                <a:t>节点</a:t>
              </a:r>
              <a:r>
                <a:rPr lang="en-US" altLang="zh-CN">
                  <a:latin typeface="方正屏显雅宋简体" panose="02010600010101010101" charset="-122"/>
                  <a:ea typeface="方正屏显雅宋简体" panose="02010600010101010101" charset="-122"/>
                  <a:cs typeface="方正屏显雅宋简体" panose="02010600010101010101" charset="-122"/>
                </a:rPr>
                <a:t>2</a:t>
              </a:r>
              <a:r>
                <a:rPr lang="zh-CN" altLang="en-US">
                  <a:latin typeface="方正屏显雅宋简体" panose="02010600010101010101" charset="-122"/>
                  <a:ea typeface="方正屏显雅宋简体" panose="02010600010101010101" charset="-122"/>
                  <a:cs typeface="方正屏显雅宋简体" panose="02010600010101010101" charset="-122"/>
                </a:rPr>
                <a:t>服务器文件夹</a:t>
              </a:r>
              <a:endParaRPr lang="zh-CN" altLang="en-US">
                <a:latin typeface="方正屏显雅宋简体" panose="02010600010101010101" charset="-122"/>
                <a:ea typeface="方正屏显雅宋简体" panose="02010600010101010101" charset="-122"/>
                <a:cs typeface="方正屏显雅宋简体" panose="02010600010101010101" charset="-122"/>
              </a:endParaRPr>
            </a:p>
          </p:txBody>
        </p:sp>
      </p:grpSp>
      <p:grpSp>
        <p:nvGrpSpPr>
          <p:cNvPr id="5" name="组合 4"/>
          <p:cNvGrpSpPr/>
          <p:nvPr/>
        </p:nvGrpSpPr>
        <p:grpSpPr>
          <a:xfrm>
            <a:off x="796290" y="3726180"/>
            <a:ext cx="9522460" cy="2070100"/>
            <a:chOff x="1254" y="5868"/>
            <a:chExt cx="14996" cy="3260"/>
          </a:xfrm>
        </p:grpSpPr>
        <p:pic>
          <p:nvPicPr>
            <p:cNvPr id="13" name="图片 12" descr="05 自动备份"/>
            <p:cNvPicPr>
              <a:picLocks noChangeAspect="1"/>
            </p:cNvPicPr>
            <p:nvPr/>
          </p:nvPicPr>
          <p:blipFill>
            <a:blip r:embed="rId4"/>
            <a:stretch>
              <a:fillRect/>
            </a:stretch>
          </p:blipFill>
          <p:spPr>
            <a:xfrm>
              <a:off x="1254" y="6548"/>
              <a:ext cx="9312" cy="2580"/>
            </a:xfrm>
            <a:prstGeom prst="rect">
              <a:avLst/>
            </a:prstGeom>
          </p:spPr>
        </p:pic>
        <p:sp>
          <p:nvSpPr>
            <p:cNvPr id="14" name="文本框 13"/>
            <p:cNvSpPr txBox="1"/>
            <p:nvPr/>
          </p:nvSpPr>
          <p:spPr>
            <a:xfrm>
              <a:off x="2950" y="5868"/>
              <a:ext cx="13300" cy="580"/>
            </a:xfrm>
            <a:prstGeom prst="rect">
              <a:avLst/>
            </a:prstGeom>
            <a:noFill/>
          </p:spPr>
          <p:txBody>
            <a:bodyPr wrap="none" rtlCol="0">
              <a:spAutoFit/>
            </a:bodyPr>
            <a:lstStyle/>
            <a:p>
              <a:r>
                <a:rPr lang="zh-CN" altLang="en-US">
                  <a:latin typeface="方正屏显雅宋简体" panose="02010600010101010101" charset="-122"/>
                  <a:ea typeface="方正屏显雅宋简体" panose="02010600010101010101" charset="-122"/>
                  <a:cs typeface="方正屏显雅宋简体" panose="02010600010101010101" charset="-122"/>
                </a:rPr>
                <a:t>节点</a:t>
              </a:r>
              <a:r>
                <a:rPr lang="en-US" altLang="zh-CN">
                  <a:latin typeface="方正屏显雅宋简体" panose="02010600010101010101" charset="-122"/>
                  <a:ea typeface="方正屏显雅宋简体" panose="02010600010101010101" charset="-122"/>
                  <a:cs typeface="方正屏显雅宋简体" panose="02010600010101010101" charset="-122"/>
                </a:rPr>
                <a:t>1</a:t>
              </a:r>
              <a:r>
                <a:rPr lang="zh-CN" altLang="en-US">
                  <a:latin typeface="方正屏显雅宋简体" panose="02010600010101010101" charset="-122"/>
                  <a:ea typeface="方正屏显雅宋简体" panose="02010600010101010101" charset="-122"/>
                  <a:cs typeface="方正屏显雅宋简体" panose="02010600010101010101" charset="-122"/>
                </a:rPr>
                <a:t>、</a:t>
              </a:r>
              <a:r>
                <a:rPr lang="en-US" altLang="zh-CN">
                  <a:latin typeface="方正屏显雅宋简体" panose="02010600010101010101" charset="-122"/>
                  <a:ea typeface="方正屏显雅宋简体" panose="02010600010101010101" charset="-122"/>
                  <a:cs typeface="方正屏显雅宋简体" panose="02010600010101010101" charset="-122"/>
                </a:rPr>
                <a:t>2</a:t>
              </a:r>
              <a:r>
                <a:rPr lang="zh-CN" altLang="en-US">
                  <a:latin typeface="方正屏显雅宋简体" panose="02010600010101010101" charset="-122"/>
                  <a:ea typeface="方正屏显雅宋简体" panose="02010600010101010101" charset="-122"/>
                  <a:cs typeface="方正屏显雅宋简体" panose="02010600010101010101" charset="-122"/>
                </a:rPr>
                <a:t>服务器添加到目录服务器后，节点服务器文件自动备份至目录服务器缓存</a:t>
              </a:r>
              <a:endParaRPr lang="zh-CN" altLang="en-US">
                <a:latin typeface="方正屏显雅宋简体" panose="02010600010101010101" charset="-122"/>
                <a:ea typeface="方正屏显雅宋简体" panose="02010600010101010101" charset="-122"/>
                <a:cs typeface="方正屏显雅宋简体" panose="02010600010101010101" charset="-122"/>
              </a:endParaRPr>
            </a:p>
          </p:txBody>
        </p:sp>
      </p:grpSp>
      <p:sp>
        <p:nvSpPr>
          <p:cNvPr id="15" name="文本框 14"/>
          <p:cNvSpPr txBox="1"/>
          <p:nvPr/>
        </p:nvSpPr>
        <p:spPr>
          <a:xfrm>
            <a:off x="6965315" y="4516120"/>
            <a:ext cx="5022215" cy="1198880"/>
          </a:xfrm>
          <a:prstGeom prst="rect">
            <a:avLst/>
          </a:prstGeom>
          <a:noFill/>
        </p:spPr>
        <p:txBody>
          <a:bodyPr wrap="square" rtlCol="0">
            <a:spAutoFit/>
          </a:bodyPr>
          <a:lstStyle/>
          <a:p>
            <a:r>
              <a:rPr lang="zh-CN" altLang="en-US" dirty="0">
                <a:latin typeface="方正屏显雅宋简体" panose="02010600010101010101" charset="-122"/>
                <a:ea typeface="方正屏显雅宋简体" panose="02010600010101010101" charset="-122"/>
              </a:rPr>
              <a:t>当发现有同名的文件加入时，会先进行判断，不会加入重复的文件，只有</a:t>
            </a:r>
            <a:r>
              <a:rPr lang="zh-CN" altLang="en-US" dirty="0">
                <a:solidFill>
                  <a:srgbClr val="FF0000"/>
                </a:solidFill>
                <a:latin typeface="方正屏显雅宋简体" panose="02010600010101010101" charset="-122"/>
                <a:ea typeface="方正屏显雅宋简体" panose="02010600010101010101" charset="-122"/>
              </a:rPr>
              <a:t>新的文件</a:t>
            </a:r>
            <a:r>
              <a:rPr lang="zh-CN" altLang="en-US" dirty="0">
                <a:latin typeface="方正屏显雅宋简体" panose="02010600010101010101" charset="-122"/>
                <a:ea typeface="方正屏显雅宋简体" panose="02010600010101010101" charset="-122"/>
              </a:rPr>
              <a:t>才会加入到目录服务器的备份文件夹中，这种机制使得文件自动备份更高效。</a:t>
            </a:r>
            <a:endParaRPr lang="zh-CN" altLang="en-US" dirty="0">
              <a:latin typeface="方正屏显雅宋简体" panose="02010600010101010101" charset="-122"/>
              <a:ea typeface="方正屏显雅宋简体" panose="02010600010101010101" charset="-122"/>
            </a:endParaRPr>
          </a:p>
        </p:txBody>
      </p:sp>
      <p:sp>
        <p:nvSpPr>
          <p:cNvPr id="16" name="文本框 15"/>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自动备份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2066307" y="4807975"/>
            <a:ext cx="1143635" cy="1143635"/>
          </a:xfrm>
          <a:prstGeom prst="rect">
            <a:avLst/>
          </a:prstGeom>
        </p:spPr>
      </p:pic>
      <p:pic>
        <p:nvPicPr>
          <p:cNvPr id="10" name="图片 9" descr="数据库"/>
          <p:cNvPicPr>
            <a:picLocks noChangeAspect="1"/>
          </p:cNvPicPr>
          <p:nvPr/>
        </p:nvPicPr>
        <p:blipFill>
          <a:blip r:embed="rId3"/>
          <a:stretch>
            <a:fillRect/>
          </a:stretch>
        </p:blipFill>
        <p:spPr>
          <a:xfrm>
            <a:off x="7575092" y="4878022"/>
            <a:ext cx="923925" cy="923925"/>
          </a:xfrm>
          <a:prstGeom prst="rect">
            <a:avLst/>
          </a:prstGeom>
        </p:spPr>
      </p:pic>
      <p:pic>
        <p:nvPicPr>
          <p:cNvPr id="13" name="图片 12" descr="服务器"/>
          <p:cNvPicPr>
            <a:picLocks noChangeAspect="1"/>
          </p:cNvPicPr>
          <p:nvPr/>
        </p:nvPicPr>
        <p:blipFill>
          <a:blip r:embed="rId4"/>
          <a:stretch>
            <a:fillRect/>
          </a:stretch>
        </p:blipFill>
        <p:spPr>
          <a:xfrm>
            <a:off x="4513048" y="1266679"/>
            <a:ext cx="1283335" cy="1283335"/>
          </a:xfrm>
          <a:prstGeom prst="rect">
            <a:avLst/>
          </a:prstGeom>
        </p:spPr>
      </p:pic>
      <p:sp>
        <p:nvSpPr>
          <p:cNvPr id="14" name="文本框 13"/>
          <p:cNvSpPr txBox="1"/>
          <p:nvPr/>
        </p:nvSpPr>
        <p:spPr>
          <a:xfrm>
            <a:off x="4563444" y="2624505"/>
            <a:ext cx="134810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目录服务器</a:t>
            </a:r>
            <a:endParaRPr lang="zh-CN" altLang="en-US" dirty="0"/>
          </a:p>
        </p:txBody>
      </p:sp>
      <p:sp>
        <p:nvSpPr>
          <p:cNvPr id="15" name="文本框 14"/>
          <p:cNvSpPr txBox="1"/>
          <p:nvPr/>
        </p:nvSpPr>
        <p:spPr>
          <a:xfrm>
            <a:off x="7404912" y="5801947"/>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937402" y="6058925"/>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41" name="文本框 40"/>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文件备份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57" name="直接箭头连接符 56"/>
          <p:cNvCxnSpPr/>
          <p:nvPr/>
        </p:nvCxnSpPr>
        <p:spPr>
          <a:xfrm flipV="1">
            <a:off x="2638124" y="2266199"/>
            <a:ext cx="1857825" cy="2522092"/>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3209942" y="5147217"/>
            <a:ext cx="4491937" cy="2612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0" idx="0"/>
          </p:cNvCxnSpPr>
          <p:nvPr/>
        </p:nvCxnSpPr>
        <p:spPr>
          <a:xfrm flipH="1" flipV="1">
            <a:off x="5779284" y="2266199"/>
            <a:ext cx="2257771" cy="2611823"/>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3047700" y="2493613"/>
            <a:ext cx="1580424" cy="2295752"/>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2281546" y="3143694"/>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请求备份文件</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5" name="文本框 74"/>
          <p:cNvSpPr txBox="1"/>
          <p:nvPr/>
        </p:nvSpPr>
        <p:spPr>
          <a:xfrm>
            <a:off x="3837912" y="3557609"/>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返回备份地址</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6" name="文本框 75"/>
          <p:cNvSpPr txBox="1"/>
          <p:nvPr/>
        </p:nvSpPr>
        <p:spPr>
          <a:xfrm>
            <a:off x="4359940" y="4792735"/>
            <a:ext cx="1414780" cy="276999"/>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备份文件请求</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78" name="文本框 77"/>
          <p:cNvSpPr txBox="1"/>
          <p:nvPr/>
        </p:nvSpPr>
        <p:spPr>
          <a:xfrm>
            <a:off x="5276310" y="3714458"/>
            <a:ext cx="1978734" cy="285942"/>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请求文件地址</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7" name="文本框 26"/>
          <p:cNvSpPr txBox="1"/>
          <p:nvPr/>
        </p:nvSpPr>
        <p:spPr>
          <a:xfrm>
            <a:off x="868396" y="2181371"/>
            <a:ext cx="2143247" cy="923330"/>
          </a:xfrm>
          <a:prstGeom prst="rect">
            <a:avLst/>
          </a:prstGeom>
          <a:solidFill>
            <a:schemeClr val="bg2"/>
          </a:solid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用户自定义需要在节点服务器上备份的文件</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868397" y="1793866"/>
            <a:ext cx="1451470" cy="387505"/>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000" dirty="0">
                <a:latin typeface="微软雅黑" panose="020B0503020204020204" pitchFamily="34" charset="-122"/>
                <a:ea typeface="微软雅黑" panose="020B0503020204020204" pitchFamily="34" charset="-122"/>
              </a:rPr>
              <a:t>手动备份</a:t>
            </a:r>
            <a:endParaRPr lang="zh-CN" altLang="en-US" sz="2000" dirty="0">
              <a:latin typeface="微软雅黑" panose="020B0503020204020204" pitchFamily="34" charset="-122"/>
              <a:ea typeface="微软雅黑" panose="020B0503020204020204" pitchFamily="34" charset="-122"/>
            </a:endParaRPr>
          </a:p>
        </p:txBody>
      </p:sp>
      <p:pic>
        <p:nvPicPr>
          <p:cNvPr id="32" name="图片 31" descr="数据库"/>
          <p:cNvPicPr>
            <a:picLocks noChangeAspect="1"/>
          </p:cNvPicPr>
          <p:nvPr/>
        </p:nvPicPr>
        <p:blipFill>
          <a:blip r:embed="rId3"/>
          <a:stretch>
            <a:fillRect/>
          </a:stretch>
        </p:blipFill>
        <p:spPr>
          <a:xfrm>
            <a:off x="10442147" y="2676030"/>
            <a:ext cx="923925" cy="923925"/>
          </a:xfrm>
          <a:prstGeom prst="rect">
            <a:avLst/>
          </a:prstGeom>
        </p:spPr>
      </p:pic>
      <p:sp>
        <p:nvSpPr>
          <p:cNvPr id="36" name="文本框 35"/>
          <p:cNvSpPr txBox="1"/>
          <p:nvPr/>
        </p:nvSpPr>
        <p:spPr>
          <a:xfrm>
            <a:off x="10190007" y="3592803"/>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cxnSp>
        <p:nvCxnSpPr>
          <p:cNvPr id="37" name="直接箭头连接符 36"/>
          <p:cNvCxnSpPr/>
          <p:nvPr/>
        </p:nvCxnSpPr>
        <p:spPr>
          <a:xfrm>
            <a:off x="5891522" y="1995361"/>
            <a:ext cx="2379283" cy="2676896"/>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734513" y="2808855"/>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返回下载地址</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flipV="1">
            <a:off x="8432851" y="3271499"/>
            <a:ext cx="1847250" cy="2006175"/>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8105634" y="3647352"/>
            <a:ext cx="1978734" cy="285942"/>
          </a:xfrm>
          <a:prstGeom prst="rect">
            <a:avLst/>
          </a:prstGeom>
          <a:noFill/>
        </p:spPr>
        <p:txBody>
          <a:bodyPr wrap="square" rtlCol="0">
            <a:spAutoFit/>
          </a:bodyPr>
          <a:lstStyle/>
          <a:p>
            <a:pPr algn="ctr"/>
            <a:r>
              <a:rPr lang="en-US" altLang="zh-CN"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7.</a:t>
            </a:r>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请求文件下载</a:t>
            </a:r>
            <a:endPar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44" name="直接箭头连接符 43"/>
          <p:cNvCxnSpPr/>
          <p:nvPr/>
        </p:nvCxnSpPr>
        <p:spPr>
          <a:xfrm flipH="1">
            <a:off x="8559638" y="3505600"/>
            <a:ext cx="1882509" cy="2045601"/>
          </a:xfrm>
          <a:prstGeom prst="straightConnector1">
            <a:avLst/>
          </a:prstGeom>
          <a:ln w="635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9475949" y="4429525"/>
            <a:ext cx="1414780" cy="276999"/>
          </a:xfrm>
          <a:prstGeom prst="rect">
            <a:avLst/>
          </a:prstGeom>
          <a:noFill/>
        </p:spPr>
        <p:txBody>
          <a:bodyPr wrap="square" rtlCol="0">
            <a:spAutoFit/>
          </a:bodyPr>
          <a:lstStyle/>
          <a:p>
            <a:pPr algn="ctr"/>
            <a:r>
              <a:rPr lang="en-US" altLang="zh-CN"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8.</a:t>
            </a:r>
            <a:r>
              <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下载到本地</a:t>
            </a:r>
            <a:endParaRPr lang="zh-CN" altLang="en-US" sz="1200" dirty="0">
              <a:solidFill>
                <a:schemeClr val="accent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01 手动备份_WPS图片"/>
          <p:cNvPicPr>
            <a:picLocks noChangeAspect="1"/>
          </p:cNvPicPr>
          <p:nvPr/>
        </p:nvPicPr>
        <p:blipFill>
          <a:blip r:embed="rId2"/>
          <a:stretch>
            <a:fillRect/>
          </a:stretch>
        </p:blipFill>
        <p:spPr>
          <a:xfrm>
            <a:off x="796290" y="1917700"/>
            <a:ext cx="5372100" cy="2476500"/>
          </a:xfrm>
          <a:prstGeom prst="rect">
            <a:avLst/>
          </a:prstGeom>
        </p:spPr>
      </p:pic>
      <p:sp>
        <p:nvSpPr>
          <p:cNvPr id="9" name="文本框 8"/>
          <p:cNvSpPr txBox="1"/>
          <p:nvPr/>
        </p:nvSpPr>
        <p:spPr>
          <a:xfrm>
            <a:off x="7075805" y="1444625"/>
            <a:ext cx="3504565" cy="3969385"/>
          </a:xfrm>
          <a:prstGeom prst="rect">
            <a:avLst/>
          </a:prstGeom>
          <a:noFill/>
        </p:spPr>
        <p:txBody>
          <a:bodyPr wrap="square" rtlCol="0" anchor="t">
            <a:spAutoFit/>
          </a:bodyPr>
          <a:lstStyle/>
          <a:p>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       我们要手动将服务器中的节点服务器中的文件备份到其他节点服务器，根据</a:t>
            </a:r>
            <a:r>
              <a:rPr lang="zh-CN" altLang="en-US" dirty="0">
                <a:solidFill>
                  <a:srgbClr val="FF0000"/>
                </a:solidFill>
                <a:latin typeface="方正屏显雅宋简体" panose="02010600010101010101" charset="-122"/>
                <a:ea typeface="方正屏显雅宋简体" panose="02010600010101010101" charset="-122"/>
                <a:cs typeface="方正屏显雅宋简体" panose="02010600010101010101" charset="-122"/>
                <a:sym typeface="+mn-ea"/>
              </a:rPr>
              <a:t>文件上传负载均衡机制</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：上传文件时，服务器会选择</a:t>
            </a:r>
            <a:r>
              <a:rPr lang="zh-CN" altLang="en-US" dirty="0">
                <a:solidFill>
                  <a:srgbClr val="FF0000"/>
                </a:solidFill>
                <a:latin typeface="方正屏显雅宋简体" panose="02010600010101010101" charset="-122"/>
                <a:ea typeface="方正屏显雅宋简体" panose="02010600010101010101" charset="-122"/>
                <a:cs typeface="方正屏显雅宋简体" panose="02010600010101010101" charset="-122"/>
                <a:sym typeface="+mn-ea"/>
              </a:rPr>
              <a:t>文件数最少</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的节点进行上传，系统会将其备份至</a:t>
            </a:r>
            <a:r>
              <a:rPr lang="zh-CN" altLang="en-US" dirty="0">
                <a:solidFill>
                  <a:srgbClr val="FF0000"/>
                </a:solidFill>
                <a:latin typeface="方正屏显雅宋简体" panose="02010600010101010101" charset="-122"/>
                <a:ea typeface="方正屏显雅宋简体" panose="02010600010101010101" charset="-122"/>
                <a:cs typeface="方正屏显雅宋简体" panose="02010600010101010101" charset="-122"/>
                <a:sym typeface="+mn-ea"/>
              </a:rPr>
              <a:t>文件数最少</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的节点服务器。</a:t>
            </a:r>
            <a:endParaRPr lang="en-US" altLang="zh-CN" dirty="0">
              <a:latin typeface="方正屏显雅宋简体" panose="02010600010101010101" charset="-122"/>
              <a:ea typeface="方正屏显雅宋简体" panose="02010600010101010101" charset="-122"/>
              <a:cs typeface="方正屏显雅宋简体" panose="02010600010101010101" charset="-122"/>
            </a:endParaRPr>
          </a:p>
          <a:p>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      例如现要手动备份节点服务器</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3</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的</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”3.txt”</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文件，此时，节点</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1</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有</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1</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个文件，节点</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2</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有</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3</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个文件，节点</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3</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有</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4</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个文件，节点</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4</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有</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5</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个文件，节点</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1</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的文件数最少，根据负载均衡机制选择节点</a:t>
            </a:r>
            <a:r>
              <a:rPr lang="en-US" altLang="zh-CN" dirty="0">
                <a:latin typeface="方正屏显雅宋简体" panose="02010600010101010101" charset="-122"/>
                <a:ea typeface="方正屏显雅宋简体" panose="02010600010101010101" charset="-122"/>
                <a:cs typeface="方正屏显雅宋简体" panose="02010600010101010101" charset="-122"/>
                <a:sym typeface="+mn-ea"/>
              </a:rPr>
              <a:t>1</a:t>
            </a:r>
            <a:r>
              <a:rPr lang="zh-CN" altLang="en-US" dirty="0">
                <a:latin typeface="方正屏显雅宋简体" panose="02010600010101010101" charset="-122"/>
                <a:ea typeface="方正屏显雅宋简体" panose="02010600010101010101" charset="-122"/>
                <a:cs typeface="方正屏显雅宋简体" panose="02010600010101010101" charset="-122"/>
                <a:sym typeface="+mn-ea"/>
              </a:rPr>
              <a:t>进行备份。</a:t>
            </a:r>
            <a:endParaRPr lang="zh-CN" altLang="en-US">
              <a:latin typeface="方正屏显雅宋简体" panose="02010600010101010101" charset="-122"/>
              <a:ea typeface="方正屏显雅宋简体" panose="02010600010101010101" charset="-122"/>
              <a:cs typeface="方正屏显雅宋简体" panose="02010600010101010101" charset="-122"/>
            </a:endParaRPr>
          </a:p>
        </p:txBody>
      </p:sp>
      <p:sp>
        <p:nvSpPr>
          <p:cNvPr id="10" name="文本框 9"/>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文件备份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1" name="文本框 10"/>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
        <p:nvSpPr>
          <p:cNvPr id="14" name="文本框 13"/>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读写锁</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5" name="文本框 14"/>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graphicFrame>
        <p:nvGraphicFramePr>
          <p:cNvPr id="3" name="表格 2"/>
          <p:cNvGraphicFramePr>
            <a:graphicFrameLocks noGrp="1"/>
          </p:cNvGraphicFramePr>
          <p:nvPr>
            <p:custDataLst>
              <p:tags r:id="rId1"/>
            </p:custDataLst>
          </p:nvPr>
        </p:nvGraphicFramePr>
        <p:xfrm>
          <a:off x="4148047" y="2560324"/>
          <a:ext cx="3794169" cy="2554544"/>
        </p:xfrm>
        <a:graphic>
          <a:graphicData uri="http://schemas.openxmlformats.org/drawingml/2006/table">
            <a:tbl>
              <a:tblPr firstRow="1" bandRow="1">
                <a:tableStyleId>{5C22544A-7EE6-4342-B048-85BDC9FD1C3A}</a:tableStyleId>
              </a:tblPr>
              <a:tblGrid>
                <a:gridCol w="1264723"/>
                <a:gridCol w="1264723"/>
                <a:gridCol w="1264723"/>
              </a:tblGrid>
              <a:tr h="638636">
                <a:tc>
                  <a:txBody>
                    <a:bodyPr/>
                    <a:lstStyle/>
                    <a:p>
                      <a:pPr algn="ctr"/>
                      <a:r>
                        <a:rPr lang="zh-CN" altLang="en-US" dirty="0"/>
                        <a:t>锁状态</a:t>
                      </a:r>
                      <a:endParaRPr lang="zh-CN" altLang="en-US" dirty="0"/>
                    </a:p>
                  </a:txBody>
                  <a:tcPr anchor="ctr" anchorCtr="0"/>
                </a:tc>
                <a:tc>
                  <a:txBody>
                    <a:bodyPr/>
                    <a:lstStyle/>
                    <a:p>
                      <a:pPr algn="ctr"/>
                      <a:r>
                        <a:rPr lang="zh-CN" altLang="en-US" dirty="0"/>
                        <a:t>读锁请求</a:t>
                      </a:r>
                      <a:endParaRPr lang="zh-CN" altLang="en-US" dirty="0"/>
                    </a:p>
                  </a:txBody>
                  <a:tcPr anchor="ctr" anchorCtr="0"/>
                </a:tc>
                <a:tc>
                  <a:txBody>
                    <a:bodyPr/>
                    <a:lstStyle/>
                    <a:p>
                      <a:pPr algn="ctr"/>
                      <a:r>
                        <a:rPr lang="zh-CN" altLang="en-US" dirty="0"/>
                        <a:t>写锁请求</a:t>
                      </a:r>
                      <a:endParaRPr lang="zh-CN" altLang="en-US" dirty="0"/>
                    </a:p>
                  </a:txBody>
                  <a:tcPr anchor="ctr" anchorCtr="0"/>
                </a:tc>
              </a:tr>
              <a:tr h="638636">
                <a:tc>
                  <a:txBody>
                    <a:bodyPr/>
                    <a:lstStyle/>
                    <a:p>
                      <a:pPr algn="ctr"/>
                      <a:r>
                        <a:rPr lang="zh-CN" altLang="en-US" dirty="0"/>
                        <a:t>无锁</a:t>
                      </a:r>
                      <a:endParaRPr lang="zh-CN" altLang="en-US" dirty="0"/>
                    </a:p>
                  </a:txBody>
                  <a:tcPr anchor="ctr" anchorCtr="0"/>
                </a:tc>
                <a:tc>
                  <a:txBody>
                    <a:bodyPr/>
                    <a:lstStyle/>
                    <a:p>
                      <a:pPr algn="ctr"/>
                      <a:r>
                        <a:rPr lang="zh-CN" altLang="en-US" dirty="0"/>
                        <a:t>可以</a:t>
                      </a:r>
                      <a:endParaRPr lang="zh-CN" altLang="en-US" dirty="0"/>
                    </a:p>
                  </a:txBody>
                  <a:tcPr anchor="ctr" anchorCtr="0"/>
                </a:tc>
                <a:tc>
                  <a:txBody>
                    <a:bodyPr/>
                    <a:lstStyle/>
                    <a:p>
                      <a:pPr algn="ctr"/>
                      <a:r>
                        <a:rPr lang="zh-CN" altLang="en-US" dirty="0"/>
                        <a:t>可以</a:t>
                      </a:r>
                      <a:endParaRPr lang="zh-CN" altLang="en-US" dirty="0"/>
                    </a:p>
                  </a:txBody>
                  <a:tcPr anchor="ctr" anchorCtr="0"/>
                </a:tc>
              </a:tr>
              <a:tr h="638636">
                <a:tc>
                  <a:txBody>
                    <a:bodyPr/>
                    <a:lstStyle/>
                    <a:p>
                      <a:pPr algn="ctr"/>
                      <a:r>
                        <a:rPr lang="zh-CN" altLang="en-US" dirty="0"/>
                        <a:t>读锁</a:t>
                      </a:r>
                      <a:endParaRPr lang="zh-CN" altLang="en-US" dirty="0"/>
                    </a:p>
                  </a:txBody>
                  <a:tcPr anchor="ctr" anchorCtr="0"/>
                </a:tc>
                <a:tc>
                  <a:txBody>
                    <a:bodyPr/>
                    <a:lstStyle/>
                    <a:p>
                      <a:pPr algn="ctr"/>
                      <a:r>
                        <a:rPr lang="zh-CN" altLang="en-US" dirty="0"/>
                        <a:t>可以</a:t>
                      </a:r>
                      <a:endParaRPr lang="zh-CN" altLang="en-US" dirty="0"/>
                    </a:p>
                  </a:txBody>
                  <a:tcPr anchor="ctr" anchorCtr="0"/>
                </a:tc>
                <a:tc>
                  <a:txBody>
                    <a:bodyPr/>
                    <a:lstStyle/>
                    <a:p>
                      <a:pPr algn="ctr"/>
                      <a:r>
                        <a:rPr lang="zh-CN" altLang="en-US" dirty="0"/>
                        <a:t>无法提交</a:t>
                      </a:r>
                      <a:endParaRPr lang="zh-CN" altLang="en-US" dirty="0"/>
                    </a:p>
                  </a:txBody>
                  <a:tcPr anchor="ctr" anchorCtr="0"/>
                </a:tc>
              </a:tr>
              <a:tr h="638636">
                <a:tc>
                  <a:txBody>
                    <a:bodyPr/>
                    <a:lstStyle/>
                    <a:p>
                      <a:pPr algn="ctr"/>
                      <a:r>
                        <a:rPr lang="zh-CN" altLang="en-US" dirty="0"/>
                        <a:t>写锁</a:t>
                      </a:r>
                      <a:endParaRPr lang="zh-CN" altLang="en-US" dirty="0"/>
                    </a:p>
                  </a:txBody>
                  <a:tcPr anchor="ctr" anchorCtr="0"/>
                </a:tc>
                <a:tc>
                  <a:txBody>
                    <a:bodyPr/>
                    <a:lstStyle/>
                    <a:p>
                      <a:pPr algn="ctr"/>
                      <a:r>
                        <a:rPr lang="zh-CN" altLang="en-US" dirty="0"/>
                        <a:t>阻塞</a:t>
                      </a:r>
                      <a:endParaRPr lang="zh-CN" altLang="en-US" dirty="0"/>
                    </a:p>
                  </a:txBody>
                  <a:tcPr anchor="ctr" anchorCtr="0"/>
                </a:tc>
                <a:tc>
                  <a:txBody>
                    <a:bodyPr/>
                    <a:lstStyle/>
                    <a:p>
                      <a:pPr algn="ctr"/>
                      <a:r>
                        <a:rPr lang="zh-CN" altLang="en-US" dirty="0"/>
                        <a:t>阻塞</a:t>
                      </a:r>
                      <a:endParaRPr lang="zh-CN" altLang="en-US" dirty="0"/>
                    </a:p>
                  </a:txBody>
                  <a:tcPr anchor="ctr" anchorCtr="0"/>
                </a:tc>
              </a:tr>
            </a:tbl>
          </a:graphicData>
        </a:graphic>
      </p:graphicFrame>
      <p:sp>
        <p:nvSpPr>
          <p:cNvPr id="18" name="文本框 17"/>
          <p:cNvSpPr txBox="1"/>
          <p:nvPr/>
        </p:nvSpPr>
        <p:spPr>
          <a:xfrm>
            <a:off x="796290" y="2560324"/>
            <a:ext cx="3018064" cy="2554545"/>
          </a:xfrm>
          <a:prstGeom prst="rect">
            <a:avLst/>
          </a:prstGeom>
          <a:solidFill>
            <a:schemeClr val="bg2"/>
          </a:solidFill>
        </p:spPr>
        <p:txBody>
          <a:bodyPr wrap="square"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客户端申请某文件读权限；</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若此文件无写锁</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允许</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download,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并加上读锁；</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完成读后，手动解除 对该文件上的读锁。</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476823" y="2225044"/>
            <a:ext cx="1010753" cy="330926"/>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微软雅黑" panose="020B0503020204020204" pitchFamily="34" charset="-122"/>
                <a:ea typeface="微软雅黑" panose="020B0503020204020204" pitchFamily="34" charset="-122"/>
              </a:rPr>
              <a:t>写锁</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8283815" y="2560324"/>
            <a:ext cx="3018064" cy="2554545"/>
          </a:xfrm>
          <a:prstGeom prst="rect">
            <a:avLst/>
          </a:prstGeom>
          <a:solidFill>
            <a:schemeClr val="bg2"/>
          </a:solidFill>
        </p:spPr>
        <p:txBody>
          <a:bodyPr wrap="square"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客户端申请某文件写权限；</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a:t>若此文件无写锁</a:t>
            </a:r>
            <a:r>
              <a:rPr lang="en-US" altLang="zh-CN" sz="2000" dirty="0"/>
              <a:t>,</a:t>
            </a:r>
            <a:r>
              <a:rPr lang="zh-CN" altLang="en-US" sz="2000" dirty="0"/>
              <a:t>允许</a:t>
            </a:r>
            <a:r>
              <a:rPr lang="en-US" altLang="zh-CN" sz="2000" dirty="0"/>
              <a:t>download,</a:t>
            </a:r>
            <a:r>
              <a:rPr lang="zh-CN" altLang="en-US" sz="2000" dirty="0"/>
              <a:t>并加上读锁</a:t>
            </a:r>
            <a:endParaRPr lang="en-US" altLang="zh-CN" sz="2000" dirty="0"/>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dirty="0">
                <a:sym typeface="+mn-ea"/>
              </a:rPr>
              <a:t>时间戳之前无读锁，</a:t>
            </a:r>
            <a:r>
              <a:rPr lang="zh-CN" altLang="en-US" sz="2000" dirty="0"/>
              <a:t>才能提交文件，解除写锁</a:t>
            </a:r>
            <a:endParaRPr lang="zh-CN" altLang="en-US" sz="2000" dirty="0"/>
          </a:p>
        </p:txBody>
      </p:sp>
      <p:sp>
        <p:nvSpPr>
          <p:cNvPr id="22" name="圆角矩形 21"/>
          <p:cNvSpPr/>
          <p:nvPr/>
        </p:nvSpPr>
        <p:spPr>
          <a:xfrm>
            <a:off x="1799945" y="2229398"/>
            <a:ext cx="1010753" cy="326572"/>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微软雅黑" panose="020B0503020204020204" pitchFamily="34" charset="-122"/>
                <a:ea typeface="微软雅黑" panose="020B0503020204020204" pitchFamily="34" charset="-122"/>
              </a:rPr>
              <a:t>读锁</a:t>
            </a:r>
            <a:endParaRPr lang="zh-CN" altLang="en-US" dirty="0">
              <a:latin typeface="微软雅黑" panose="020B0503020204020204" pitchFamily="34" charset="-122"/>
              <a:ea typeface="微软雅黑" panose="020B0503020204020204" pitchFamily="34" charset="-122"/>
            </a:endParaRPr>
          </a:p>
        </p:txBody>
      </p:sp>
      <p:pic>
        <p:nvPicPr>
          <p:cNvPr id="2" name="图片 1" descr="科大logo"/>
          <p:cNvPicPr>
            <a:picLocks noChangeAspect="1"/>
          </p:cNvPicPr>
          <p:nvPr/>
        </p:nvPicPr>
        <p:blipFill>
          <a:blip r:embed="rId2"/>
          <a:stretch>
            <a:fillRect/>
          </a:stretch>
        </p:blipFill>
        <p:spPr>
          <a:xfrm>
            <a:off x="11073130" y="24701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27147"/>
    </mc:Choice>
    <mc:Fallback>
      <p:transition advTm="2714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sp>
        <p:nvSpPr>
          <p:cNvPr id="15" name="文本框 14"/>
          <p:cNvSpPr txBox="1"/>
          <p:nvPr/>
        </p:nvSpPr>
        <p:spPr>
          <a:xfrm>
            <a:off x="796290" y="1631950"/>
            <a:ext cx="5022215" cy="1476375"/>
          </a:xfrm>
          <a:prstGeom prst="rect">
            <a:avLst/>
          </a:prstGeom>
          <a:noFill/>
        </p:spPr>
        <p:txBody>
          <a:bodyPr wrap="square" rtlCol="0">
            <a:spAutoFit/>
          </a:bodyPr>
          <a:lstStyle/>
          <a:p>
            <a:r>
              <a:rPr lang="zh-CN" altLang="en-US">
                <a:latin typeface="方正屏显雅宋简体" panose="02010600010101010101" charset="-122"/>
                <a:ea typeface="方正屏显雅宋简体" panose="02010600010101010101" charset="-122"/>
              </a:rPr>
              <a:t>以</a:t>
            </a:r>
            <a:r>
              <a:rPr lang="en-US" altLang="zh-CN">
                <a:latin typeface="方正屏显雅宋简体" panose="02010600010101010101" charset="-122"/>
                <a:ea typeface="方正屏显雅宋简体" panose="02010600010101010101" charset="-122"/>
              </a:rPr>
              <a:t>“</a:t>
            </a:r>
            <a:r>
              <a:rPr lang="zh-CN" altLang="en-US">
                <a:latin typeface="方正屏显雅宋简体" panose="02010600010101010101" charset="-122"/>
                <a:ea typeface="方正屏显雅宋简体" panose="02010600010101010101" charset="-122"/>
              </a:rPr>
              <a:t>读锁可读不可写</a:t>
            </a:r>
            <a:r>
              <a:rPr lang="en-US" altLang="zh-CN">
                <a:latin typeface="方正屏显雅宋简体" panose="02010600010101010101" charset="-122"/>
                <a:ea typeface="方正屏显雅宋简体" panose="02010600010101010101" charset="-122"/>
              </a:rPr>
              <a:t>”</a:t>
            </a:r>
            <a:r>
              <a:rPr lang="zh-CN" altLang="en-US">
                <a:latin typeface="方正屏显雅宋简体" panose="02010600010101010101" charset="-122"/>
                <a:ea typeface="方正屏显雅宋简体" panose="02010600010101010101" charset="-122"/>
              </a:rPr>
              <a:t>为例，其他状况同理：</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首先客户端</a:t>
            </a:r>
            <a:r>
              <a:rPr lang="en-US" altLang="zh-CN">
                <a:latin typeface="方正屏显雅宋简体" panose="02010600010101010101" charset="-122"/>
                <a:ea typeface="方正屏显雅宋简体" panose="02010600010101010101" charset="-122"/>
              </a:rPr>
              <a:t>1</a:t>
            </a:r>
            <a:r>
              <a:rPr lang="zh-CN" altLang="en-US">
                <a:latin typeface="方正屏显雅宋简体" panose="02010600010101010101" charset="-122"/>
                <a:ea typeface="方正屏显雅宋简体" panose="02010600010101010101" charset="-122"/>
              </a:rPr>
              <a:t>以读方式下载文件，同时上读锁。</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rPr>
              <a:t>读锁后，客户端</a:t>
            </a:r>
            <a:r>
              <a:rPr lang="en-US" altLang="zh-CN">
                <a:latin typeface="方正屏显雅宋简体" panose="02010600010101010101" charset="-122"/>
                <a:ea typeface="方正屏显雅宋简体" panose="02010600010101010101" charset="-122"/>
              </a:rPr>
              <a:t>2</a:t>
            </a:r>
            <a:r>
              <a:rPr lang="zh-CN" altLang="en-US">
                <a:latin typeface="方正屏显雅宋简体" panose="02010600010101010101" charset="-122"/>
                <a:ea typeface="方正屏显雅宋简体" panose="02010600010101010101" charset="-122"/>
              </a:rPr>
              <a:t>可以读该文件。</a:t>
            </a:r>
            <a:endParaRPr lang="zh-CN" altLang="en-US">
              <a:latin typeface="方正屏显雅宋简体" panose="02010600010101010101" charset="-122"/>
              <a:ea typeface="方正屏显雅宋简体" panose="02010600010101010101" charset="-122"/>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sym typeface="+mn-ea"/>
              </a:rPr>
              <a:t>上读锁后，客户端</a:t>
            </a:r>
            <a:r>
              <a:rPr lang="en-US" altLang="zh-CN">
                <a:latin typeface="方正屏显雅宋简体" panose="02010600010101010101" charset="-122"/>
                <a:ea typeface="方正屏显雅宋简体" panose="02010600010101010101" charset="-122"/>
                <a:sym typeface="+mn-ea"/>
              </a:rPr>
              <a:t>3</a:t>
            </a:r>
            <a:r>
              <a:rPr lang="zh-CN" altLang="en-US">
                <a:latin typeface="方正屏显雅宋简体" panose="02010600010101010101" charset="-122"/>
                <a:ea typeface="方正屏显雅宋简体" panose="02010600010101010101" charset="-122"/>
                <a:sym typeface="+mn-ea"/>
              </a:rPr>
              <a:t>虽可以下载该文件，但是不能再上传该文件，即不能写文件。</a:t>
            </a:r>
            <a:endParaRPr lang="zh-CN" altLang="en-US">
              <a:latin typeface="方正屏显雅宋简体" panose="02010600010101010101" charset="-122"/>
              <a:ea typeface="方正屏显雅宋简体" panose="02010600010101010101" charset="-122"/>
            </a:endParaRPr>
          </a:p>
        </p:txBody>
      </p:sp>
      <p:pic>
        <p:nvPicPr>
          <p:cNvPr id="11" name="图片 10" descr="E:\研一上\课程\分布式系统\DFS大作业\截图\锁机制\01 上读锁_WPS图片.png01 上读锁_WPS图片"/>
          <p:cNvPicPr>
            <a:picLocks noChangeAspect="1"/>
          </p:cNvPicPr>
          <p:nvPr/>
        </p:nvPicPr>
        <p:blipFill>
          <a:blip r:embed="rId2"/>
          <a:srcRect/>
          <a:stretch>
            <a:fillRect/>
          </a:stretch>
        </p:blipFill>
        <p:spPr>
          <a:xfrm>
            <a:off x="6632575" y="638493"/>
            <a:ext cx="3843020" cy="2908300"/>
          </a:xfrm>
          <a:prstGeom prst="rect">
            <a:avLst/>
          </a:prstGeom>
        </p:spPr>
      </p:pic>
      <p:pic>
        <p:nvPicPr>
          <p:cNvPr id="13" name="图片 12" descr="E:\研一上\课程\分布式系统\DFS大作业\截图\锁机制\02 读锁可以读_WPS图片.png02 读锁可以读_WPS图片"/>
          <p:cNvPicPr>
            <a:picLocks noChangeAspect="1"/>
          </p:cNvPicPr>
          <p:nvPr/>
        </p:nvPicPr>
        <p:blipFill>
          <a:blip r:embed="rId3"/>
          <a:srcRect/>
          <a:stretch>
            <a:fillRect/>
          </a:stretch>
        </p:blipFill>
        <p:spPr>
          <a:xfrm>
            <a:off x="707708" y="3649663"/>
            <a:ext cx="3842385" cy="2908300"/>
          </a:xfrm>
          <a:prstGeom prst="rect">
            <a:avLst/>
          </a:prstGeom>
        </p:spPr>
      </p:pic>
      <p:pic>
        <p:nvPicPr>
          <p:cNvPr id="14" name="图片 13" descr="E:\研一上\课程\分布式系统\DFS大作业\截图\锁机制\03 读锁不能写_WPS图片.png03 读锁不能写_WPS图片"/>
          <p:cNvPicPr>
            <a:picLocks noChangeAspect="1"/>
          </p:cNvPicPr>
          <p:nvPr/>
        </p:nvPicPr>
        <p:blipFill>
          <a:blip r:embed="rId4"/>
          <a:srcRect/>
          <a:stretch>
            <a:fillRect/>
          </a:stretch>
        </p:blipFill>
        <p:spPr>
          <a:xfrm>
            <a:off x="6632893" y="3649663"/>
            <a:ext cx="3842385" cy="2908300"/>
          </a:xfrm>
          <a:prstGeom prst="rect">
            <a:avLst/>
          </a:prstGeom>
        </p:spPr>
      </p:pic>
      <p:sp>
        <p:nvSpPr>
          <p:cNvPr id="16" name="文本框 15"/>
          <p:cNvSpPr txBox="1"/>
          <p:nvPr/>
        </p:nvSpPr>
        <p:spPr>
          <a:xfrm>
            <a:off x="904875" y="40640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读锁</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11" name="图片 10" descr="E:\研一上\课程\分布式系统\DFS大作业\截图\锁机制\04 上写锁_WPS图片.png04 上写锁_WPS图片"/>
          <p:cNvPicPr>
            <a:picLocks noChangeAspect="1"/>
          </p:cNvPicPr>
          <p:nvPr/>
        </p:nvPicPr>
        <p:blipFill>
          <a:blip r:embed="rId2"/>
          <a:srcRect/>
          <a:stretch>
            <a:fillRect/>
          </a:stretch>
        </p:blipFill>
        <p:spPr>
          <a:xfrm>
            <a:off x="6632893" y="638493"/>
            <a:ext cx="3842385" cy="2908300"/>
          </a:xfrm>
          <a:prstGeom prst="rect">
            <a:avLst/>
          </a:prstGeom>
        </p:spPr>
      </p:pic>
      <p:pic>
        <p:nvPicPr>
          <p:cNvPr id="13" name="图片 12" descr="E:\研一上\课程\分布式系统\DFS大作业\截图\锁机制\05 写锁不能读_WPS图片.png05 写锁不能读_WPS图片"/>
          <p:cNvPicPr>
            <a:picLocks noChangeAspect="1"/>
          </p:cNvPicPr>
          <p:nvPr/>
        </p:nvPicPr>
        <p:blipFill>
          <a:blip r:embed="rId3"/>
          <a:srcRect/>
          <a:stretch>
            <a:fillRect/>
          </a:stretch>
        </p:blipFill>
        <p:spPr>
          <a:xfrm>
            <a:off x="691833" y="3649981"/>
            <a:ext cx="3842385" cy="2907665"/>
          </a:xfrm>
          <a:prstGeom prst="rect">
            <a:avLst/>
          </a:prstGeom>
        </p:spPr>
      </p:pic>
      <p:pic>
        <p:nvPicPr>
          <p:cNvPr id="14" name="图片 13" descr="E:\研一上\课程\分布式系统\DFS大作业\截图\锁机制\06 写锁不能写_WPS图片.png06 写锁不能写_WPS图片"/>
          <p:cNvPicPr>
            <a:picLocks noChangeAspect="1"/>
          </p:cNvPicPr>
          <p:nvPr/>
        </p:nvPicPr>
        <p:blipFill>
          <a:blip r:embed="rId4"/>
          <a:srcRect/>
          <a:stretch>
            <a:fillRect/>
          </a:stretch>
        </p:blipFill>
        <p:spPr>
          <a:xfrm>
            <a:off x="6632893" y="3649981"/>
            <a:ext cx="3842385" cy="2907665"/>
          </a:xfrm>
          <a:prstGeom prst="rect">
            <a:avLst/>
          </a:prstGeom>
        </p:spPr>
      </p:pic>
      <p:sp>
        <p:nvSpPr>
          <p:cNvPr id="12" name="文本框 11"/>
          <p:cNvSpPr txBox="1"/>
          <p:nvPr/>
        </p:nvSpPr>
        <p:spPr>
          <a:xfrm>
            <a:off x="904875" y="410210"/>
            <a:ext cx="6143666"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系统设计与实现</a:t>
            </a:r>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写锁</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904875" y="868680"/>
            <a:ext cx="3314065" cy="337185"/>
          </a:xfrm>
          <a:prstGeom prst="rect">
            <a:avLst/>
          </a:prstGeom>
          <a:noFill/>
        </p:spPr>
        <p:txBody>
          <a:bodyPr wrap="square" rtlCol="0">
            <a:spAutoFit/>
          </a:bodyPr>
          <a:lstStyle/>
          <a:p>
            <a:pPr algn="dist"/>
            <a:r>
              <a:rPr lang="en-US" altLang="zh-CN" sz="1600" dirty="0">
                <a:latin typeface="微软雅黑" panose="020B0503020204020204" pitchFamily="34" charset="-122"/>
                <a:ea typeface="微软雅黑" panose="020B0503020204020204" pitchFamily="34" charset="-122"/>
                <a:sym typeface="+mn-ea"/>
              </a:rPr>
              <a:t>Design and Implementation</a:t>
            </a:r>
            <a:endParaRPr lang="en-US" altLang="zh-CN" sz="16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96290" y="1631950"/>
            <a:ext cx="5022215" cy="1198880"/>
          </a:xfrm>
          <a:prstGeom prst="rect">
            <a:avLst/>
          </a:prstGeom>
          <a:noFill/>
        </p:spPr>
        <p:txBody>
          <a:bodyPr wrap="square" rtlCol="0">
            <a:spAutoFit/>
          </a:bodyPr>
          <a:p>
            <a:r>
              <a:rPr lang="zh-CN" altLang="en-US">
                <a:latin typeface="方正屏显雅宋简体" panose="02010600010101010101" charset="-122"/>
                <a:ea typeface="方正屏显雅宋简体" panose="02010600010101010101" charset="-122"/>
                <a:sym typeface="+mn-ea"/>
              </a:rPr>
              <a:t>以</a:t>
            </a:r>
            <a:r>
              <a:rPr lang="en-US" altLang="zh-CN">
                <a:latin typeface="方正屏显雅宋简体" panose="02010600010101010101" charset="-122"/>
                <a:ea typeface="方正屏显雅宋简体" panose="02010600010101010101" charset="-122"/>
                <a:sym typeface="+mn-ea"/>
              </a:rPr>
              <a:t>“</a:t>
            </a:r>
            <a:r>
              <a:rPr lang="zh-CN" altLang="en-US">
                <a:latin typeface="方正屏显雅宋简体" panose="02010600010101010101" charset="-122"/>
                <a:ea typeface="方正屏显雅宋简体" panose="02010600010101010101" charset="-122"/>
                <a:sym typeface="+mn-ea"/>
              </a:rPr>
              <a:t>写锁不可读不可写</a:t>
            </a:r>
            <a:r>
              <a:rPr lang="en-US" altLang="zh-CN">
                <a:latin typeface="方正屏显雅宋简体" panose="02010600010101010101" charset="-122"/>
                <a:ea typeface="方正屏显雅宋简体" panose="02010600010101010101" charset="-122"/>
                <a:sym typeface="+mn-ea"/>
              </a:rPr>
              <a:t>”</a:t>
            </a:r>
            <a:r>
              <a:rPr lang="zh-CN" altLang="en-US">
                <a:latin typeface="方正屏显雅宋简体" panose="02010600010101010101" charset="-122"/>
                <a:ea typeface="方正屏显雅宋简体" panose="02010600010101010101" charset="-122"/>
                <a:sym typeface="+mn-ea"/>
              </a:rPr>
              <a:t>为例，其他状况同理：</a:t>
            </a:r>
            <a:endParaRPr lang="zh-CN" altLang="en-US">
              <a:latin typeface="方正屏显雅宋简体" panose="02010600010101010101" charset="-122"/>
              <a:ea typeface="方正屏显雅宋简体" panose="02010600010101010101" charset="-122"/>
              <a:sym typeface="+mn-ea"/>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sym typeface="+mn-ea"/>
              </a:rPr>
              <a:t>首先客户端</a:t>
            </a:r>
            <a:r>
              <a:rPr lang="en-US" altLang="zh-CN">
                <a:latin typeface="方正屏显雅宋简体" panose="02010600010101010101" charset="-122"/>
                <a:ea typeface="方正屏显雅宋简体" panose="02010600010101010101" charset="-122"/>
                <a:sym typeface="+mn-ea"/>
              </a:rPr>
              <a:t>1</a:t>
            </a:r>
            <a:r>
              <a:rPr lang="zh-CN" altLang="en-US">
                <a:latin typeface="方正屏显雅宋简体" panose="02010600010101010101" charset="-122"/>
                <a:ea typeface="方正屏显雅宋简体" panose="02010600010101010101" charset="-122"/>
                <a:sym typeface="+mn-ea"/>
              </a:rPr>
              <a:t>以写方式下载文件，同时上写锁。</a:t>
            </a:r>
            <a:endParaRPr lang="zh-CN" altLang="en-US">
              <a:latin typeface="方正屏显雅宋简体" panose="02010600010101010101" charset="-122"/>
              <a:ea typeface="方正屏显雅宋简体" panose="02010600010101010101" charset="-122"/>
              <a:sym typeface="+mn-ea"/>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sym typeface="+mn-ea"/>
              </a:rPr>
              <a:t>上写锁后，客户端</a:t>
            </a:r>
            <a:r>
              <a:rPr lang="en-US" altLang="zh-CN">
                <a:latin typeface="方正屏显雅宋简体" panose="02010600010101010101" charset="-122"/>
                <a:ea typeface="方正屏显雅宋简体" panose="02010600010101010101" charset="-122"/>
                <a:sym typeface="+mn-ea"/>
              </a:rPr>
              <a:t>2</a:t>
            </a:r>
            <a:r>
              <a:rPr lang="zh-CN" altLang="en-US">
                <a:latin typeface="方正屏显雅宋简体" panose="02010600010101010101" charset="-122"/>
                <a:ea typeface="方正屏显雅宋简体" panose="02010600010101010101" charset="-122"/>
                <a:sym typeface="+mn-ea"/>
              </a:rPr>
              <a:t>无法读该文件。</a:t>
            </a:r>
            <a:endParaRPr lang="zh-CN" altLang="en-US">
              <a:latin typeface="方正屏显雅宋简体" panose="02010600010101010101" charset="-122"/>
              <a:ea typeface="方正屏显雅宋简体" panose="02010600010101010101" charset="-122"/>
              <a:sym typeface="+mn-ea"/>
            </a:endParaRPr>
          </a:p>
          <a:p>
            <a:pPr marL="285750" indent="-285750">
              <a:buFont typeface="Arial" panose="020B0604020202020204" pitchFamily="34" charset="0"/>
              <a:buChar char="•"/>
            </a:pPr>
            <a:r>
              <a:rPr lang="zh-CN" altLang="en-US">
                <a:latin typeface="方正屏显雅宋简体" panose="02010600010101010101" charset="-122"/>
                <a:ea typeface="方正屏显雅宋简体" panose="02010600010101010101" charset="-122"/>
                <a:sym typeface="+mn-ea"/>
              </a:rPr>
              <a:t>上写锁后，客户端</a:t>
            </a:r>
            <a:r>
              <a:rPr lang="en-US" altLang="zh-CN">
                <a:latin typeface="方正屏显雅宋简体" panose="02010600010101010101" charset="-122"/>
                <a:ea typeface="方正屏显雅宋简体" panose="02010600010101010101" charset="-122"/>
                <a:sym typeface="+mn-ea"/>
              </a:rPr>
              <a:t>3</a:t>
            </a:r>
            <a:r>
              <a:rPr lang="zh-CN" altLang="en-US">
                <a:latin typeface="方正屏显雅宋简体" panose="02010600010101010101" charset="-122"/>
                <a:ea typeface="方正屏显雅宋简体" panose="02010600010101010101" charset="-122"/>
                <a:sym typeface="+mn-ea"/>
              </a:rPr>
              <a:t>也无法写该文件。</a:t>
            </a:r>
            <a:endParaRPr lang="zh-CN" altLang="en-US">
              <a:latin typeface="方正屏显雅宋简体" panose="02010600010101010101" charset="-122"/>
              <a:ea typeface="方正屏显雅宋简体" panose="02010600010101010101" charset="-122"/>
            </a:endParaRPr>
          </a:p>
        </p:txBody>
      </p:sp>
    </p:spTree>
  </p:cSld>
  <p:clrMapOvr>
    <a:masterClrMapping/>
  </p:clrMapOvr>
  <mc:AlternateContent xmlns:mc="http://schemas.openxmlformats.org/markup-compatibility/2006">
    <mc:Choice xmlns:p14="http://schemas.microsoft.com/office/powerpoint/2010/main" Requires="p14">
      <p:transition p14:dur="10" advTm="35703"/>
    </mc:Choice>
    <mc:Fallback>
      <p:transition advTm="35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0460"/>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8" name="文本框 7"/>
          <p:cNvSpPr txBox="1"/>
          <p:nvPr/>
        </p:nvSpPr>
        <p:spPr>
          <a:xfrm>
            <a:off x="4476750" y="2420620"/>
            <a:ext cx="4297045"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结论</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68190" y="3675380"/>
            <a:ext cx="3382010" cy="398780"/>
          </a:xfrm>
          <a:prstGeom prst="rect">
            <a:avLst/>
          </a:prstGeom>
          <a:noFill/>
        </p:spPr>
        <p:txBody>
          <a:bodyPr wrap="square" rtlCol="0">
            <a:spAutoFit/>
          </a:bodyPr>
          <a:lstStyle/>
          <a:p>
            <a:pPr algn="dist"/>
            <a:r>
              <a:rPr lang="en-US" altLang="zh-CN" sz="2000" dirty="0">
                <a:latin typeface="微软雅黑" panose="020B0503020204020204" pitchFamily="34" charset="-122"/>
                <a:ea typeface="微软雅黑" panose="020B0503020204020204" pitchFamily="34" charset="-122"/>
                <a:sym typeface="+mn-ea"/>
              </a:rPr>
              <a:t>Conclusion</a:t>
            </a:r>
            <a:endParaRPr lang="en-US" altLang="zh-CN" sz="2000" dirty="0">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11" name="图片 10" descr="科大logo"/>
          <p:cNvPicPr>
            <a:picLocks noChangeAspect="1"/>
          </p:cNvPicPr>
          <p:nvPr/>
        </p:nvPicPr>
        <p:blipFill>
          <a:blip r:embed="rId1"/>
          <a:stretch>
            <a:fillRect/>
          </a:stretch>
        </p:blipFill>
        <p:spPr>
          <a:xfrm>
            <a:off x="10603865" y="66865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系统概述</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System overview</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8602345" y="6356350"/>
            <a:ext cx="2743200" cy="365125"/>
          </a:xfrm>
        </p:spPr>
        <p:txBody>
          <a:bodyPr/>
          <a:lstStyle/>
          <a:p>
            <a:fld id="{F46799FB-52B8-4698-BECF-01ADD9E846BE}" type="slidenum">
              <a:rPr lang="zh-CN" altLang="en-US" smtClean="0"/>
            </a:fld>
            <a:endParaRPr lang="zh-CN" altLang="en-US"/>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sp>
        <p:nvSpPr>
          <p:cNvPr id="17" name="文本框 16"/>
          <p:cNvSpPr txBox="1"/>
          <p:nvPr/>
        </p:nvSpPr>
        <p:spPr>
          <a:xfrm>
            <a:off x="904875" y="1610360"/>
            <a:ext cx="9902672" cy="1384995"/>
          </a:xfrm>
          <a:prstGeom prst="rect">
            <a:avLst/>
          </a:prstGeom>
          <a:solidFill>
            <a:schemeClr val="bg1">
              <a:lumMod val="95000"/>
            </a:schemeClr>
          </a:solid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分布式文件系统</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（Distributed File System，DFS）是指文件系统管理的物理存储资源不一定直接连接在本地节点上，而是通过计算机网络与节点相连。</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4875" y="3722370"/>
            <a:ext cx="9902672" cy="954107"/>
          </a:xfrm>
          <a:prstGeom prst="rect">
            <a:avLst/>
          </a:prstGeom>
          <a:solidFill>
            <a:schemeClr val="bg1">
              <a:lumMod val="95000"/>
            </a:schemeClr>
          </a:solidFill>
        </p:spPr>
        <p:txBody>
          <a:bodyPr wrap="square" rtlCol="0">
            <a:spAutoFit/>
          </a:bodyPr>
          <a:lstStyle/>
          <a:p>
            <a:pPr algn="just"/>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用户可以像对</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本地文件</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那样对</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远程文件</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进行存储与访问，允许用户访问网络中任意节点上的文件</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904875" y="3492347"/>
            <a:ext cx="2345101" cy="23002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413250" y="5280660"/>
            <a:ext cx="3246120" cy="654685"/>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000" dirty="0">
                <a:latin typeface="微软雅黑" panose="020B0503020204020204" pitchFamily="34" charset="-122"/>
                <a:ea typeface="微软雅黑" panose="020B0503020204020204" pitchFamily="34" charset="-122"/>
              </a:rPr>
              <a:t>共享资源        </a:t>
            </a:r>
            <a:endParaRPr lang="zh-CN" altLang="en-US" sz="4000" dirty="0">
              <a:latin typeface="微软雅黑" panose="020B0503020204020204" pitchFamily="34" charset="-122"/>
              <a:ea typeface="微软雅黑" panose="020B0503020204020204" pitchFamily="34" charset="-122"/>
            </a:endParaRPr>
          </a:p>
        </p:txBody>
      </p:sp>
      <p:sp>
        <p:nvSpPr>
          <p:cNvPr id="12" name="矩形 11"/>
          <p:cNvSpPr/>
          <p:nvPr/>
        </p:nvSpPr>
        <p:spPr>
          <a:xfrm>
            <a:off x="914054" y="1364253"/>
            <a:ext cx="2345101" cy="23002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20932" y="1977382"/>
            <a:ext cx="5377681" cy="3995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总结</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37185"/>
          </a:xfrm>
          <a:prstGeom prst="rect">
            <a:avLst/>
          </a:prstGeom>
          <a:noFill/>
        </p:spPr>
        <p:txBody>
          <a:bodyPr wrap="square" rtlCol="0">
            <a:spAutoFit/>
          </a:bodyPr>
          <a:lstStyle/>
          <a:p>
            <a:pPr algn="l"/>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1977381"/>
            <a:ext cx="5402613" cy="3995715"/>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19466" y="2129847"/>
            <a:ext cx="2864928" cy="46037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本系统实现：</a:t>
            </a:r>
            <a:endParaRPr lang="zh-CN" altLang="en-US" sz="24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362333" y="2671989"/>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85549" y="2890958"/>
            <a:ext cx="4247107" cy="2964914"/>
          </a:xfrm>
          <a:prstGeom prst="rect">
            <a:avLst/>
          </a:prstGeom>
          <a:noFill/>
        </p:spPr>
        <p:txBody>
          <a:bodyPr wrap="square" rtlCol="0">
            <a:spAutoFit/>
          </a:bodyPr>
          <a:lstStyle/>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 </a:t>
            </a:r>
            <a:r>
              <a:rPr lang="zh-CN" altLang="en-US" sz="2000" spc="300" dirty="0">
                <a:solidFill>
                  <a:schemeClr val="bg1"/>
                </a:solidFill>
                <a:latin typeface="微软雅黑" panose="020B0503020204020204" pitchFamily="34" charset="-122"/>
                <a:ea typeface="微软雅黑" panose="020B0503020204020204" pitchFamily="34" charset="-122"/>
              </a:rPr>
              <a:t>访问透明</a:t>
            </a:r>
            <a:r>
              <a:rPr lang="en-US" altLang="zh-CN" sz="2000" spc="300" dirty="0">
                <a:solidFill>
                  <a:schemeClr val="bg1"/>
                </a:solidFill>
                <a:latin typeface="微软雅黑" panose="020B0503020204020204" pitchFamily="34" charset="-122"/>
                <a:ea typeface="微软雅黑" panose="020B0503020204020204" pitchFamily="34" charset="-122"/>
              </a:rPr>
              <a:t>(</a:t>
            </a:r>
            <a:r>
              <a:rPr lang="zh-CN" altLang="en-US" sz="2000" spc="300" dirty="0">
                <a:solidFill>
                  <a:schemeClr val="bg1"/>
                </a:solidFill>
                <a:latin typeface="微软雅黑" panose="020B0503020204020204" pitchFamily="34" charset="-122"/>
                <a:ea typeface="微软雅黑" panose="020B0503020204020204" pitchFamily="34" charset="-122"/>
              </a:rPr>
              <a:t>无需知晓节点</a:t>
            </a:r>
            <a:r>
              <a:rPr lang="en-US" altLang="zh-CN" sz="2000" spc="300" dirty="0">
                <a:solidFill>
                  <a:schemeClr val="bg1"/>
                </a:solidFill>
                <a:latin typeface="微软雅黑" panose="020B0503020204020204" pitchFamily="34" charset="-122"/>
                <a:ea typeface="微软雅黑" panose="020B0503020204020204" pitchFamily="34" charset="-122"/>
              </a:rPr>
              <a:t>)</a:t>
            </a:r>
            <a:endParaRPr lang="zh-CN" altLang="en-US" sz="2000" spc="300" dirty="0">
              <a:solidFill>
                <a:schemeClr val="bg1"/>
              </a:solidFill>
              <a:latin typeface="微软雅黑" panose="020B0503020204020204" pitchFamily="34" charset="-122"/>
              <a:ea typeface="微软雅黑" panose="020B0503020204020204" pitchFamily="34" charset="-122"/>
            </a:endParaRPr>
          </a:p>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 </a:t>
            </a:r>
            <a:r>
              <a:rPr lang="zh-CN" altLang="en-US" sz="2000" spc="300" dirty="0">
                <a:solidFill>
                  <a:schemeClr val="bg1"/>
                </a:solidFill>
                <a:latin typeface="微软雅黑" panose="020B0503020204020204" pitchFamily="34" charset="-122"/>
                <a:ea typeface="微软雅黑" panose="020B0503020204020204" pitchFamily="34" charset="-122"/>
              </a:rPr>
              <a:t>一致性</a:t>
            </a:r>
            <a:r>
              <a:rPr lang="en-US" altLang="zh-CN" sz="2000" spc="300" dirty="0">
                <a:solidFill>
                  <a:schemeClr val="bg1"/>
                </a:solidFill>
                <a:latin typeface="微软雅黑" panose="020B0503020204020204" pitchFamily="34" charset="-122"/>
                <a:ea typeface="微软雅黑" panose="020B0503020204020204" pitchFamily="34" charset="-122"/>
              </a:rPr>
              <a:t>(</a:t>
            </a:r>
            <a:r>
              <a:rPr lang="zh-CN" altLang="en-US" sz="2000" spc="300" dirty="0">
                <a:solidFill>
                  <a:schemeClr val="bg1"/>
                </a:solidFill>
                <a:latin typeface="微软雅黑" panose="020B0503020204020204" pitchFamily="34" charset="-122"/>
                <a:ea typeface="微软雅黑" panose="020B0503020204020204" pitchFamily="34" charset="-122"/>
              </a:rPr>
              <a:t>读写锁机制</a:t>
            </a:r>
            <a:r>
              <a:rPr lang="en-US" altLang="zh-CN" sz="2000" spc="300" dirty="0">
                <a:solidFill>
                  <a:schemeClr val="bg1"/>
                </a:solidFill>
                <a:latin typeface="微软雅黑" panose="020B0503020204020204" pitchFamily="34" charset="-122"/>
                <a:ea typeface="微软雅黑" panose="020B0503020204020204" pitchFamily="34" charset="-122"/>
              </a:rPr>
              <a:t>)</a:t>
            </a:r>
            <a:endParaRPr lang="zh-CN" altLang="en-US" sz="2000" spc="300" dirty="0">
              <a:solidFill>
                <a:schemeClr val="bg1"/>
              </a:solidFill>
              <a:latin typeface="微软雅黑" panose="020B0503020204020204" pitchFamily="34" charset="-122"/>
              <a:ea typeface="微软雅黑" panose="020B0503020204020204" pitchFamily="34" charset="-122"/>
            </a:endParaRPr>
          </a:p>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 </a:t>
            </a:r>
            <a:r>
              <a:rPr lang="zh-CN" altLang="en-US" sz="2000" spc="300" dirty="0">
                <a:solidFill>
                  <a:schemeClr val="bg1"/>
                </a:solidFill>
                <a:latin typeface="微软雅黑" panose="020B0503020204020204" pitchFamily="34" charset="-122"/>
                <a:ea typeface="微软雅黑" panose="020B0503020204020204" pitchFamily="34" charset="-122"/>
              </a:rPr>
              <a:t>备份</a:t>
            </a:r>
            <a:r>
              <a:rPr lang="en-US" altLang="zh-CN" sz="2000" spc="300" dirty="0">
                <a:solidFill>
                  <a:schemeClr val="bg1"/>
                </a:solidFill>
                <a:latin typeface="微软雅黑" panose="020B0503020204020204" pitchFamily="34" charset="-122"/>
                <a:ea typeface="微软雅黑" panose="020B0503020204020204" pitchFamily="34" charset="-122"/>
              </a:rPr>
              <a:t>(</a:t>
            </a:r>
            <a:r>
              <a:rPr lang="zh-CN" altLang="en-US" sz="2000" spc="300" dirty="0">
                <a:solidFill>
                  <a:schemeClr val="bg1"/>
                </a:solidFill>
                <a:latin typeface="微软雅黑" panose="020B0503020204020204" pitchFamily="34" charset="-122"/>
                <a:ea typeface="微软雅黑" panose="020B0503020204020204" pitchFamily="34" charset="-122"/>
              </a:rPr>
              <a:t>改善容错、提高性能</a:t>
            </a:r>
            <a:r>
              <a:rPr lang="en-US" altLang="zh-CN" sz="2000" spc="300" dirty="0">
                <a:solidFill>
                  <a:schemeClr val="bg1"/>
                </a:solidFill>
                <a:latin typeface="微软雅黑" panose="020B0503020204020204" pitchFamily="34" charset="-122"/>
                <a:ea typeface="微软雅黑" panose="020B0503020204020204" pitchFamily="34" charset="-122"/>
              </a:rPr>
              <a:t>)</a:t>
            </a:r>
            <a:endParaRPr lang="zh-CN" altLang="en-US" sz="2000" spc="300" dirty="0">
              <a:solidFill>
                <a:schemeClr val="bg1"/>
              </a:solidFill>
              <a:latin typeface="微软雅黑" panose="020B0503020204020204" pitchFamily="34" charset="-122"/>
              <a:ea typeface="微软雅黑" panose="020B0503020204020204" pitchFamily="34" charset="-122"/>
            </a:endParaRPr>
          </a:p>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 </a:t>
            </a:r>
            <a:r>
              <a:rPr lang="zh-CN" altLang="en-US" sz="2000" spc="300" dirty="0">
                <a:solidFill>
                  <a:schemeClr val="bg1"/>
                </a:solidFill>
                <a:latin typeface="微软雅黑" panose="020B0503020204020204" pitchFamily="34" charset="-122"/>
                <a:ea typeface="微软雅黑" panose="020B0503020204020204" pitchFamily="34" charset="-122"/>
              </a:rPr>
              <a:t>负载均衡</a:t>
            </a:r>
            <a:r>
              <a:rPr lang="en-US" altLang="zh-CN" sz="2000" spc="300" dirty="0">
                <a:solidFill>
                  <a:schemeClr val="bg1"/>
                </a:solidFill>
                <a:latin typeface="微软雅黑" panose="020B0503020204020204" pitchFamily="34" charset="-122"/>
                <a:ea typeface="微软雅黑" panose="020B0503020204020204" pitchFamily="34" charset="-122"/>
              </a:rPr>
              <a:t>(</a:t>
            </a:r>
            <a:r>
              <a:rPr lang="zh-CN" altLang="en-US" sz="2000" spc="300" dirty="0">
                <a:solidFill>
                  <a:schemeClr val="bg1"/>
                </a:solidFill>
                <a:latin typeface="微软雅黑" panose="020B0503020204020204" pitchFamily="34" charset="-122"/>
                <a:ea typeface="微软雅黑" panose="020B0503020204020204" pitchFamily="34" charset="-122"/>
              </a:rPr>
              <a:t>文件数量、轮询</a:t>
            </a:r>
            <a:r>
              <a:rPr lang="en-US" altLang="zh-CN" sz="2000" spc="300" dirty="0">
                <a:solidFill>
                  <a:schemeClr val="bg1"/>
                </a:solidFill>
                <a:latin typeface="微软雅黑" panose="020B0503020204020204" pitchFamily="34" charset="-122"/>
                <a:ea typeface="微软雅黑" panose="020B0503020204020204" pitchFamily="34" charset="-122"/>
              </a:rPr>
              <a:t>)</a:t>
            </a:r>
            <a:endParaRPr lang="zh-CN" altLang="en-US" sz="2000" spc="300" dirty="0">
              <a:solidFill>
                <a:schemeClr val="bg1"/>
              </a:solidFill>
              <a:latin typeface="微软雅黑" panose="020B0503020204020204" pitchFamily="34" charset="-122"/>
              <a:ea typeface="微软雅黑" panose="020B0503020204020204" pitchFamily="34" charset="-122"/>
            </a:endParaRPr>
          </a:p>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 </a:t>
            </a:r>
            <a:r>
              <a:rPr lang="zh-CN" altLang="en-US" sz="2000" spc="300" dirty="0">
                <a:solidFill>
                  <a:schemeClr val="bg1"/>
                </a:solidFill>
                <a:latin typeface="微软雅黑" panose="020B0503020204020204" pitchFamily="34" charset="-122"/>
                <a:ea typeface="微软雅黑" panose="020B0503020204020204" pitchFamily="34" charset="-122"/>
              </a:rPr>
              <a:t>容错性</a:t>
            </a:r>
            <a:r>
              <a:rPr lang="en-US" altLang="zh-CN" sz="2000" spc="300" dirty="0">
                <a:solidFill>
                  <a:schemeClr val="bg1"/>
                </a:solidFill>
                <a:latin typeface="微软雅黑" panose="020B0503020204020204" pitchFamily="34" charset="-122"/>
                <a:ea typeface="微软雅黑" panose="020B0503020204020204" pitchFamily="34" charset="-122"/>
              </a:rPr>
              <a:t>(</a:t>
            </a:r>
            <a:r>
              <a:rPr lang="zh-CN" altLang="en-US" sz="2000" spc="300" dirty="0">
                <a:solidFill>
                  <a:schemeClr val="bg1"/>
                </a:solidFill>
                <a:latin typeface="微软雅黑" panose="020B0503020204020204" pitchFamily="34" charset="-122"/>
                <a:ea typeface="微软雅黑" panose="020B0503020204020204" pitchFamily="34" charset="-122"/>
              </a:rPr>
              <a:t>服务器崩溃处理</a:t>
            </a:r>
            <a:r>
              <a:rPr lang="en-US" altLang="zh-CN" sz="2000" spc="300" dirty="0">
                <a:solidFill>
                  <a:schemeClr val="bg1"/>
                </a:solidFill>
                <a:latin typeface="微软雅黑" panose="020B0503020204020204" pitchFamily="34" charset="-122"/>
                <a:ea typeface="微软雅黑" panose="020B0503020204020204" pitchFamily="34" charset="-122"/>
              </a:rPr>
              <a:t>)</a:t>
            </a:r>
            <a:endParaRPr lang="zh-CN" altLang="en-US" sz="2000" spc="300" dirty="0">
              <a:solidFill>
                <a:schemeClr val="bg1"/>
              </a:solidFill>
              <a:latin typeface="微软雅黑" panose="020B0503020204020204" pitchFamily="34" charset="-122"/>
              <a:ea typeface="微软雅黑" panose="020B0503020204020204" pitchFamily="34" charset="-122"/>
            </a:endParaRPr>
          </a:p>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 </a:t>
            </a:r>
            <a:r>
              <a:rPr lang="zh-CN" altLang="en-US" sz="2000" spc="300" dirty="0">
                <a:solidFill>
                  <a:schemeClr val="bg1"/>
                </a:solidFill>
                <a:latin typeface="微软雅黑" panose="020B0503020204020204" pitchFamily="34" charset="-122"/>
                <a:ea typeface="微软雅黑" panose="020B0503020204020204" pitchFamily="34" charset="-122"/>
              </a:rPr>
              <a:t>高效性</a:t>
            </a:r>
            <a:r>
              <a:rPr lang="en-US" altLang="zh-CN" sz="2000" spc="300" dirty="0">
                <a:solidFill>
                  <a:schemeClr val="bg1"/>
                </a:solidFill>
                <a:latin typeface="微软雅黑" panose="020B0503020204020204" pitchFamily="34" charset="-122"/>
                <a:ea typeface="微软雅黑" panose="020B0503020204020204" pitchFamily="34" charset="-122"/>
              </a:rPr>
              <a:t>(</a:t>
            </a:r>
            <a:r>
              <a:rPr lang="zh-CN" altLang="en-US" sz="2000" spc="300" dirty="0">
                <a:solidFill>
                  <a:schemeClr val="bg1"/>
                </a:solidFill>
                <a:latin typeface="微软雅黑" panose="020B0503020204020204" pitchFamily="34" charset="-122"/>
                <a:ea typeface="微软雅黑" panose="020B0503020204020204" pitchFamily="34" charset="-122"/>
              </a:rPr>
              <a:t>下载缓存</a:t>
            </a:r>
            <a:r>
              <a:rPr lang="en-US" altLang="zh-CN" sz="2000" spc="300" dirty="0">
                <a:solidFill>
                  <a:schemeClr val="bg1"/>
                </a:solidFill>
                <a:latin typeface="微软雅黑" panose="020B0503020204020204" pitchFamily="34" charset="-122"/>
                <a:ea typeface="微软雅黑" panose="020B0503020204020204" pitchFamily="34" charset="-122"/>
              </a:rPr>
              <a:t>)</a:t>
            </a:r>
            <a:endParaRPr lang="zh-CN" altLang="en-US" sz="2000" spc="300" dirty="0">
              <a:solidFill>
                <a:schemeClr val="bg1"/>
              </a:solidFill>
              <a:latin typeface="微软雅黑" panose="020B0503020204020204" pitchFamily="34" charset="-122"/>
              <a:ea typeface="微软雅黑" panose="020B0503020204020204" pitchFamily="34" charset="-122"/>
            </a:endParaRPr>
          </a:p>
          <a:p>
            <a:pPr>
              <a:lnSpc>
                <a:spcPts val="3200"/>
              </a:lnSpc>
            </a:pPr>
            <a:r>
              <a:rPr lang="zh-CN" altLang="en-US" sz="2000" spc="300" dirty="0">
                <a:solidFill>
                  <a:schemeClr val="bg1"/>
                </a:solidFill>
                <a:latin typeface="微软雅黑" panose="020B0503020204020204" pitchFamily="34" charset="-122"/>
                <a:ea typeface="微软雅黑" panose="020B0503020204020204" pitchFamily="34" charset="-122"/>
              </a:rPr>
              <a:t> </a:t>
            </a:r>
            <a:endParaRPr lang="zh-CN" altLang="en-US" sz="2000" spc="300" dirty="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750410" y="2129847"/>
            <a:ext cx="2864928" cy="46037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该改进：</a:t>
            </a:r>
            <a:endPar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3" name="直接连接符 12"/>
          <p:cNvCxnSpPr/>
          <p:nvPr/>
        </p:nvCxnSpPr>
        <p:spPr>
          <a:xfrm>
            <a:off x="6876394" y="2637539"/>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86218" y="2890958"/>
            <a:ext cx="4247107" cy="2862322"/>
          </a:xfrm>
          <a:prstGeom prst="rect">
            <a:avLst/>
          </a:prstGeom>
          <a:noFill/>
        </p:spPr>
        <p:txBody>
          <a:bodyPr wrap="square" rtlCol="0">
            <a:spAutoFit/>
          </a:bodyPr>
          <a:lstStyle/>
          <a:p>
            <a:r>
              <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rPr>
              <a:t>安全性（进行用户的登录验证，文件传输加密等）</a:t>
            </a:r>
            <a:endPar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rPr>
              <a:t>更完善的负载均衡</a:t>
            </a:r>
            <a:endPar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rPr>
              <a:t>文件的分块存储</a:t>
            </a:r>
            <a:endPar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000" spc="300" dirty="0">
                <a:solidFill>
                  <a:schemeClr val="tx1">
                    <a:lumMod val="75000"/>
                    <a:lumOff val="25000"/>
                  </a:schemeClr>
                </a:solidFill>
                <a:latin typeface="微软雅黑" panose="020B0503020204020204" pitchFamily="34" charset="-122"/>
                <a:ea typeface="微软雅黑" panose="020B0503020204020204" pitchFamily="34" charset="-122"/>
              </a:rPr>
              <a:t>并发控制</a:t>
            </a:r>
            <a:endPar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参考文献</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8995"/>
            <a:ext cx="3110865" cy="33718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sym typeface="+mn-ea"/>
              </a:rPr>
              <a:t>Reference resources</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8602345" y="6356350"/>
            <a:ext cx="2743200" cy="365125"/>
          </a:xfrm>
        </p:spPr>
        <p:txBody>
          <a:bodyPr/>
          <a:lstStyle/>
          <a:p>
            <a:fld id="{F46799FB-52B8-4698-BECF-01ADD9E846BE}" type="slidenum">
              <a:rPr lang="zh-CN" altLang="en-US" smtClean="0"/>
            </a:fld>
            <a:endParaRPr lang="zh-CN" altLang="en-US"/>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sp>
        <p:nvSpPr>
          <p:cNvPr id="17" name="文本框 16"/>
          <p:cNvSpPr txBox="1"/>
          <p:nvPr/>
        </p:nvSpPr>
        <p:spPr>
          <a:xfrm>
            <a:off x="904875" y="1610360"/>
            <a:ext cx="10262870" cy="4292600"/>
          </a:xfrm>
          <a:prstGeom prst="rect">
            <a:avLst/>
          </a:prstGeom>
          <a:solidFill>
            <a:schemeClr val="bg1">
              <a:lumMod val="95000"/>
            </a:schemeClr>
          </a:solidFill>
        </p:spPr>
        <p:txBody>
          <a:bodyPr wrap="square" rtlCol="0">
            <a:spAutoFit/>
          </a:bodyPr>
          <a:lstStyle/>
          <a:p>
            <a:pPr algn="just" fontAlgn="auto">
              <a:lnSpc>
                <a:spcPct val="1000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Reference resources</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ts val="42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负载均衡算法</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[EB/OL]</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.https://www.cnblogs.com/markcd/p/8456870.html</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ts val="42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分布式文件系统</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[EB/OL]</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https://github.com/donaltuohy/DFS</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ts val="42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GeorgeCoubouris, JeanDollimore, TimKindberg, et al.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分布式系统概念与设计</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机械工业出版社</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2003 P308-309.</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ts val="42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百度百科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[EB/OL]</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42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https://baike.baidu.com/item/%E5%88%86%E5%B8%83%E5%BC%8F%E6%96%87%E4%BB%B6%E7%B3%BB%E7%BB%9F/1250388?fr=aladdin</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矩形 17"/>
          <p:cNvSpPr/>
          <p:nvPr/>
        </p:nvSpPr>
        <p:spPr>
          <a:xfrm>
            <a:off x="904875" y="1356077"/>
            <a:ext cx="2538227" cy="26571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5003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768350"/>
          </a:xfrm>
          <a:prstGeom prst="rect">
            <a:avLst/>
          </a:prstGeom>
          <a:noFill/>
        </p:spPr>
        <p:txBody>
          <a:bodyPr wrap="square" rtlCol="0">
            <a:spAutoFit/>
          </a:bodyPr>
          <a:lstStyle/>
          <a:p>
            <a:pPr algn="dist"/>
            <a:r>
              <a:rPr lang="zh-CN" altLang="en-US" sz="4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敬请批评指正 </a:t>
            </a:r>
            <a:endParaRPr lang="zh-CN" altLang="en-US" sz="4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5402867" y="3932392"/>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3174789"/>
            <a:ext cx="6754145" cy="398780"/>
          </a:xfrm>
          <a:prstGeom prst="rect">
            <a:avLst/>
          </a:prstGeom>
          <a:noFill/>
        </p:spPr>
        <p:txBody>
          <a:bodyPr wrap="square" rtlCol="0">
            <a:spAutoFit/>
          </a:bodyPr>
          <a:lstStyle/>
          <a:p>
            <a:pPr algn="dist"/>
            <a:r>
              <a:rPr lang="zh-CN" altLang="en-US" sz="2000" dirty="0">
                <a:effectLst/>
                <a:latin typeface="微软雅黑" panose="020B0503020204020204" pitchFamily="34" charset="-122"/>
                <a:ea typeface="微软雅黑" panose="020B0503020204020204" pitchFamily="34" charset="-122"/>
                <a:sym typeface="+mn-ea"/>
              </a:rPr>
              <a:t>分布式文件系统的设计与实现</a:t>
            </a:r>
            <a:endParaRPr lang="zh-CN" altLang="en-US" sz="2000" dirty="0">
              <a:solidFill>
                <a:schemeClr val="tx1"/>
              </a:solidFill>
              <a:effectLst/>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12" name="图片 11" descr="科大logo"/>
          <p:cNvPicPr>
            <a:picLocks noChangeAspect="1"/>
          </p:cNvPicPr>
          <p:nvPr/>
        </p:nvPicPr>
        <p:blipFill>
          <a:blip r:embed="rId1"/>
          <a:stretch>
            <a:fillRect/>
          </a:stretch>
        </p:blipFill>
        <p:spPr>
          <a:xfrm>
            <a:off x="10603865" y="668655"/>
            <a:ext cx="845185" cy="842645"/>
          </a:xfrm>
          <a:prstGeom prst="rect">
            <a:avLst/>
          </a:prstGeom>
        </p:spPr>
      </p:pic>
      <p:sp>
        <p:nvSpPr>
          <p:cNvPr id="16" name="文本框 15"/>
          <p:cNvSpPr txBox="1"/>
          <p:nvPr>
            <p:custDataLst>
              <p:tags r:id="rId2"/>
            </p:custDataLst>
          </p:nvPr>
        </p:nvSpPr>
        <p:spPr>
          <a:xfrm>
            <a:off x="774065" y="944245"/>
            <a:ext cx="2780665" cy="398780"/>
          </a:xfrm>
          <a:prstGeom prst="rect">
            <a:avLst/>
          </a:prstGeom>
          <a:noFill/>
        </p:spPr>
        <p:txBody>
          <a:bodyPr wrap="square" rtlCol="0">
            <a:spAutoFit/>
          </a:bodyPr>
          <a:lstStyle/>
          <a:p>
            <a:pPr algn="l"/>
            <a:r>
              <a:rPr lang="zh-CN" altLang="en-US" sz="2000" dirty="0">
                <a:solidFill>
                  <a:srgbClr val="1C4885"/>
                </a:solidFill>
                <a:latin typeface="微软雅黑" panose="020B0503020204020204" pitchFamily="34" charset="-122"/>
                <a:ea typeface="微软雅黑" panose="020B0503020204020204" pitchFamily="34" charset="-122"/>
              </a:rPr>
              <a:t>汇报结束</a:t>
            </a:r>
            <a:endParaRPr lang="zh-CN" altLang="en-US" sz="2000" dirty="0">
              <a:solidFill>
                <a:srgbClr val="1C4885"/>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3"/>
            </p:custDataLst>
          </p:nvPr>
        </p:nvSpPr>
        <p:spPr>
          <a:xfrm>
            <a:off x="10360025" y="5791835"/>
            <a:ext cx="1089025" cy="398780"/>
          </a:xfrm>
          <a:prstGeom prst="rect">
            <a:avLst/>
          </a:prstGeom>
          <a:noFill/>
        </p:spPr>
        <p:txBody>
          <a:bodyPr wrap="square" rtlCol="0">
            <a:spAutoFit/>
          </a:bodyPr>
          <a:lstStyle/>
          <a:p>
            <a:pPr algn="dist"/>
            <a:r>
              <a:rPr lang="en-US" altLang="zh-CN" sz="2000" dirty="0">
                <a:solidFill>
                  <a:srgbClr val="1C4885"/>
                </a:solidFill>
                <a:latin typeface="微软雅黑" panose="020B0503020204020204" pitchFamily="34" charset="-122"/>
                <a:ea typeface="微软雅黑" panose="020B0503020204020204" pitchFamily="34" charset="-122"/>
              </a:rPr>
              <a:t>12.23</a:t>
            </a:r>
            <a:endParaRPr lang="en-US" altLang="zh-CN" sz="2000" dirty="0">
              <a:solidFill>
                <a:srgbClr val="1C4885"/>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4"/>
            </p:custDataLst>
          </p:nvPr>
        </p:nvSpPr>
        <p:spPr>
          <a:xfrm>
            <a:off x="3615690" y="4356735"/>
            <a:ext cx="4962525" cy="398780"/>
          </a:xfrm>
          <a:prstGeom prst="rect">
            <a:avLst/>
          </a:prstGeom>
          <a:noFill/>
        </p:spPr>
        <p:txBody>
          <a:bodyPr wrap="square" rtlCol="0">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成员：   蔡孟栾     邬小军</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系统概述</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System overview</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a:xfrm>
            <a:off x="8602345" y="6356350"/>
            <a:ext cx="2743200" cy="365125"/>
          </a:xfrm>
        </p:spPr>
        <p:txBody>
          <a:bodyPr/>
          <a:lstStyle/>
          <a:p>
            <a:fld id="{F46799FB-52B8-4698-BECF-01ADD9E846BE}" type="slidenum">
              <a:rPr lang="zh-CN" altLang="en-US" smtClean="0"/>
            </a:fld>
            <a:endParaRPr lang="zh-CN" altLang="en-US"/>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sp>
        <p:nvSpPr>
          <p:cNvPr id="17" name="文本框 16"/>
          <p:cNvSpPr txBox="1"/>
          <p:nvPr/>
        </p:nvSpPr>
        <p:spPr>
          <a:xfrm>
            <a:off x="904875" y="1610360"/>
            <a:ext cx="10262870" cy="4831080"/>
          </a:xfrm>
          <a:prstGeom prst="rect">
            <a:avLst/>
          </a:prstGeom>
          <a:solidFill>
            <a:schemeClr val="bg1">
              <a:lumMod val="95000"/>
            </a:schemeClr>
          </a:solidFill>
        </p:spPr>
        <p:txBody>
          <a:bodyPr wrap="square" rtlCol="0">
            <a:spAutoFit/>
          </a:bodyPr>
          <a:lstStyle/>
          <a:p>
            <a:pPr algn="just" fontAlgn="auto">
              <a:lnSpc>
                <a:spcPct val="100000"/>
              </a:lnSpc>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分布式文件系统的特点：</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透明性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一致性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文件备份</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负载均衡</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容错性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高效性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gn="just" fontAlgn="auto">
              <a:lnSpc>
                <a:spcPts val="42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安全性</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ts val="42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904875" y="1356077"/>
            <a:ext cx="2538227" cy="26571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0460"/>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系统整体分析</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568190" y="3675380"/>
            <a:ext cx="5537200" cy="706755"/>
          </a:xfrm>
          <a:prstGeom prst="rect">
            <a:avLst/>
          </a:prstGeom>
          <a:noFill/>
        </p:spPr>
        <p:txBody>
          <a:bodyPr wrap="square" rtlCol="0">
            <a:spAutoFit/>
          </a:bodyPr>
          <a:lstStyle/>
          <a:p>
            <a:pPr algn="dist"/>
            <a:r>
              <a:rPr lang="en-US" altLang="zh-CN" sz="2000" dirty="0">
                <a:latin typeface="微软雅黑" panose="020B0503020204020204" pitchFamily="34" charset="-122"/>
                <a:ea typeface="微软雅黑" panose="020B0503020204020204" pitchFamily="34" charset="-122"/>
                <a:sym typeface="+mn-ea"/>
              </a:rPr>
              <a:t>Overall analysis of the system</a:t>
            </a:r>
            <a:endParaRPr lang="en-US" altLang="zh-CN" sz="2000" dirty="0">
              <a:latin typeface="微软雅黑" panose="020B0503020204020204" pitchFamily="34" charset="-122"/>
              <a:ea typeface="微软雅黑" panose="020B0503020204020204" pitchFamily="34" charset="-122"/>
              <a:sym typeface="+mn-ea"/>
            </a:endParaRPr>
          </a:p>
          <a:p>
            <a:pPr algn="dist"/>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11" name="图片 10" descr="科大logo"/>
          <p:cNvPicPr>
            <a:picLocks noChangeAspect="1"/>
          </p:cNvPicPr>
          <p:nvPr/>
        </p:nvPicPr>
        <p:blipFill>
          <a:blip r:embed="rId1"/>
          <a:stretch>
            <a:fillRect/>
          </a:stretch>
        </p:blipFill>
        <p:spPr>
          <a:xfrm>
            <a:off x="10603865" y="668655"/>
            <a:ext cx="845185" cy="842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系统整体分析</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8272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564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8184"/>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6755"/>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charset="-52"/>
              </a:rPr>
              <a:t>1</a:t>
            </a:r>
            <a:endParaRPr lang="zh-CN" altLang="en-US" sz="4000" dirty="0">
              <a:solidFill>
                <a:schemeClr val="tx1">
                  <a:lumMod val="85000"/>
                  <a:lumOff val="15000"/>
                </a:schemeClr>
              </a:solidFill>
              <a:latin typeface="FuturaBookC" charset="-52"/>
            </a:endParaRPr>
          </a:p>
        </p:txBody>
      </p:sp>
      <p:sp>
        <p:nvSpPr>
          <p:cNvPr id="41" name="文本框 40"/>
          <p:cNvSpPr txBox="1"/>
          <p:nvPr/>
        </p:nvSpPr>
        <p:spPr>
          <a:xfrm>
            <a:off x="6417439" y="3403967"/>
            <a:ext cx="1032387" cy="706755"/>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charset="-52"/>
              </a:rPr>
              <a:t>2</a:t>
            </a:r>
            <a:endParaRPr lang="zh-CN" altLang="en-US" sz="4000" dirty="0">
              <a:solidFill>
                <a:schemeClr val="tx1">
                  <a:lumMod val="85000"/>
                  <a:lumOff val="15000"/>
                </a:schemeClr>
              </a:solidFill>
              <a:latin typeface="FuturaBookC" charset="-52"/>
            </a:endParaRPr>
          </a:p>
        </p:txBody>
      </p:sp>
      <p:sp>
        <p:nvSpPr>
          <p:cNvPr id="42" name="文本框 41"/>
          <p:cNvSpPr txBox="1"/>
          <p:nvPr/>
        </p:nvSpPr>
        <p:spPr>
          <a:xfrm>
            <a:off x="6417439" y="4800810"/>
            <a:ext cx="1032387" cy="706755"/>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charset="-52"/>
              </a:rPr>
              <a:t>3</a:t>
            </a:r>
            <a:endParaRPr lang="zh-CN" altLang="en-US" sz="4000" dirty="0">
              <a:solidFill>
                <a:schemeClr val="tx1">
                  <a:lumMod val="85000"/>
                  <a:lumOff val="15000"/>
                </a:schemeClr>
              </a:solidFill>
              <a:latin typeface="FuturaBookC" charset="-52"/>
            </a:endParaRPr>
          </a:p>
        </p:txBody>
      </p:sp>
      <p:sp>
        <p:nvSpPr>
          <p:cNvPr id="43" name="文本框 42"/>
          <p:cNvSpPr txBox="1"/>
          <p:nvPr/>
        </p:nvSpPr>
        <p:spPr>
          <a:xfrm>
            <a:off x="7484752" y="1883993"/>
            <a:ext cx="3253306" cy="923330"/>
          </a:xfrm>
          <a:prstGeom prst="rect">
            <a:avLst/>
          </a:prstGeom>
          <a:noFill/>
        </p:spPr>
        <p:txBody>
          <a:bodyPr wrap="square" rtlCol="0">
            <a:spAutoFit/>
          </a:bodyPr>
          <a:lstStyle/>
          <a:p>
            <a:pPr algn="just"/>
            <a:r>
              <a:rPr lang="en-US" sz="16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客户端：</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用户通过客户端发起请求，进行文件的读、写、查询、删除等操作</a:t>
            </a:r>
            <a:endParaRPr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文本框 43"/>
          <p:cNvSpPr txBox="1"/>
          <p:nvPr/>
        </p:nvSpPr>
        <p:spPr>
          <a:xfrm>
            <a:off x="7532430" y="3297545"/>
            <a:ext cx="3158022" cy="923330"/>
          </a:xfrm>
          <a:prstGeom prst="rect">
            <a:avLst/>
          </a:prstGeom>
          <a:noFill/>
        </p:spPr>
        <p:txBody>
          <a:bodyPr wrap="square" rtlCol="0">
            <a:spAutoFit/>
          </a:bodyPr>
          <a:lstStyle/>
          <a:p>
            <a:pPr algn="just"/>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节点服务器：</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用于文件的存储和备份，与客户端直接进行文件下载、上传等操作</a:t>
            </a:r>
            <a:endParaRPr lang="zh-CN"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5" name="文本框 44"/>
          <p:cNvSpPr txBox="1"/>
          <p:nvPr/>
        </p:nvSpPr>
        <p:spPr>
          <a:xfrm>
            <a:off x="7539761" y="4709827"/>
            <a:ext cx="3165704" cy="1200329"/>
          </a:xfrm>
          <a:prstGeom prst="rect">
            <a:avLst/>
          </a:prstGeom>
          <a:noFill/>
        </p:spPr>
        <p:txBody>
          <a:bodyPr wrap="square" rtlCol="0">
            <a:spAutoFit/>
          </a:bodyPr>
          <a:lstStyle/>
          <a:p>
            <a:pPr algn="just"/>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目录服务器：</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收集节点服务器群的文件信息，以响应客户端的各类请求</a:t>
            </a:r>
            <a:endParaRPr lang="zh-CN" altLang="zh-CN"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灯片编号占位符 1"/>
          <p:cNvSpPr>
            <a:spLocks noGrp="1"/>
          </p:cNvSpPr>
          <p:nvPr>
            <p:ph type="sldNum" sz="quarter" idx="12"/>
          </p:nvPr>
        </p:nvSpPr>
        <p:spPr>
          <a:xfrm>
            <a:off x="8602345" y="6356350"/>
            <a:ext cx="2743200" cy="365125"/>
          </a:xfrm>
        </p:spPr>
        <p:txBody>
          <a:bodyPr/>
          <a:lstStyle/>
          <a:p>
            <a:fld id="{F46799FB-52B8-4698-BECF-01ADD9E846BE}" type="slidenum">
              <a:rPr lang="zh-CN" altLang="en-US" smtClean="0"/>
            </a:fld>
            <a:endParaRPr lang="zh-CN" altLang="en-US"/>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pic>
        <p:nvPicPr>
          <p:cNvPr id="10" name="图片 9"/>
          <p:cNvPicPr>
            <a:picLocks noChangeAspect="1"/>
          </p:cNvPicPr>
          <p:nvPr/>
        </p:nvPicPr>
        <p:blipFill>
          <a:blip r:embed="rId2"/>
          <a:stretch>
            <a:fillRect/>
          </a:stretch>
        </p:blipFill>
        <p:spPr>
          <a:xfrm>
            <a:off x="408940" y="1915795"/>
            <a:ext cx="5523865" cy="3315970"/>
          </a:xfrm>
          <a:prstGeom prst="rect">
            <a:avLst/>
          </a:prstGeom>
        </p:spPr>
      </p:pic>
      <p:sp>
        <p:nvSpPr>
          <p:cNvPr id="11" name="文本框 10"/>
          <p:cNvSpPr txBox="1"/>
          <p:nvPr/>
        </p:nvSpPr>
        <p:spPr>
          <a:xfrm>
            <a:off x="1143635" y="5263515"/>
            <a:ext cx="1401445" cy="368300"/>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客户端</a:t>
            </a: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2736215" y="5263515"/>
            <a:ext cx="1401445" cy="368300"/>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客户端</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a:off x="735965" y="1547495"/>
            <a:ext cx="1401445" cy="368300"/>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服务器</a:t>
            </a:r>
            <a:endParaRPr lang="zh-CN" altLang="en-US">
              <a:latin typeface="微软雅黑" panose="020B0503020204020204" pitchFamily="34" charset="-122"/>
              <a:ea typeface="微软雅黑" panose="020B0503020204020204" pitchFamily="34" charset="-122"/>
            </a:endParaRPr>
          </a:p>
        </p:txBody>
      </p:sp>
      <p:sp>
        <p:nvSpPr>
          <p:cNvPr id="14" name="文本框 13"/>
          <p:cNvSpPr txBox="1"/>
          <p:nvPr/>
        </p:nvSpPr>
        <p:spPr>
          <a:xfrm>
            <a:off x="2545080" y="1547495"/>
            <a:ext cx="1401445" cy="368300"/>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服务器</a:t>
            </a:r>
            <a:endParaRPr lang="zh-CN" altLang="en-US">
              <a:latin typeface="微软雅黑" panose="020B0503020204020204" pitchFamily="34" charset="-122"/>
              <a:ea typeface="微软雅黑" panose="020B0503020204020204" pitchFamily="34" charset="-122"/>
            </a:endParaRPr>
          </a:p>
        </p:txBody>
      </p:sp>
      <p:sp>
        <p:nvSpPr>
          <p:cNvPr id="15" name="文本框 14"/>
          <p:cNvSpPr txBox="1"/>
          <p:nvPr/>
        </p:nvSpPr>
        <p:spPr>
          <a:xfrm>
            <a:off x="4324350" y="1547495"/>
            <a:ext cx="1401445" cy="368300"/>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服务器</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F46799FB-52B8-4698-BECF-01ADD9E846BE}" type="slidenum">
              <a:rPr lang="zh-CN" altLang="en-US" smtClean="0"/>
            </a:fld>
            <a:endParaRPr lang="zh-CN" altLang="en-US" dirty="0"/>
          </a:p>
        </p:txBody>
      </p:sp>
      <p:pic>
        <p:nvPicPr>
          <p:cNvPr id="7" name="图片 6" descr="科大logo"/>
          <p:cNvPicPr>
            <a:picLocks noChangeAspect="1"/>
          </p:cNvPicPr>
          <p:nvPr/>
        </p:nvPicPr>
        <p:blipFill>
          <a:blip r:embed="rId1"/>
          <a:stretch>
            <a:fillRect/>
          </a:stretch>
        </p:blipFill>
        <p:spPr>
          <a:xfrm>
            <a:off x="11073130" y="247015"/>
            <a:ext cx="845185" cy="842645"/>
          </a:xfrm>
          <a:prstGeom prst="rect">
            <a:avLst/>
          </a:prstGeom>
        </p:spPr>
      </p:pic>
      <p:sp>
        <p:nvSpPr>
          <p:cNvPr id="26" name="文本框 25"/>
          <p:cNvSpPr txBox="1"/>
          <p:nvPr/>
        </p:nvSpPr>
        <p:spPr>
          <a:xfrm>
            <a:off x="603652" y="409927"/>
            <a:ext cx="2839450" cy="521970"/>
          </a:xfrm>
          <a:prstGeom prst="rect">
            <a:avLst/>
          </a:prstGeom>
          <a:noFill/>
        </p:spPr>
        <p:txBody>
          <a:bodyPr wrap="square" rtlCol="0">
            <a:spAutoFit/>
          </a:bodyPr>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系统整体分析</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27" name="文本框 26"/>
          <p:cNvSpPr txBox="1"/>
          <p:nvPr/>
        </p:nvSpPr>
        <p:spPr>
          <a:xfrm>
            <a:off x="904875" y="848995"/>
            <a:ext cx="3110865" cy="337185"/>
          </a:xfrm>
          <a:prstGeom prst="rect">
            <a:avLst/>
          </a:prstGeom>
          <a:noFill/>
        </p:spPr>
        <p:txBody>
          <a:bodyPr wrap="square" rtlCol="0">
            <a:spAutoFit/>
          </a:bodyPr>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7550785" y="5174193"/>
            <a:ext cx="3235325" cy="106680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初始权值</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有效权重</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当前权重</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7550785" y="2609428"/>
            <a:ext cx="3235325" cy="102298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客户端</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上锁类型</a:t>
            </a:r>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时间戳</a:t>
            </a:r>
            <a:endParaRPr 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203960" y="5393268"/>
            <a:ext cx="3429000" cy="105219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节点地址</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endParaRPr 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存储的文件个数</a:t>
            </a:r>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矩形 27"/>
          <p:cNvSpPr/>
          <p:nvPr/>
        </p:nvSpPr>
        <p:spPr>
          <a:xfrm>
            <a:off x="1204595" y="2761828"/>
            <a:ext cx="3428365" cy="110426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文件所在节点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文件版本号</a:t>
            </a:r>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文件下载次数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9" name="直接连接符 28"/>
          <p:cNvCxnSpPr/>
          <p:nvPr/>
        </p:nvCxnSpPr>
        <p:spPr>
          <a:xfrm>
            <a:off x="6096000" y="2384007"/>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943600" y="2384007"/>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5943600" y="6331893"/>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5943600" y="3699969"/>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5936343" y="5015931"/>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任意多边形 33"/>
          <p:cNvSpPr/>
          <p:nvPr/>
        </p:nvSpPr>
        <p:spPr>
          <a:xfrm>
            <a:off x="1203960" y="2215728"/>
            <a:ext cx="3543300" cy="546100"/>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pitchFamily="34" charset="-122"/>
                <a:ea typeface="微软雅黑" panose="020B0503020204020204" pitchFamily="34" charset="-122"/>
              </a:rPr>
              <a:t>节点文件信息</a:t>
            </a:r>
            <a:endParaRPr lang="zh-CN" altLang="en-US" dirty="0">
              <a:latin typeface="微软雅黑" panose="020B0503020204020204" pitchFamily="34" charset="-122"/>
              <a:ea typeface="微软雅黑" panose="020B0503020204020204" pitchFamily="34" charset="-122"/>
            </a:endParaRPr>
          </a:p>
        </p:txBody>
      </p:sp>
      <p:sp>
        <p:nvSpPr>
          <p:cNvPr id="35" name="任意多边形 34"/>
          <p:cNvSpPr/>
          <p:nvPr/>
        </p:nvSpPr>
        <p:spPr>
          <a:xfrm>
            <a:off x="1204595" y="4914478"/>
            <a:ext cx="3554095" cy="478790"/>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连接节点信息</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任意多边形 35"/>
          <p:cNvSpPr/>
          <p:nvPr/>
        </p:nvSpPr>
        <p:spPr>
          <a:xfrm rot="10800000" flipV="1">
            <a:off x="7437120" y="3632413"/>
            <a:ext cx="3348990" cy="45910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pitchFamily="34" charset="-122"/>
                <a:ea typeface="微软雅黑" panose="020B0503020204020204" pitchFamily="34" charset="-122"/>
              </a:rPr>
              <a:t>文件读写锁</a:t>
            </a:r>
            <a:endParaRPr lang="zh-CN" altLang="en-US" dirty="0">
              <a:latin typeface="微软雅黑" panose="020B0503020204020204" pitchFamily="34" charset="-122"/>
              <a:ea typeface="微软雅黑" panose="020B0503020204020204" pitchFamily="34" charset="-122"/>
            </a:endParaRPr>
          </a:p>
        </p:txBody>
      </p:sp>
      <p:sp>
        <p:nvSpPr>
          <p:cNvPr id="37" name="任意多边形 36"/>
          <p:cNvSpPr/>
          <p:nvPr/>
        </p:nvSpPr>
        <p:spPr>
          <a:xfrm rot="10800000" flipV="1">
            <a:off x="7421245" y="6235278"/>
            <a:ext cx="3364865" cy="401320"/>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pitchFamily="34" charset="-122"/>
                <a:ea typeface="微软雅黑" panose="020B0503020204020204" pitchFamily="34" charset="-122"/>
              </a:rPr>
              <a:t>节点权重信息</a:t>
            </a:r>
            <a:endParaRPr lang="zh-CN" altLang="en-US" dirty="0">
              <a:latin typeface="微软雅黑" panose="020B0503020204020204" pitchFamily="34" charset="-122"/>
              <a:ea typeface="微软雅黑" panose="020B0503020204020204" pitchFamily="34" charset="-122"/>
            </a:endParaRPr>
          </a:p>
        </p:txBody>
      </p:sp>
      <p:cxnSp>
        <p:nvCxnSpPr>
          <p:cNvPr id="38" name="直接连接符 37"/>
          <p:cNvCxnSpPr>
            <a:endCxn id="30" idx="2"/>
          </p:cNvCxnSpPr>
          <p:nvPr/>
        </p:nvCxnSpPr>
        <p:spPr>
          <a:xfrm>
            <a:off x="4731658" y="2526882"/>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282510" y="3845234"/>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297749" y="6437968"/>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3" idx="2"/>
          </p:cNvCxnSpPr>
          <p:nvPr/>
        </p:nvCxnSpPr>
        <p:spPr>
          <a:xfrm flipV="1">
            <a:off x="4743269" y="5158806"/>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4472940" y="1063307"/>
            <a:ext cx="3246120" cy="654685"/>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r>
              <a:rPr lang="zh-CN" altLang="en-US" sz="3200" dirty="0">
                <a:latin typeface="微软雅黑" panose="020B0503020204020204" pitchFamily="34" charset="-122"/>
                <a:ea typeface="微软雅黑" panose="020B0503020204020204" pitchFamily="34" charset="-122"/>
              </a:rPr>
              <a:t>目录服务器</a:t>
            </a:r>
            <a:endParaRPr lang="zh-CN" altLang="en-US" sz="3200" dirty="0">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6096000" y="1717675"/>
            <a:ext cx="9525" cy="63119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pic>
        <p:nvPicPr>
          <p:cNvPr id="2" name="图片 1" descr="科大logo"/>
          <p:cNvPicPr>
            <a:picLocks noChangeAspect="1"/>
          </p:cNvPicPr>
          <p:nvPr/>
        </p:nvPicPr>
        <p:blipFill>
          <a:blip r:embed="rId1"/>
          <a:stretch>
            <a:fillRect/>
          </a:stretch>
        </p:blipFill>
        <p:spPr>
          <a:xfrm>
            <a:off x="11073130" y="247015"/>
            <a:ext cx="845185" cy="842645"/>
          </a:xfrm>
          <a:prstGeom prst="rect">
            <a:avLst/>
          </a:prstGeom>
        </p:spPr>
      </p:pic>
      <p:pic>
        <p:nvPicPr>
          <p:cNvPr id="3" name="图片 2" descr="客户端管理"/>
          <p:cNvPicPr>
            <a:picLocks noChangeAspect="1"/>
          </p:cNvPicPr>
          <p:nvPr/>
        </p:nvPicPr>
        <p:blipFill>
          <a:blip r:embed="rId2"/>
          <a:stretch>
            <a:fillRect/>
          </a:stretch>
        </p:blipFill>
        <p:spPr>
          <a:xfrm>
            <a:off x="2745105" y="2957830"/>
            <a:ext cx="1143635" cy="1143635"/>
          </a:xfrm>
          <a:prstGeom prst="rect">
            <a:avLst/>
          </a:prstGeom>
        </p:spPr>
      </p:pic>
      <p:pic>
        <p:nvPicPr>
          <p:cNvPr id="10" name="图片 9" descr="数据库"/>
          <p:cNvPicPr>
            <a:picLocks noChangeAspect="1"/>
          </p:cNvPicPr>
          <p:nvPr/>
        </p:nvPicPr>
        <p:blipFill>
          <a:blip r:embed="rId3"/>
          <a:stretch>
            <a:fillRect/>
          </a:stretch>
        </p:blipFill>
        <p:spPr>
          <a:xfrm>
            <a:off x="6756400" y="4684395"/>
            <a:ext cx="923925" cy="923925"/>
          </a:xfrm>
          <a:prstGeom prst="rect">
            <a:avLst/>
          </a:prstGeom>
        </p:spPr>
      </p:pic>
      <p:pic>
        <p:nvPicPr>
          <p:cNvPr id="11" name="图片 10" descr="文件"/>
          <p:cNvPicPr>
            <a:picLocks noChangeAspect="1"/>
          </p:cNvPicPr>
          <p:nvPr/>
        </p:nvPicPr>
        <p:blipFill>
          <a:blip r:embed="rId4"/>
          <a:stretch>
            <a:fillRect/>
          </a:stretch>
        </p:blipFill>
        <p:spPr>
          <a:xfrm>
            <a:off x="1134745" y="4101465"/>
            <a:ext cx="582930" cy="582930"/>
          </a:xfrm>
          <a:prstGeom prst="rect">
            <a:avLst/>
          </a:prstGeom>
        </p:spPr>
      </p:pic>
      <p:pic>
        <p:nvPicPr>
          <p:cNvPr id="12" name="图片 11" descr="下载缓存"/>
          <p:cNvPicPr>
            <a:picLocks noChangeAspect="1"/>
          </p:cNvPicPr>
          <p:nvPr/>
        </p:nvPicPr>
        <p:blipFill>
          <a:blip r:embed="rId5"/>
          <a:stretch>
            <a:fillRect/>
          </a:stretch>
        </p:blipFill>
        <p:spPr>
          <a:xfrm>
            <a:off x="1066165" y="2102485"/>
            <a:ext cx="651510" cy="651510"/>
          </a:xfrm>
          <a:prstGeom prst="rect">
            <a:avLst/>
          </a:prstGeom>
        </p:spPr>
      </p:pic>
      <p:pic>
        <p:nvPicPr>
          <p:cNvPr id="13" name="图片 12" descr="服务器"/>
          <p:cNvPicPr>
            <a:picLocks noChangeAspect="1"/>
          </p:cNvPicPr>
          <p:nvPr/>
        </p:nvPicPr>
        <p:blipFill>
          <a:blip r:embed="rId6"/>
          <a:stretch>
            <a:fillRect/>
          </a:stretch>
        </p:blipFill>
        <p:spPr>
          <a:xfrm>
            <a:off x="7533640" y="1470660"/>
            <a:ext cx="1283335" cy="1283335"/>
          </a:xfrm>
          <a:prstGeom prst="rect">
            <a:avLst/>
          </a:prstGeom>
        </p:spPr>
      </p:pic>
      <p:sp>
        <p:nvSpPr>
          <p:cNvPr id="14" name="文本框 13"/>
          <p:cNvSpPr txBox="1"/>
          <p:nvPr/>
        </p:nvSpPr>
        <p:spPr>
          <a:xfrm>
            <a:off x="7533640" y="2753995"/>
            <a:ext cx="134810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主服务器</a:t>
            </a:r>
            <a:endParaRPr lang="zh-CN" altLang="en-US" b="1">
              <a:latin typeface="微软雅黑" panose="020B0503020204020204" pitchFamily="34" charset="-122"/>
              <a:ea typeface="微软雅黑" panose="020B0503020204020204" pitchFamily="34" charset="-122"/>
            </a:endParaRPr>
          </a:p>
        </p:txBody>
      </p:sp>
      <p:sp>
        <p:nvSpPr>
          <p:cNvPr id="15" name="文本框 14"/>
          <p:cNvSpPr txBox="1"/>
          <p:nvPr/>
        </p:nvSpPr>
        <p:spPr>
          <a:xfrm>
            <a:off x="6586220" y="5608320"/>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pic>
        <p:nvPicPr>
          <p:cNvPr id="16" name="图片 15" descr="服务器"/>
          <p:cNvPicPr>
            <a:picLocks noChangeAspect="1"/>
          </p:cNvPicPr>
          <p:nvPr/>
        </p:nvPicPr>
        <p:blipFill>
          <a:blip r:embed="rId6"/>
          <a:stretch>
            <a:fillRect/>
          </a:stretch>
        </p:blipFill>
        <p:spPr>
          <a:xfrm>
            <a:off x="9660890" y="1470660"/>
            <a:ext cx="1283335" cy="1283335"/>
          </a:xfrm>
          <a:prstGeom prst="rect">
            <a:avLst/>
          </a:prstGeom>
        </p:spPr>
      </p:pic>
      <p:sp>
        <p:nvSpPr>
          <p:cNvPr id="19" name="文本框 18"/>
          <p:cNvSpPr txBox="1"/>
          <p:nvPr/>
        </p:nvSpPr>
        <p:spPr>
          <a:xfrm>
            <a:off x="9660890" y="2753995"/>
            <a:ext cx="1348105" cy="368300"/>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备用服务器</a:t>
            </a:r>
            <a:endParaRPr lang="zh-CN" altLang="en-US" b="1">
              <a:latin typeface="微软雅黑" panose="020B0503020204020204" pitchFamily="34" charset="-122"/>
              <a:ea typeface="微软雅黑" panose="020B0503020204020204" pitchFamily="34" charset="-122"/>
            </a:endParaRPr>
          </a:p>
        </p:txBody>
      </p:sp>
      <p:pic>
        <p:nvPicPr>
          <p:cNvPr id="20" name="图片 19" descr="数据库"/>
          <p:cNvPicPr>
            <a:picLocks noChangeAspect="1"/>
          </p:cNvPicPr>
          <p:nvPr/>
        </p:nvPicPr>
        <p:blipFill>
          <a:blip r:embed="rId3"/>
          <a:stretch>
            <a:fillRect/>
          </a:stretch>
        </p:blipFill>
        <p:spPr>
          <a:xfrm>
            <a:off x="8093075" y="4706620"/>
            <a:ext cx="923925" cy="923925"/>
          </a:xfrm>
          <a:prstGeom prst="rect">
            <a:avLst/>
          </a:prstGeom>
        </p:spPr>
      </p:pic>
      <p:sp>
        <p:nvSpPr>
          <p:cNvPr id="21" name="文本框 20"/>
          <p:cNvSpPr txBox="1"/>
          <p:nvPr/>
        </p:nvSpPr>
        <p:spPr>
          <a:xfrm>
            <a:off x="7922895" y="5630545"/>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pic>
        <p:nvPicPr>
          <p:cNvPr id="22" name="图片 21" descr="数据库"/>
          <p:cNvPicPr>
            <a:picLocks noChangeAspect="1"/>
          </p:cNvPicPr>
          <p:nvPr/>
        </p:nvPicPr>
        <p:blipFill>
          <a:blip r:embed="rId3"/>
          <a:stretch>
            <a:fillRect/>
          </a:stretch>
        </p:blipFill>
        <p:spPr>
          <a:xfrm>
            <a:off x="9398000" y="4706620"/>
            <a:ext cx="923925" cy="923925"/>
          </a:xfrm>
          <a:prstGeom prst="rect">
            <a:avLst/>
          </a:prstGeom>
        </p:spPr>
      </p:pic>
      <p:sp>
        <p:nvSpPr>
          <p:cNvPr id="23" name="文本框 22"/>
          <p:cNvSpPr txBox="1"/>
          <p:nvPr/>
        </p:nvSpPr>
        <p:spPr>
          <a:xfrm>
            <a:off x="9256395" y="5630545"/>
            <a:ext cx="140144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节点服务器</a:t>
            </a:r>
            <a:endParaRPr lang="zh-CN" altLang="en-US" b="1"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0316845" y="4846320"/>
            <a:ext cx="1401445" cy="645160"/>
          </a:xfrm>
          <a:prstGeom prst="rect">
            <a:avLst/>
          </a:prstGeom>
          <a:noFill/>
        </p:spPr>
        <p:txBody>
          <a:bodyPr wrap="square" rtlCol="0">
            <a:spAutoFit/>
          </a:bodyPr>
          <a:lstStyle/>
          <a:p>
            <a:pPr algn="ctr"/>
            <a:r>
              <a:rPr lang="en-US" altLang="zh-CN" sz="3600" b="1">
                <a:latin typeface="微软雅黑" panose="020B0503020204020204" pitchFamily="34" charset="-122"/>
                <a:ea typeface="微软雅黑" panose="020B0503020204020204" pitchFamily="34" charset="-122"/>
              </a:rPr>
              <a:t>...</a:t>
            </a:r>
            <a:endParaRPr lang="en-US" altLang="zh-CN" sz="3600" b="1">
              <a:latin typeface="微软雅黑" panose="020B0503020204020204" pitchFamily="34" charset="-122"/>
              <a:ea typeface="微软雅黑" panose="020B0503020204020204" pitchFamily="34" charset="-122"/>
            </a:endParaRPr>
          </a:p>
        </p:txBody>
      </p:sp>
      <p:sp>
        <p:nvSpPr>
          <p:cNvPr id="29" name="文本框 28"/>
          <p:cNvSpPr txBox="1"/>
          <p:nvPr/>
        </p:nvSpPr>
        <p:spPr>
          <a:xfrm>
            <a:off x="2616200" y="4208780"/>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客户端</a:t>
            </a:r>
            <a:endParaRPr lang="zh-CN" altLang="en-US" b="1">
              <a:latin typeface="微软雅黑" panose="020B0503020204020204" pitchFamily="34" charset="-122"/>
              <a:ea typeface="微软雅黑" panose="020B0503020204020204" pitchFamily="34" charset="-122"/>
            </a:endParaRPr>
          </a:p>
        </p:txBody>
      </p:sp>
      <p:sp>
        <p:nvSpPr>
          <p:cNvPr id="30" name="文本框 29"/>
          <p:cNvSpPr txBox="1"/>
          <p:nvPr/>
        </p:nvSpPr>
        <p:spPr>
          <a:xfrm>
            <a:off x="796290" y="4776470"/>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本地存储</a:t>
            </a:r>
            <a:endParaRPr lang="zh-CN" altLang="en-US" b="1">
              <a:latin typeface="微软雅黑" panose="020B0503020204020204" pitchFamily="34" charset="-122"/>
              <a:ea typeface="微软雅黑" panose="020B0503020204020204" pitchFamily="34" charset="-122"/>
            </a:endParaRPr>
          </a:p>
        </p:txBody>
      </p:sp>
      <p:sp>
        <p:nvSpPr>
          <p:cNvPr id="31" name="文本框 30"/>
          <p:cNvSpPr txBox="1"/>
          <p:nvPr/>
        </p:nvSpPr>
        <p:spPr>
          <a:xfrm>
            <a:off x="725805" y="2753995"/>
            <a:ext cx="140144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下载缓存</a:t>
            </a:r>
            <a:endParaRPr lang="zh-CN" altLang="en-US" b="1">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1782445" y="2548255"/>
            <a:ext cx="821055" cy="55943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751965" y="3629025"/>
            <a:ext cx="831850" cy="711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210300" y="1194435"/>
            <a:ext cx="5499735" cy="2063750"/>
          </a:xfrm>
          <a:prstGeom prst="rect">
            <a:avLst/>
          </a:prstGeom>
          <a:noFill/>
          <a:ln>
            <a:solidFill>
              <a:schemeClr val="accent1">
                <a:alpha val="9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210300" y="4208780"/>
            <a:ext cx="5499735" cy="2063750"/>
          </a:xfrm>
          <a:prstGeom prst="rect">
            <a:avLst/>
          </a:prstGeom>
          <a:noFill/>
          <a:ln>
            <a:solidFill>
              <a:schemeClr val="accent1">
                <a:alpha val="9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8284210" y="721360"/>
            <a:ext cx="1753235" cy="368300"/>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sym typeface="+mn-ea"/>
              </a:rPr>
              <a:t>目录服务器</a:t>
            </a:r>
            <a:endParaRPr lang="zh-CN" altLang="en-US"/>
          </a:p>
        </p:txBody>
      </p:sp>
      <p:sp>
        <p:nvSpPr>
          <p:cNvPr id="39" name="文本框 38"/>
          <p:cNvSpPr txBox="1"/>
          <p:nvPr/>
        </p:nvSpPr>
        <p:spPr>
          <a:xfrm>
            <a:off x="8284210" y="6356350"/>
            <a:ext cx="1753235"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sym typeface="+mn-ea"/>
              </a:rPr>
              <a:t>节点服务器群</a:t>
            </a:r>
            <a:endParaRPr lang="zh-CN" altLang="en-US" b="1" dirty="0">
              <a:latin typeface="微软雅黑" panose="020B0503020204020204" pitchFamily="34" charset="-122"/>
              <a:ea typeface="微软雅黑" panose="020B0503020204020204" pitchFamily="34" charset="-122"/>
              <a:sym typeface="+mn-ea"/>
            </a:endParaRPr>
          </a:p>
        </p:txBody>
      </p:sp>
      <p:cxnSp>
        <p:nvCxnSpPr>
          <p:cNvPr id="40" name="直接箭头连接符 39"/>
          <p:cNvCxnSpPr/>
          <p:nvPr/>
        </p:nvCxnSpPr>
        <p:spPr>
          <a:xfrm flipV="1">
            <a:off x="4016375" y="1815465"/>
            <a:ext cx="2013585" cy="119253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065260" y="3338195"/>
            <a:ext cx="10160" cy="82169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4036060" y="3839845"/>
            <a:ext cx="1953895" cy="1261745"/>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9398000" y="3627318"/>
            <a:ext cx="1414780" cy="307777"/>
          </a:xfrm>
          <a:prstGeom prst="rect">
            <a:avLst/>
          </a:prstGeom>
          <a:noFill/>
        </p:spPr>
        <p:txBody>
          <a:bodyPr wrap="square" rtlCol="0">
            <a:spAutoFit/>
          </a:bodyPr>
          <a:lstStyle/>
          <a:p>
            <a:pPr algn="ctr"/>
            <a:r>
              <a:rPr lang="zh-CN" altLang="en-US" sz="1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更新节点信息</a:t>
            </a:r>
            <a:endParaRPr lang="zh-CN" altLang="en-US" sz="1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6" name="文本框 45"/>
          <p:cNvSpPr txBox="1"/>
          <p:nvPr/>
        </p:nvSpPr>
        <p:spPr>
          <a:xfrm>
            <a:off x="4562475" y="2556510"/>
            <a:ext cx="675005" cy="1783715"/>
          </a:xfrm>
          <a:prstGeom prst="rect">
            <a:avLst/>
          </a:prstGeom>
          <a:noFill/>
        </p:spPr>
        <p:txBody>
          <a:bodyPr vert="eaVert" wrap="square" rtlCol="0">
            <a:spAutoFit/>
          </a:bodyPr>
          <a:lstStyle/>
          <a:p>
            <a:pPr algn="ctr"/>
            <a:r>
              <a:rPr lang="zh-CN" altLang="en-US" sz="1600" b="1">
                <a:solidFill>
                  <a:schemeClr val="accent1"/>
                </a:solidFill>
                <a:effectLst>
                  <a:outerShdw blurRad="38100" dist="25400" dir="5400000" algn="ctr" rotWithShape="0">
                    <a:srgbClr val="6E747A">
                      <a:alpha val="43000"/>
                    </a:srgbClr>
                  </a:outerShdw>
                </a:effectLst>
                <a:sym typeface="+mn-ea"/>
              </a:rPr>
              <a:t>返回响应</a:t>
            </a:r>
            <a:endParaRPr lang="zh-CN" altLang="en-US" sz="1600" b="1">
              <a:solidFill>
                <a:schemeClr val="accent1"/>
              </a:solidFill>
              <a:effectLst>
                <a:outerShdw blurRad="38100" dist="25400" dir="5400000" algn="ctr" rotWithShape="0">
                  <a:srgbClr val="6E747A">
                    <a:alpha val="43000"/>
                  </a:srgbClr>
                </a:outerShdw>
              </a:effectLst>
              <a:sym typeface="+mn-ea"/>
            </a:endParaRPr>
          </a:p>
          <a:p>
            <a:pPr algn="ctr"/>
            <a:r>
              <a:rPr lang="zh-CN" altLang="en-US" sz="1600" b="1">
                <a:solidFill>
                  <a:schemeClr val="accent1"/>
                </a:solidFill>
                <a:effectLst>
                  <a:outerShdw blurRad="38100" dist="25400" dir="5400000" algn="ctr" rotWithShape="0">
                    <a:srgbClr val="6E747A">
                      <a:alpha val="43000"/>
                    </a:srgbClr>
                  </a:outerShdw>
                </a:effectLst>
              </a:rPr>
              <a:t>通信请求</a:t>
            </a:r>
            <a:endParaRPr lang="zh-CN" altLang="en-US" sz="1600" b="1">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603652" y="409927"/>
            <a:ext cx="2839450" cy="521970"/>
          </a:xfrm>
          <a:prstGeom prst="rect">
            <a:avLst/>
          </a:prstGeom>
          <a:noFill/>
        </p:spPr>
        <p:txBody>
          <a:bodyPr wrap="square" rtlCol="0">
            <a:spAutoFit/>
          </a:bodyPr>
          <a:lstStyle/>
          <a:p>
            <a:pPr algn="l"/>
            <a:r>
              <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系统整体分析</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9" name="文本框 8"/>
          <p:cNvSpPr txBox="1"/>
          <p:nvPr/>
        </p:nvSpPr>
        <p:spPr>
          <a:xfrm>
            <a:off x="904875" y="848995"/>
            <a:ext cx="3110865" cy="337185"/>
          </a:xfrm>
          <a:prstGeom prst="rect">
            <a:avLst/>
          </a:prstGeom>
          <a:noFill/>
        </p:spPr>
        <p:txBody>
          <a:bodyPr wrap="square" rtlCol="0">
            <a:spAutoFit/>
          </a:bodyPr>
          <a:lstStyle/>
          <a:p>
            <a:pPr algn="l"/>
            <a:r>
              <a:rPr lang="en-US" altLang="zh-CN" sz="1600" dirty="0">
                <a:latin typeface="微软雅黑" panose="020B0503020204020204" pitchFamily="34" charset="-122"/>
                <a:ea typeface="微软雅黑" panose="020B0503020204020204" pitchFamily="34" charset="-122"/>
                <a:sym typeface="+mn-ea"/>
              </a:rPr>
              <a:t>Overall analysis of the system</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REFSHAPE" val="145979892"/>
</p:tagLst>
</file>

<file path=ppt/tags/tag10.xml><?xml version="1.0" encoding="utf-8"?>
<p:tagLst xmlns:p="http://schemas.openxmlformats.org/presentationml/2006/main">
  <p:tag name="REFSHAPE" val="145979348"/>
</p:tagLst>
</file>

<file path=ppt/tags/tag11.xml><?xml version="1.0" encoding="utf-8"?>
<p:tagLst xmlns:p="http://schemas.openxmlformats.org/presentationml/2006/main">
  <p:tag name="REFSHAPE" val="145979348"/>
</p:tagLst>
</file>

<file path=ppt/tags/tag12.xml><?xml version="1.0" encoding="utf-8"?>
<p:tagLst xmlns:p="http://schemas.openxmlformats.org/presentationml/2006/main">
  <p:tag name="REFSHAPE" val="308898684"/>
</p:tagLst>
</file>

<file path=ppt/tags/tag13.xml><?xml version="1.0" encoding="utf-8"?>
<p:tagLst xmlns:p="http://schemas.openxmlformats.org/presentationml/2006/main">
  <p:tag name="REFSHAPE" val="308899908"/>
</p:tagLst>
</file>

<file path=ppt/tags/tag14.xml><?xml version="1.0" encoding="utf-8"?>
<p:tagLst xmlns:p="http://schemas.openxmlformats.org/presentationml/2006/main">
  <p:tag name="KSO_WM_UNIT_PLACING_PICTURE_USER_VIEWPORT" val="{&quot;height&quot;:1812,&quot;width&quot;:3432}"/>
  <p:tag name="REFSHAPE" val="308898820"/>
</p:tagLst>
</file>

<file path=ppt/tags/tag15.xml><?xml version="1.0" encoding="utf-8"?>
<p:tagLst xmlns:p="http://schemas.openxmlformats.org/presentationml/2006/main">
  <p:tag name="REFSHAPE" val="308901132"/>
</p:tagLst>
</file>

<file path=ppt/tags/tag16.xml><?xml version="1.0" encoding="utf-8"?>
<p:tagLst xmlns:p="http://schemas.openxmlformats.org/presentationml/2006/main">
  <p:tag name="REFSHAPE" val="308901404"/>
</p:tagLst>
</file>

<file path=ppt/tags/tag17.xml><?xml version="1.0" encoding="utf-8"?>
<p:tagLst xmlns:p="http://schemas.openxmlformats.org/presentationml/2006/main">
  <p:tag name="KSO_WM_UNIT_PLACING_PICTURE_USER_VIEWPORT" val="{&quot;height&quot;:2664,&quot;width&quot;:2712}"/>
  <p:tag name="REFSHAPE" val="308901540"/>
</p:tagLst>
</file>

<file path=ppt/tags/tag18.xml><?xml version="1.0" encoding="utf-8"?>
<p:tagLst xmlns:p="http://schemas.openxmlformats.org/presentationml/2006/main">
  <p:tag name="KSO_WM_UNIT_TABLE_BEAUTIFY" val="smartTable{cf33e980-b9b9-4477-a6c1-f86ca10ce8f7}"/>
</p:tagLst>
</file>

<file path=ppt/tags/tag19.xml><?xml version="1.0" encoding="utf-8"?>
<p:tagLst xmlns:p="http://schemas.openxmlformats.org/presentationml/2006/main">
  <p:tag name="KSO_WM_UNIT_TABLE_BEAUTIFY" val="smartTable{54f8587d-0397-40ab-afb2-7ab7418654cd}"/>
</p:tagLst>
</file>

<file path=ppt/tags/tag2.xml><?xml version="1.0" encoding="utf-8"?>
<p:tagLst xmlns:p="http://schemas.openxmlformats.org/presentationml/2006/main">
  <p:tag name="REFSHAPE" val="145980980"/>
</p:tagLst>
</file>

<file path=ppt/tags/tag20.xml><?xml version="1.0" encoding="utf-8"?>
<p:tagLst xmlns:p="http://schemas.openxmlformats.org/presentationml/2006/main">
  <p:tag name="REFSHAPE" val="145979348"/>
</p:tagLst>
</file>

<file path=ppt/tags/tag21.xml><?xml version="1.0" encoding="utf-8"?>
<p:tagLst xmlns:p="http://schemas.openxmlformats.org/presentationml/2006/main">
  <p:tag name="REFSHAPE" val="145979348"/>
</p:tagLst>
</file>

<file path=ppt/tags/tag22.xml><?xml version="1.0" encoding="utf-8"?>
<p:tagLst xmlns:p="http://schemas.openxmlformats.org/presentationml/2006/main">
  <p:tag name="REFSHAPE" val="145981116"/>
</p:tagLst>
</file>

<file path=ppt/tags/tag23.xml><?xml version="1.0" encoding="utf-8"?>
<p:tagLst xmlns:p="http://schemas.openxmlformats.org/presentationml/2006/main">
  <p:tag name="ISPRING_PRESENTATION_TITLE" val="蓝色简洁毕业答辩PPT模板"/>
</p:tagLst>
</file>

<file path=ppt/tags/tag3.xml><?xml version="1.0" encoding="utf-8"?>
<p:tagLst xmlns:p="http://schemas.openxmlformats.org/presentationml/2006/main">
  <p:tag name="REFSHAPE" val="145981932"/>
</p:tagLst>
</file>

<file path=ppt/tags/tag4.xml><?xml version="1.0" encoding="utf-8"?>
<p:tagLst xmlns:p="http://schemas.openxmlformats.org/presentationml/2006/main">
  <p:tag name="REFSHAPE" val="145980436"/>
</p:tagLst>
</file>

<file path=ppt/tags/tag5.xml><?xml version="1.0" encoding="utf-8"?>
<p:tagLst xmlns:p="http://schemas.openxmlformats.org/presentationml/2006/main">
  <p:tag name="REFSHAPE" val="145982068"/>
</p:tagLst>
</file>

<file path=ppt/tags/tag6.xml><?xml version="1.0" encoding="utf-8"?>
<p:tagLst xmlns:p="http://schemas.openxmlformats.org/presentationml/2006/main">
  <p:tag name="REFSHAPE" val="145978532"/>
</p:tagLst>
</file>

<file path=ppt/tags/tag7.xml><?xml version="1.0" encoding="utf-8"?>
<p:tagLst xmlns:p="http://schemas.openxmlformats.org/presentationml/2006/main">
  <p:tag name="REFSHAPE" val="145981116"/>
</p:tagLst>
</file>

<file path=ppt/tags/tag8.xml><?xml version="1.0" encoding="utf-8"?>
<p:tagLst xmlns:p="http://schemas.openxmlformats.org/presentationml/2006/main">
  <p:tag name="REFSHAPE" val="145977988"/>
</p:tagLst>
</file>

<file path=ppt/tags/tag9.xml><?xml version="1.0" encoding="utf-8"?>
<p:tagLst xmlns:p="http://schemas.openxmlformats.org/presentationml/2006/main">
  <p:tag name="REFSHAPE" val="1459822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C4885">
            <a:alpha val="90000"/>
          </a:srgbClr>
        </a:solidFill>
        <a:ln>
          <a:noFill/>
        </a:ln>
      </a:spPr>
      <a:bodyPr rtlCol="0" anchor="ctr"/>
      <a:lstStyle>
        <a:defPPr algn="dist">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63500">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5762</Words>
  <Application>WPS 演示</Application>
  <PresentationFormat>宽屏</PresentationFormat>
  <Paragraphs>845</Paragraphs>
  <Slides>42</Slides>
  <Notes>41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Arial</vt:lpstr>
      <vt:lpstr>宋体</vt:lpstr>
      <vt:lpstr>Wingdings</vt:lpstr>
      <vt:lpstr>微软雅黑</vt:lpstr>
      <vt:lpstr>FZZhengHeiS-DB-GB</vt:lpstr>
      <vt:lpstr>Verdana</vt:lpstr>
      <vt:lpstr>FuturaBookC</vt:lpstr>
      <vt:lpstr>Segoe Print</vt:lpstr>
      <vt:lpstr>等线</vt:lpstr>
      <vt:lpstr>Arial Unicode MS</vt:lpstr>
      <vt:lpstr>等线 Light</vt:lpstr>
      <vt:lpstr>方正屏显雅宋简体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游龙锦涛</cp:lastModifiedBy>
  <cp:revision>179</cp:revision>
  <dcterms:created xsi:type="dcterms:W3CDTF">2018-02-27T12:12:00Z</dcterms:created>
  <dcterms:modified xsi:type="dcterms:W3CDTF">2021-01-12T01:21:23Z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