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82" r:id="rId2"/>
    <p:sldId id="278" r:id="rId3"/>
    <p:sldId id="277" r:id="rId4"/>
    <p:sldId id="279" r:id="rId5"/>
    <p:sldId id="283" r:id="rId6"/>
    <p:sldId id="280" r:id="rId7"/>
    <p:sldId id="281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1"/>
    <p:restoredTop sz="94694"/>
  </p:normalViewPr>
  <p:slideViewPr>
    <p:cSldViewPr snapToGrid="0" showGuides="1">
      <p:cViewPr varScale="1">
        <p:scale>
          <a:sx n="105" d="100"/>
          <a:sy n="105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6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6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7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6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56E8FA-16AE-EC49-8E2B-AE7354BBB45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DEBF26-A770-C34F-B6BD-E5442381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sephassaker/covid19-global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8D5D-9403-4CB2-3972-2F2BB9C7A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19073"/>
            <a:ext cx="8825658" cy="861420"/>
          </a:xfrm>
        </p:spPr>
        <p:txBody>
          <a:bodyPr/>
          <a:lstStyle/>
          <a:p>
            <a:r>
              <a:rPr lang="en-US" dirty="0"/>
              <a:t>Project 1: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95E40-0336-F2FC-6F82-94683DE79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41648"/>
            <a:ext cx="8825658" cy="1597152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dirty="0">
                <a:solidFill>
                  <a:schemeClr val="bg1"/>
                </a:solidFill>
              </a:rPr>
              <a:t>Presentation by: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800" dirty="0">
                <a:solidFill>
                  <a:schemeClr val="bg1"/>
                </a:solidFill>
              </a:rPr>
              <a:t>Eric Croston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Sarah </a:t>
            </a:r>
            <a:r>
              <a:rPr lang="en-US" dirty="0" err="1">
                <a:solidFill>
                  <a:schemeClr val="bg1"/>
                </a:solidFill>
              </a:rPr>
              <a:t>shuda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Meenakshi Tiwary </a:t>
            </a:r>
            <a:r>
              <a:rPr lang="en-US" dirty="0" err="1">
                <a:solidFill>
                  <a:schemeClr val="bg1"/>
                </a:solidFill>
              </a:rPr>
              <a:t>kleiman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University of Pennsylvania">
            <a:extLst>
              <a:ext uri="{FF2B5EF4-FFF2-40B4-BE49-F238E27FC236}">
                <a16:creationId xmlns:a16="http://schemas.microsoft.com/office/drawing/2014/main" id="{4B0D78A1-20D0-0154-57DD-86D85712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00" y="5082613"/>
            <a:ext cx="2240152" cy="7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0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50EF4C-990E-4D92-A821-6F742977C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E1B593-017D-4CAA-9E64-92F5EF85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770E66-D79F-4ACD-BC33-0E7F0AA14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AA266-8E32-41F2-9919-33D431005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A4880-A86F-4398-AFEB-CC4A694A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1390FC-32F5-4255-B81D-CF5B0962D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578884-2B62-4724-BFB5-9D1C15EC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946BFE-691A-42A2-BB69-AC4A8BF4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B9A446F7-DA1A-4333-A02F-32835A2D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66E302E-B50B-46D6-9540-94BCF70B3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EDA34A87-5D28-4516-B280-4F078A392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B72A2-60A1-41E3-AD56-D2EE4415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B918C-605E-4767-B8B8-07EE8E51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A15320-BE68-4368-9AEC-EB121AA1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97429F-B09A-4755-85D6-5EF9C8EC1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C0060-574D-48A1-896F-3BFA9E1D9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2DA2D2-7E39-48E7-956A-5C5702872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8AB3D2-317E-4043-A5BE-6D078F589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BE6F4C2-B396-47DA-9B43-7CBC55B9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099893-51D2-4FDD-A8B8-99DE6A1F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9B387B19-E01F-4F0A-A984-04315236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994735CE-14A3-4759-8BDD-55844E0DA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D1763A-E8CE-4920-B58C-F41A62C86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3C445311-D23D-4257-8441-7D9AE2DDB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6C54E2C-2881-818A-4A08-C311DADB6439}"/>
              </a:ext>
            </a:extLst>
          </p:cNvPr>
          <p:cNvSpPr txBox="1"/>
          <p:nvPr/>
        </p:nvSpPr>
        <p:spPr>
          <a:xfrm>
            <a:off x="5290077" y="437513"/>
            <a:ext cx="6693446" cy="5954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What are the trends and relationships between new cases, active cases and deaths worldwide?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What are these trends and relationships in the countries with the most COVID cases and how do they compare worldwide?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by 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Eric Croston</a:t>
            </a:r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05/22/2024</a:t>
            </a:r>
          </a:p>
        </p:txBody>
      </p:sp>
    </p:spTree>
    <p:extLst>
      <p:ext uri="{BB962C8B-B14F-4D97-AF65-F5344CB8AC3E}">
        <p14:creationId xmlns:p14="http://schemas.microsoft.com/office/powerpoint/2010/main" val="162553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B4ED-2528-0DC7-C72F-27B47047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14A7-952F-F53D-59AD-A900C98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577844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The CSV dataset was pulled from the worldometers.info and made available at </a:t>
            </a:r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https://www.kaggle.com/datasets/josephassaker/covid19-global-dataset </a:t>
            </a:r>
            <a:endParaRPr lang="en-US" sz="1600" b="0" i="0" u="none" strike="noStrike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dirty="0"/>
              <a:t>Daily COVID Data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225 </a:t>
            </a:r>
            <a:r>
              <a:rPr lang="en-US" dirty="0"/>
              <a:t>C</a:t>
            </a:r>
            <a:r>
              <a:rPr lang="en-US" sz="1600" dirty="0"/>
              <a:t>ountries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New Cases, Active Cases and Cumulative C</a:t>
            </a:r>
            <a:r>
              <a:rPr lang="en-US" sz="1600" dirty="0"/>
              <a:t>ases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1600" dirty="0"/>
              <a:t>New Deaths and Cumulative Deaths</a:t>
            </a:r>
          </a:p>
          <a:p>
            <a:r>
              <a:rPr lang="en-US" sz="1600" b="0" i="0" u="none" strike="noStrike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Data Cleaning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184,787 rows data in the original data set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844 rows data in the world average and totals data sets</a:t>
            </a:r>
          </a:p>
          <a:p>
            <a:pPr lvl="1"/>
            <a:r>
              <a:rPr lang="en-US" sz="1400" b="1" dirty="0">
                <a:solidFill>
                  <a:srgbClr val="3C4043"/>
                </a:solidFill>
                <a:highlight>
                  <a:srgbClr val="FFFFFF"/>
                </a:highlight>
                <a:latin typeface="Inter"/>
              </a:rPr>
              <a:t>29 rows of data in the individual country data sets</a:t>
            </a:r>
          </a:p>
          <a:p>
            <a:pPr lvl="1"/>
            <a:endParaRPr lang="en-US" sz="1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06A-F9A9-D8FA-474A-1E5F075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21792"/>
            <a:ext cx="8761413" cy="1124712"/>
          </a:xfrm>
        </p:spPr>
        <p:txBody>
          <a:bodyPr/>
          <a:lstStyle/>
          <a:p>
            <a:r>
              <a:rPr lang="en-US" sz="2800" dirty="0"/>
              <a:t>What are the trends and relationships between new cases, active cases, and deaths worldwide?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42FA-7E91-424B-8E80-038B7EC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135403"/>
            <a:ext cx="4825158" cy="5762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Average of All Countries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794238-6164-27DE-3C30-52E12589B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106" y="2672812"/>
            <a:ext cx="6052606" cy="321884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FF960-29C0-F4A8-5531-FF125B4F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135403"/>
            <a:ext cx="4825160" cy="6088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Daily Totals of All Countries</a:t>
            </a:r>
          </a:p>
        </p:txBody>
      </p:sp>
      <p:pic>
        <p:nvPicPr>
          <p:cNvPr id="10" name="Content Placeholder 9" descr="A graph of green and blue lines&#10;&#10;Description automatically generated">
            <a:extLst>
              <a:ext uri="{FF2B5EF4-FFF2-40B4-BE49-F238E27FC236}">
                <a16:creationId xmlns:a16="http://schemas.microsoft.com/office/drawing/2014/main" id="{F0A1136D-6B48-F510-1D92-3C2D8EAB31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39384" y="2682024"/>
            <a:ext cx="6035334" cy="3218844"/>
          </a:xfrm>
        </p:spPr>
      </p:pic>
    </p:spTree>
    <p:extLst>
      <p:ext uri="{BB962C8B-B14F-4D97-AF65-F5344CB8AC3E}">
        <p14:creationId xmlns:p14="http://schemas.microsoft.com/office/powerpoint/2010/main" val="6395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06A-F9A9-D8FA-474A-1E5F0753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144" y="455693"/>
            <a:ext cx="5597711" cy="72848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Worldwide Trends and 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42FA-7E91-424B-8E80-038B7EC2D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047" y="1078455"/>
            <a:ext cx="3994194" cy="42607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Daily Average of All Countries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794238-6164-27DE-3C30-52E12589B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2782" y="1610371"/>
            <a:ext cx="5723218" cy="29787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FF960-29C0-F4A8-5531-FF125B4F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1073" y="1184294"/>
            <a:ext cx="3493072" cy="42607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Daily Totals of All Countries</a:t>
            </a:r>
          </a:p>
        </p:txBody>
      </p:sp>
      <p:pic>
        <p:nvPicPr>
          <p:cNvPr id="10" name="Content Placeholder 9" descr="A graph of green and blue lines&#10;&#10;Description automatically generated">
            <a:extLst>
              <a:ext uri="{FF2B5EF4-FFF2-40B4-BE49-F238E27FC236}">
                <a16:creationId xmlns:a16="http://schemas.microsoft.com/office/drawing/2014/main" id="{F0A1136D-6B48-F510-1D92-3C2D8EAB31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610371"/>
            <a:ext cx="5723218" cy="2992269"/>
          </a:xfrm>
        </p:spPr>
      </p:pic>
      <p:pic>
        <p:nvPicPr>
          <p:cNvPr id="9" name="Picture 8" descr="A blue squares with red and blue text">
            <a:extLst>
              <a:ext uri="{FF2B5EF4-FFF2-40B4-BE49-F238E27FC236}">
                <a16:creationId xmlns:a16="http://schemas.microsoft.com/office/drawing/2014/main" id="{3D8521FB-0389-8B39-E97C-932C7A5B7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17" y="4489704"/>
            <a:ext cx="3986784" cy="1978160"/>
          </a:xfrm>
          <a:prstGeom prst="rect">
            <a:avLst/>
          </a:prstGeom>
        </p:spPr>
      </p:pic>
      <p:pic>
        <p:nvPicPr>
          <p:cNvPr id="12" name="Picture 11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E08EA3FB-2D19-0B2B-D633-816FD97D6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146" y="4489704"/>
            <a:ext cx="3978925" cy="20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3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D08E-D70A-BD85-EE2F-951E6F6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What caused the daily average data spike in early 2020?</a:t>
            </a:r>
          </a:p>
        </p:txBody>
      </p:sp>
      <p:pic>
        <p:nvPicPr>
          <p:cNvPr id="6" name="Content Placeholder 5" descr="A graph with numbers and a green line&#10;&#10;Description automatically generated with medium confidence">
            <a:extLst>
              <a:ext uri="{FF2B5EF4-FFF2-40B4-BE49-F238E27FC236}">
                <a16:creationId xmlns:a16="http://schemas.microsoft.com/office/drawing/2014/main" id="{4600D066-6957-CBFB-4120-E610676F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3440" y="2559607"/>
            <a:ext cx="7345680" cy="4005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E9D8A-0061-020C-FE62-7BB6C297C1B7}"/>
              </a:ext>
            </a:extLst>
          </p:cNvPr>
          <p:cNvSpPr txBox="1"/>
          <p:nvPr/>
        </p:nvSpPr>
        <p:spPr>
          <a:xfrm>
            <a:off x="4334048" y="2207182"/>
            <a:ext cx="240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Totals in China</a:t>
            </a:r>
          </a:p>
          <a:p>
            <a:endParaRPr lang="en-US" dirty="0"/>
          </a:p>
        </p:txBody>
      </p:sp>
      <p:pic>
        <p:nvPicPr>
          <p:cNvPr id="5" name="Picture 4" descr="A graph of green and blue lines">
            <a:extLst>
              <a:ext uri="{FF2B5EF4-FFF2-40B4-BE49-F238E27FC236}">
                <a16:creationId xmlns:a16="http://schemas.microsoft.com/office/drawing/2014/main" id="{E2E053D9-D4AC-6AF9-E47D-E11AC54EA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3" y="4542441"/>
            <a:ext cx="4077271" cy="1892808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4B7119F-2A80-AB5B-D6D9-3B2698BB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3" y="2559607"/>
            <a:ext cx="4077271" cy="20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8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line graph of different colored lines&#10;&#10;Description automatically generated">
            <a:extLst>
              <a:ext uri="{FF2B5EF4-FFF2-40B4-BE49-F238E27FC236}">
                <a16:creationId xmlns:a16="http://schemas.microsoft.com/office/drawing/2014/main" id="{8D7ED7FB-A89A-CF3B-E78E-182AC4615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432" y="2250361"/>
            <a:ext cx="9010551" cy="460763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DAB92-A054-F5C5-8D15-E5659B95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713" y="603123"/>
            <a:ext cx="8681927" cy="1252728"/>
          </a:xfrm>
        </p:spPr>
        <p:txBody>
          <a:bodyPr/>
          <a:lstStyle/>
          <a:p>
            <a:pPr marL="457200" lvl="1" algn="l"/>
            <a:r>
              <a:rPr lang="en-US" sz="2800" dirty="0">
                <a:solidFill>
                  <a:schemeClr val="bg1"/>
                </a:solidFill>
                <a:latin typeface="+mj-lt"/>
              </a:rPr>
              <a:t>How do these trends differ in the countries with the highest COVID-19 case counts compared to global patterns?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6850C-F066-1BB7-69FE-10163BB5AB25}"/>
              </a:ext>
            </a:extLst>
          </p:cNvPr>
          <p:cNvSpPr txBox="1"/>
          <p:nvPr/>
        </p:nvSpPr>
        <p:spPr>
          <a:xfrm>
            <a:off x="868017" y="5732819"/>
            <a:ext cx="2005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Daily New Deaths by Country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A559A-1D61-FFED-4732-A510A6D0FD3D}"/>
              </a:ext>
            </a:extLst>
          </p:cNvPr>
          <p:cNvSpPr txBox="1"/>
          <p:nvPr/>
        </p:nvSpPr>
        <p:spPr>
          <a:xfrm>
            <a:off x="1142145" y="4450540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Active Cases by Country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00098-4CC7-7A69-F547-0802CA6452B3}"/>
              </a:ext>
            </a:extLst>
          </p:cNvPr>
          <p:cNvSpPr txBox="1"/>
          <p:nvPr/>
        </p:nvSpPr>
        <p:spPr>
          <a:xfrm>
            <a:off x="868017" y="3168261"/>
            <a:ext cx="2005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New Cases by Country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ECE11-2787-F244-D77C-5C626572B02A}"/>
              </a:ext>
            </a:extLst>
          </p:cNvPr>
          <p:cNvSpPr txBox="1"/>
          <p:nvPr/>
        </p:nvSpPr>
        <p:spPr>
          <a:xfrm>
            <a:off x="3713777" y="2323945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Daily Averages for Most COVID Countries</a:t>
            </a:r>
          </a:p>
        </p:txBody>
      </p:sp>
    </p:spTree>
    <p:extLst>
      <p:ext uri="{BB962C8B-B14F-4D97-AF65-F5344CB8AC3E}">
        <p14:creationId xmlns:p14="http://schemas.microsoft.com/office/powerpoint/2010/main" val="137959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AB92-A054-F5C5-8D15-E5659B95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399" y="562973"/>
            <a:ext cx="8438137" cy="1316736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How do these trends differ in the countries with the highest COVID-19 case counts compared to global patterns?</a:t>
            </a:r>
            <a:endParaRPr lang="en-US" sz="2800" dirty="0"/>
          </a:p>
        </p:txBody>
      </p:sp>
      <p:pic>
        <p:nvPicPr>
          <p:cNvPr id="19" name="Picture 18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9EAD3E43-2AB3-3C6D-120A-6C12E19D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91" y="2871216"/>
            <a:ext cx="2414017" cy="20116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5B210C-7488-A579-36F0-03E25839660F}"/>
              </a:ext>
            </a:extLst>
          </p:cNvPr>
          <p:cNvSpPr txBox="1"/>
          <p:nvPr/>
        </p:nvSpPr>
        <p:spPr>
          <a:xfrm>
            <a:off x="5255920" y="2717326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Brazil Heatmap</a:t>
            </a:r>
          </a:p>
        </p:txBody>
      </p:sp>
      <p:pic>
        <p:nvPicPr>
          <p:cNvPr id="22" name="Picture 21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43AEFC1-2392-7D47-D324-FA4593DD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607" y="2871216"/>
            <a:ext cx="2414019" cy="20116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4DCCE1-0E84-CC52-0D9A-F247986DA730}"/>
              </a:ext>
            </a:extLst>
          </p:cNvPr>
          <p:cNvSpPr txBox="1"/>
          <p:nvPr/>
        </p:nvSpPr>
        <p:spPr>
          <a:xfrm>
            <a:off x="3021330" y="271732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India Heatmap</a:t>
            </a:r>
          </a:p>
        </p:txBody>
      </p:sp>
      <p:pic>
        <p:nvPicPr>
          <p:cNvPr id="25" name="Picture 24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02081243-9A9C-5558-B0EC-3D877AF04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4" y="2871216"/>
            <a:ext cx="2369562" cy="19746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E118648-2AC3-4ACA-0E04-1B86DBDDA418}"/>
              </a:ext>
            </a:extLst>
          </p:cNvPr>
          <p:cNvSpPr txBox="1"/>
          <p:nvPr/>
        </p:nvSpPr>
        <p:spPr>
          <a:xfrm>
            <a:off x="859116" y="2721785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USA Heatmap</a:t>
            </a:r>
          </a:p>
        </p:txBody>
      </p:sp>
      <p:pic>
        <p:nvPicPr>
          <p:cNvPr id="28" name="Picture 27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00A47584-BCCC-0B99-504D-373EDBEE5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946" y="2871213"/>
            <a:ext cx="2414019" cy="201168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38D33A-B820-1B5B-CDE4-D44D79D6065E}"/>
              </a:ext>
            </a:extLst>
          </p:cNvPr>
          <p:cNvSpPr txBox="1"/>
          <p:nvPr/>
        </p:nvSpPr>
        <p:spPr>
          <a:xfrm>
            <a:off x="7194327" y="2717326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France Heatmap</a:t>
            </a:r>
          </a:p>
        </p:txBody>
      </p:sp>
      <p:pic>
        <p:nvPicPr>
          <p:cNvPr id="31" name="Picture 30" descr="A blue squares with red and blue text&#10;&#10;Description automatically generated">
            <a:extLst>
              <a:ext uri="{FF2B5EF4-FFF2-40B4-BE49-F238E27FC236}">
                <a16:creationId xmlns:a16="http://schemas.microsoft.com/office/drawing/2014/main" id="{27B34690-9448-65C8-AF8F-41E46784F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0670" y="2871214"/>
            <a:ext cx="2414017" cy="201168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3C8C19-FA24-392D-66E6-3C8B57E218D1}"/>
              </a:ext>
            </a:extLst>
          </p:cNvPr>
          <p:cNvSpPr txBox="1"/>
          <p:nvPr/>
        </p:nvSpPr>
        <p:spPr>
          <a:xfrm>
            <a:off x="9310667" y="2717323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Germany Heatmap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EB62BB-9559-F399-6CC1-C613CCC86165}"/>
              </a:ext>
            </a:extLst>
          </p:cNvPr>
          <p:cNvSpPr/>
          <p:nvPr/>
        </p:nvSpPr>
        <p:spPr>
          <a:xfrm>
            <a:off x="7080944" y="4096512"/>
            <a:ext cx="1707406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2D9E31-07CA-6FE4-EEDD-948CA7581428}"/>
              </a:ext>
            </a:extLst>
          </p:cNvPr>
          <p:cNvSpPr/>
          <p:nvPr/>
        </p:nvSpPr>
        <p:spPr>
          <a:xfrm>
            <a:off x="9310667" y="4096512"/>
            <a:ext cx="1707854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37D797-77B5-9A88-7444-B7A120C23ECF}"/>
              </a:ext>
            </a:extLst>
          </p:cNvPr>
          <p:cNvSpPr/>
          <p:nvPr/>
        </p:nvSpPr>
        <p:spPr>
          <a:xfrm>
            <a:off x="2793600" y="4102608"/>
            <a:ext cx="1707406" cy="594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90C456-E6AA-18E0-00FD-459675177ACD}"/>
              </a:ext>
            </a:extLst>
          </p:cNvPr>
          <p:cNvSpPr txBox="1"/>
          <p:nvPr/>
        </p:nvSpPr>
        <p:spPr>
          <a:xfrm>
            <a:off x="859116" y="5314071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France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.089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.121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FC11E6-93AA-3EB7-0C56-409F4DC521B6}"/>
              </a:ext>
            </a:extLst>
          </p:cNvPr>
          <p:cNvSpPr txBox="1"/>
          <p:nvPr/>
        </p:nvSpPr>
        <p:spPr>
          <a:xfrm>
            <a:off x="4327781" y="5314069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Germany</a:t>
            </a:r>
            <a:r>
              <a:rPr lang="en-US" sz="1800" dirty="0"/>
              <a:t>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.181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.126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75F46E-072A-7669-7167-70B3BF6B1869}"/>
              </a:ext>
            </a:extLst>
          </p:cNvPr>
          <p:cNvSpPr txBox="1"/>
          <p:nvPr/>
        </p:nvSpPr>
        <p:spPr>
          <a:xfrm>
            <a:off x="7796446" y="5314069"/>
            <a:ext cx="33570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India Correlations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New Cases to Deaths .784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1400" dirty="0"/>
              <a:t>Active Cases to Deaths .903</a:t>
            </a:r>
          </a:p>
        </p:txBody>
      </p:sp>
    </p:spTree>
    <p:extLst>
      <p:ext uri="{BB962C8B-B14F-4D97-AF65-F5344CB8AC3E}">
        <p14:creationId xmlns:p14="http://schemas.microsoft.com/office/powerpoint/2010/main" val="1235278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300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Inter</vt:lpstr>
      <vt:lpstr>Wingdings</vt:lpstr>
      <vt:lpstr>Wingdings 3</vt:lpstr>
      <vt:lpstr>Ion Boardroom</vt:lpstr>
      <vt:lpstr>Project 1: COVID-19</vt:lpstr>
      <vt:lpstr>PowerPoint Presentation</vt:lpstr>
      <vt:lpstr>The Data</vt:lpstr>
      <vt:lpstr>What are the trends and relationships between new cases, active cases, and deaths worldwide?</vt:lpstr>
      <vt:lpstr>Worldwide Trends and Relationships</vt:lpstr>
      <vt:lpstr>What caused the daily average data spike in early 2020?</vt:lpstr>
      <vt:lpstr>How do these trends differ in the countries with the highest COVID-19 case counts compared to global patterns?</vt:lpstr>
      <vt:lpstr>How do these trends differ in the countries with the highest COVID-19 case counts compared to global patterns?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 Tiwary</dc:creator>
  <cp:lastModifiedBy>Eric Croston</cp:lastModifiedBy>
  <cp:revision>19</cp:revision>
  <dcterms:created xsi:type="dcterms:W3CDTF">2024-05-16T00:54:24Z</dcterms:created>
  <dcterms:modified xsi:type="dcterms:W3CDTF">2024-11-07T16:29:39Z</dcterms:modified>
</cp:coreProperties>
</file>