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26" r:id="rId5"/>
    <p:sldId id="327" r:id="rId6"/>
    <p:sldId id="328" r:id="rId7"/>
    <p:sldId id="318" r:id="rId8"/>
    <p:sldId id="320" r:id="rId9"/>
    <p:sldId id="329" r:id="rId10"/>
    <p:sldId id="324" r:id="rId11"/>
    <p:sldId id="330" r:id="rId12"/>
    <p:sldId id="317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72" autoAdjust="0"/>
  </p:normalViewPr>
  <p:slideViewPr>
    <p:cSldViewPr snapToGrid="0">
      <p:cViewPr varScale="1">
        <p:scale>
          <a:sx n="92" d="100"/>
          <a:sy n="92" d="100"/>
        </p:scale>
        <p:origin x="1314" y="8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6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and MSE are similar values to what we found in the neural network</a:t>
            </a:r>
          </a:p>
          <a:p>
            <a:r>
              <a:rPr lang="en-US" dirty="0"/>
              <a:t>RMSE – Root Mean Squared Error provides an error metric in the same units as the target variable</a:t>
            </a:r>
          </a:p>
          <a:p>
            <a:r>
              <a:rPr lang="en-US" dirty="0"/>
              <a:t>R2 – represents the how much of the variance in the target can be explained by the model. </a:t>
            </a:r>
          </a:p>
          <a:p>
            <a:r>
              <a:rPr lang="en-US" dirty="0"/>
              <a:t>	84.8% suggests high predictive ability</a:t>
            </a:r>
          </a:p>
          <a:p>
            <a:endParaRPr lang="en-US" dirty="0"/>
          </a:p>
          <a:p>
            <a:r>
              <a:rPr lang="en-US" dirty="0"/>
              <a:t>REMNRTY - Persons of racial or ethnic minority status</a:t>
            </a:r>
          </a:p>
          <a:p>
            <a:r>
              <a:rPr lang="en-US" dirty="0"/>
              <a:t>CROWD - Crowding among housing units</a:t>
            </a:r>
          </a:p>
          <a:p>
            <a:r>
              <a:rPr lang="en-US" dirty="0"/>
              <a:t>NOHSDP - No high school diploma among adults aged 25 years or 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9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9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5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Circled in Red – 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Output layer activation function - changed from ‘sigmoid’ to ‘linear’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Loss Function – changed from ‘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binary_crossentropy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’ to ‘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Appropriate loss functions could be Mean Squared Error (MSE) or Mean Absolute Error (MAE)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I chose Mean Squared Error because it is more sensitive to large errors since it squares them which encourages the model to reduce large deviations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Metrics – changed from ‘accuracy’ to ‘MAE’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Including MAE in metrics gives us </a:t>
            </a:r>
            <a:r>
              <a:rPr lang="en-US" dirty="0"/>
              <a:t>an idea of the average magnitude of errors in the same units as the target variable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Since MAE was used in .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complie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we use it in .evaluate</a:t>
            </a: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(ELU) is an activation function that helps the model learn complex patterns. This can lead to faster learning and improved performance.</a:t>
            </a:r>
          </a:p>
          <a:p>
            <a:r>
              <a:rPr lang="en-US" dirty="0"/>
              <a:t>(SGD) Is a basic optimization algorithm. While it is often slower and less efficient than more advanced optimizers like </a:t>
            </a:r>
            <a:r>
              <a:rPr lang="en-US" dirty="0" err="1"/>
              <a:t>adam</a:t>
            </a:r>
            <a:r>
              <a:rPr lang="en-US" dirty="0"/>
              <a:t>, it can sometimes yield better results.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MAE 0.005796 – Predictions are within 0.58% of actual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Loss (MSE) 0.000058 – Indicates the model has learned the training data well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and MSE are similar values to what we found in the neural network</a:t>
            </a:r>
          </a:p>
          <a:p>
            <a:r>
              <a:rPr lang="en-US" dirty="0"/>
              <a:t>RMSE – Root Mean Squared Error provides an error metric in the same units as the target variable</a:t>
            </a:r>
          </a:p>
          <a:p>
            <a:r>
              <a:rPr lang="en-US" dirty="0"/>
              <a:t>R2 – represents the how much of the variance in the target can be explained by the model. </a:t>
            </a:r>
          </a:p>
          <a:p>
            <a:r>
              <a:rPr lang="en-US" dirty="0"/>
              <a:t>	91.7% suggests high predictive ability</a:t>
            </a:r>
          </a:p>
          <a:p>
            <a:endParaRPr lang="en-US" dirty="0"/>
          </a:p>
          <a:p>
            <a:r>
              <a:rPr lang="en-US" dirty="0"/>
              <a:t>POV150 - Persons living below 150% of the poverty level</a:t>
            </a:r>
          </a:p>
          <a:p>
            <a:r>
              <a:rPr lang="en-US" dirty="0"/>
              <a:t>REMNRTY - Persons of racial or ethnic minority status</a:t>
            </a:r>
          </a:p>
          <a:p>
            <a:r>
              <a:rPr lang="en-US" dirty="0"/>
              <a:t>NOHSDP - No high school diploma among adults aged 25 years or 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63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Swish often outperforms traditional activation functions because it is non-monotonic, allowing more flexible learning </a:t>
            </a:r>
          </a:p>
          <a:p>
            <a:r>
              <a:rPr lang="en-US" dirty="0" err="1"/>
              <a:t>Adamax</a:t>
            </a:r>
            <a:r>
              <a:rPr lang="en-US" dirty="0"/>
              <a:t> is a variant of the Adam optimizer. It is generally more stable and has been shown to work well for deep learning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MAE 0.002372 – Predictions are within .24% of the actual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Loss (MSE) 0.00001 – Indicates the model has learned the training data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and MSE are similar values to what we found in the neural network</a:t>
            </a:r>
          </a:p>
          <a:p>
            <a:r>
              <a:rPr lang="en-US" dirty="0"/>
              <a:t>RMSE – Root Mean Squared Error provides an error metric in the same units as the target variable</a:t>
            </a:r>
          </a:p>
          <a:p>
            <a:r>
              <a:rPr lang="en-US" dirty="0"/>
              <a:t>R2 – represents the how much of the variance in the target can be explained by the model. </a:t>
            </a:r>
          </a:p>
          <a:p>
            <a:r>
              <a:rPr lang="en-US" dirty="0"/>
              <a:t>	88.2% suggests high predictive ability</a:t>
            </a:r>
          </a:p>
          <a:p>
            <a:endParaRPr lang="en-US" dirty="0"/>
          </a:p>
          <a:p>
            <a:r>
              <a:rPr lang="en-US" dirty="0"/>
              <a:t>POV150 - Persons living below 150% of the poverty level</a:t>
            </a:r>
          </a:p>
          <a:p>
            <a:r>
              <a:rPr lang="en-US" dirty="0"/>
              <a:t>NOHSDP - No high school diploma among adults aged 25 years or older</a:t>
            </a:r>
            <a:br>
              <a:rPr lang="en-US" dirty="0"/>
            </a:br>
            <a:r>
              <a:rPr lang="en-US" dirty="0"/>
              <a:t>HCOST - Housing cost burden among households</a:t>
            </a:r>
          </a:p>
          <a:p>
            <a:r>
              <a:rPr lang="en-US" dirty="0"/>
              <a:t>BROAD - No broadband internet subscription among households</a:t>
            </a:r>
          </a:p>
          <a:p>
            <a:r>
              <a:rPr lang="en-US" dirty="0"/>
              <a:t>REMNRTY - Persons of racial or ethnic minority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1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Swish often outperforms traditional activation functions because it is non-monotonic, allowing more flexible learning </a:t>
            </a:r>
          </a:p>
          <a:p>
            <a:r>
              <a:rPr lang="en-US" dirty="0"/>
              <a:t>RMSprop is an adaptive learning rate optimizer designed to handle noisy and non-stationary data</a:t>
            </a:r>
          </a:p>
          <a:p>
            <a:r>
              <a:rPr lang="en-US" sz="1200" dirty="0"/>
              <a:t>MAE 0.000948 – Predictions are within .09% of the actual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Loss (MSE) 0.000002 – is </a:t>
            </a:r>
            <a:r>
              <a:rPr lang="en-US" dirty="0"/>
              <a:t>extremely low, suggesting that the model is highly efficient at minimizing prediction errors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dc.gov/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c.gov/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F909BB6C-F1DA-64CF-5ACD-BC8143F5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536" y="3249768"/>
            <a:ext cx="981212" cy="1295581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0694EC-BCBA-6188-39E2-98E5470D3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71" y="3117340"/>
            <a:ext cx="8507012" cy="303889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A6868A7-CDCC-2FF7-C2BC-806B5F47A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67" y="4787029"/>
            <a:ext cx="1790950" cy="943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425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SDOH Measures for County, ACS 2017-2021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data.cdc.gov</a:t>
            </a:r>
          </a:p>
        </p:txBody>
      </p:sp>
      <p:pic>
        <p:nvPicPr>
          <p:cNvPr id="1026" name="Picture 2" descr="CDC logo">
            <a:hlinkClick r:id="rId6"/>
            <a:extLst>
              <a:ext uri="{FF2B5EF4-FFF2-40B4-BE49-F238E27FC236}">
                <a16:creationId xmlns:a16="http://schemas.microsoft.com/office/drawing/2014/main" id="{7A8C3E26-BEB5-6BB1-AC25-FDC6ED1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61" y="1281254"/>
            <a:ext cx="4476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</p:spTree>
    <p:extLst>
      <p:ext uri="{BB962C8B-B14F-4D97-AF65-F5344CB8AC3E}">
        <p14:creationId xmlns:p14="http://schemas.microsoft.com/office/powerpoint/2010/main" val="56477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F560E1A-5D93-7C5A-63E5-F0BE69BB027D}"/>
              </a:ext>
            </a:extLst>
          </p:cNvPr>
          <p:cNvSpPr txBox="1"/>
          <p:nvPr/>
        </p:nvSpPr>
        <p:spPr>
          <a:xfrm>
            <a:off x="1291608" y="233520"/>
            <a:ext cx="5036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Cancer Random Forest Regressor Evaluation Metrics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6B93406A-159D-AEF6-7AB5-FCE8DECE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46" y="1432231"/>
            <a:ext cx="8274021" cy="51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689EBB-7866-B3F0-C800-4239337A3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607" y="3237670"/>
            <a:ext cx="216247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425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SDOH Measures for County, ACS 2017-2021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data.cdc.gov</a:t>
            </a:r>
          </a:p>
        </p:txBody>
      </p:sp>
      <p:pic>
        <p:nvPicPr>
          <p:cNvPr id="1026" name="Picture 2" descr="CDC logo">
            <a:hlinkClick r:id="rId3"/>
            <a:extLst>
              <a:ext uri="{FF2B5EF4-FFF2-40B4-BE49-F238E27FC236}">
                <a16:creationId xmlns:a16="http://schemas.microsoft.com/office/drawing/2014/main" id="{7A8C3E26-BEB5-6BB1-AC25-FDC6ED1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261" y="1281254"/>
            <a:ext cx="4476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1C2464-8D87-DA00-0769-990DA9F4A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974" y="2666766"/>
            <a:ext cx="6516009" cy="3353268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7130B03-CF8E-97DF-B8D3-D3DA9E2BD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254" y="4050792"/>
            <a:ext cx="3038899" cy="933580"/>
          </a:xfrm>
          <a:prstGeom prst="rect">
            <a:avLst/>
          </a:prstGeom>
        </p:spPr>
      </p:pic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6954F9-76FB-68A2-7909-BA1967341D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254" y="2943157"/>
            <a:ext cx="303889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8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B60CD3-FB2D-0AE5-8E68-D57A81047A08}"/>
              </a:ext>
            </a:extLst>
          </p:cNvPr>
          <p:cNvSpPr txBox="1"/>
          <p:nvPr/>
        </p:nvSpPr>
        <p:spPr>
          <a:xfrm>
            <a:off x="6421261" y="620933"/>
            <a:ext cx="2659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🍕</a:t>
            </a:r>
            <a:r>
              <a:rPr lang="en-US" b="1" i="0" dirty="0">
                <a:solidFill>
                  <a:schemeClr val="bg1"/>
                </a:solidFill>
                <a:effectLst/>
                <a:latin typeface="Inter"/>
              </a:rPr>
              <a:t>US Food Access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inherit"/>
              </a:rPr>
              <a:t>www.kaggle.com/datasets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DF352-61AF-5557-E015-B6B0609A1553}"/>
              </a:ext>
            </a:extLst>
          </p:cNvPr>
          <p:cNvSpPr txBox="1"/>
          <p:nvPr/>
        </p:nvSpPr>
        <p:spPr>
          <a:xfrm>
            <a:off x="6926873" y="159268"/>
            <a:ext cx="470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</a:rPr>
              <a:t>Data Cleaning and Database Prep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B31DB-00F5-1792-00FA-918E16AD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17" y="537759"/>
            <a:ext cx="4505954" cy="578248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2F9F27-6AFA-C649-C8D6-FD3F0E01F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290" y="4329238"/>
            <a:ext cx="6325483" cy="1991003"/>
          </a:xfrm>
          <a:prstGeom prst="rect">
            <a:avLst/>
          </a:prstGeom>
        </p:spPr>
      </p:pic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AD2DFD5-8AD2-7405-D35C-81BAA127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89" y="2345882"/>
            <a:ext cx="632548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680"/>
            <a:ext cx="4059937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>
                <a:cs typeface="Calibri"/>
              </a:rPr>
              <a:t>Output Layer Activation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Loss Function and Metrics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Evaluate MAE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Variables to Adjust to Different Datasets</a:t>
            </a:r>
          </a:p>
          <a:p>
            <a:pPr lvl="1"/>
            <a:r>
              <a:rPr lang="en-US" dirty="0" err="1">
                <a:cs typeface="Calibri"/>
              </a:rPr>
              <a:t>input_shape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hidden_nodes_layer1</a:t>
            </a:r>
          </a:p>
          <a:p>
            <a:pPr lvl="1"/>
            <a:r>
              <a:rPr lang="en-US" dirty="0">
                <a:cs typeface="Calibri"/>
              </a:rPr>
              <a:t>hidden_nodes_layer2</a:t>
            </a:r>
          </a:p>
          <a:p>
            <a:pPr lvl="1"/>
            <a:r>
              <a:rPr lang="en-US" dirty="0">
                <a:cs typeface="Calibri"/>
              </a:rPr>
              <a:t>hidden_nodes_layer3</a:t>
            </a:r>
          </a:p>
          <a:p>
            <a:pPr lvl="1"/>
            <a:endParaRPr lang="en-US" cap="none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93420-7B79-E58D-2964-CF0A9048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855" y="54191"/>
            <a:ext cx="5114071" cy="572414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F6E9AC-B879-2FDF-9297-11F5B042BD3F}"/>
              </a:ext>
            </a:extLst>
          </p:cNvPr>
          <p:cNvSpPr/>
          <p:nvPr/>
        </p:nvSpPr>
        <p:spPr>
          <a:xfrm>
            <a:off x="7420038" y="3587598"/>
            <a:ext cx="1161288" cy="3007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9FF394-6E30-D2DD-FA27-97240261F826}"/>
              </a:ext>
            </a:extLst>
          </p:cNvPr>
          <p:cNvSpPr/>
          <p:nvPr/>
        </p:nvSpPr>
        <p:spPr>
          <a:xfrm>
            <a:off x="7282461" y="5440901"/>
            <a:ext cx="1350478" cy="3249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4FC1B-C031-F7E4-A583-2088D60FE31A}"/>
              </a:ext>
            </a:extLst>
          </p:cNvPr>
          <p:cNvSpPr/>
          <p:nvPr/>
        </p:nvSpPr>
        <p:spPr>
          <a:xfrm>
            <a:off x="8632939" y="5440901"/>
            <a:ext cx="923043" cy="3249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7F083A5-AE3B-2454-F473-B0BE01D1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31" y="690563"/>
            <a:ext cx="4923749" cy="1019365"/>
          </a:xfrm>
        </p:spPr>
        <p:txBody>
          <a:bodyPr>
            <a:normAutofit/>
          </a:bodyPr>
          <a:lstStyle/>
          <a:p>
            <a:r>
              <a:rPr lang="en-US" sz="2800" dirty="0"/>
              <a:t>Change Function to Work with Continuous Data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32A372-E8DD-918A-B06C-BBEC125FA030}"/>
              </a:ext>
            </a:extLst>
          </p:cNvPr>
          <p:cNvSpPr/>
          <p:nvPr/>
        </p:nvSpPr>
        <p:spPr>
          <a:xfrm>
            <a:off x="7041020" y="564438"/>
            <a:ext cx="1083343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553962-E8F7-409C-5AFF-23463413A098}"/>
              </a:ext>
            </a:extLst>
          </p:cNvPr>
          <p:cNvSpPr/>
          <p:nvPr/>
        </p:nvSpPr>
        <p:spPr>
          <a:xfrm>
            <a:off x="7149357" y="2033252"/>
            <a:ext cx="1436441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C2BD5F-3A42-240D-1D73-4F1FBADA6956}"/>
              </a:ext>
            </a:extLst>
          </p:cNvPr>
          <p:cNvSpPr/>
          <p:nvPr/>
        </p:nvSpPr>
        <p:spPr>
          <a:xfrm>
            <a:off x="7149356" y="1298845"/>
            <a:ext cx="1436442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1154D0-0213-715B-EC4D-2A43E8FD2F38}"/>
              </a:ext>
            </a:extLst>
          </p:cNvPr>
          <p:cNvSpPr/>
          <p:nvPr/>
        </p:nvSpPr>
        <p:spPr>
          <a:xfrm>
            <a:off x="7196498" y="2258666"/>
            <a:ext cx="1436441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1714FA-FE69-A708-87B8-C8B917896E8D}"/>
              </a:ext>
            </a:extLst>
          </p:cNvPr>
          <p:cNvSpPr/>
          <p:nvPr/>
        </p:nvSpPr>
        <p:spPr>
          <a:xfrm>
            <a:off x="7144885" y="2889493"/>
            <a:ext cx="1436441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8D6852-520D-4111-A1D5-788B65219DE9}"/>
              </a:ext>
            </a:extLst>
          </p:cNvPr>
          <p:cNvSpPr/>
          <p:nvPr/>
        </p:nvSpPr>
        <p:spPr>
          <a:xfrm>
            <a:off x="7144885" y="3140326"/>
            <a:ext cx="1436441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79A988-3ED0-D009-E1B5-71A295AE6AF8}"/>
              </a:ext>
            </a:extLst>
          </p:cNvPr>
          <p:cNvSpPr/>
          <p:nvPr/>
        </p:nvSpPr>
        <p:spPr>
          <a:xfrm>
            <a:off x="7149357" y="1034409"/>
            <a:ext cx="1436441" cy="24116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9EA6A0-A63D-115B-1097-A40062DCE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855" y="5917485"/>
            <a:ext cx="4920609" cy="81015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1370286-AF9F-81E9-4B42-544FA6E0097D}"/>
              </a:ext>
            </a:extLst>
          </p:cNvPr>
          <p:cNvSpPr/>
          <p:nvPr/>
        </p:nvSpPr>
        <p:spPr>
          <a:xfrm>
            <a:off x="5440680" y="6036191"/>
            <a:ext cx="1130942" cy="2624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A14024-B8F1-BBF6-EABF-9C037518C4EE}"/>
              </a:ext>
            </a:extLst>
          </p:cNvPr>
          <p:cNvSpPr/>
          <p:nvPr/>
        </p:nvSpPr>
        <p:spPr>
          <a:xfrm>
            <a:off x="8419220" y="6159756"/>
            <a:ext cx="1870291" cy="3249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4A0F35-DE2F-00AE-EAF7-F5CBAD1D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1" y="945377"/>
            <a:ext cx="4122042" cy="18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51E70E8-C0E6-0C55-39C3-4442F480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0" y="4797139"/>
            <a:ext cx="4115703" cy="18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40EF8F-26E5-4791-4334-3B739B35F69B}"/>
              </a:ext>
            </a:extLst>
          </p:cNvPr>
          <p:cNvSpPr txBox="1"/>
          <p:nvPr/>
        </p:nvSpPr>
        <p:spPr>
          <a:xfrm>
            <a:off x="2447214" y="207899"/>
            <a:ext cx="5090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Diabetes Optimization Function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53973A-ACA9-196D-5E21-6D1FC6B8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2" y="2871258"/>
            <a:ext cx="4120531" cy="185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B22E9-0A92-6368-54F7-BC11A6B88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066" y="5173520"/>
            <a:ext cx="2495898" cy="147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A48C9F-2A15-49A7-FD7B-2D76BCB49FD6}"/>
              </a:ext>
            </a:extLst>
          </p:cNvPr>
          <p:cNvSpPr txBox="1"/>
          <p:nvPr/>
        </p:nvSpPr>
        <p:spPr>
          <a:xfrm>
            <a:off x="5767753" y="2926859"/>
            <a:ext cx="2873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MAE 0.005796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 (MSE) 0.000058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CF465-89BA-2FB2-F6CC-EDE46CD96B4A}"/>
              </a:ext>
            </a:extLst>
          </p:cNvPr>
          <p:cNvSpPr txBox="1"/>
          <p:nvPr/>
        </p:nvSpPr>
        <p:spPr>
          <a:xfrm>
            <a:off x="5767753" y="1398102"/>
            <a:ext cx="48040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Activation Function: Exponential Linear Unit (</a:t>
            </a:r>
            <a:r>
              <a:rPr lang="en-US" sz="1600" dirty="0" err="1"/>
              <a:t>elu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Optimizer: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40EF8F-26E5-4791-4334-3B739B35F69B}"/>
              </a:ext>
            </a:extLst>
          </p:cNvPr>
          <p:cNvSpPr txBox="1"/>
          <p:nvPr/>
        </p:nvSpPr>
        <p:spPr>
          <a:xfrm>
            <a:off x="2447214" y="207899"/>
            <a:ext cx="5106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Diabetes Random Forest Regressor Evaluation Metrics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BF4DC59-E2BA-95AD-0121-4919292B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37" y="1349981"/>
            <a:ext cx="8303444" cy="521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01441-2317-9764-15D8-1410522FA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25" y="3174178"/>
            <a:ext cx="212437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E9B43625-A9AE-B3D7-CF08-55190E9B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1" y="983631"/>
            <a:ext cx="4058992" cy="18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695C42-CA45-5C6C-5DE0-2A9E9F590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0" y="2935954"/>
            <a:ext cx="4058993" cy="18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84A585D-42FA-604A-D598-D6C0C015C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0" y="4874312"/>
            <a:ext cx="4058995" cy="185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A68A8-BE96-FE75-BD86-2F64193CD941}"/>
              </a:ext>
            </a:extLst>
          </p:cNvPr>
          <p:cNvSpPr txBox="1"/>
          <p:nvPr/>
        </p:nvSpPr>
        <p:spPr>
          <a:xfrm>
            <a:off x="1307625" y="261685"/>
            <a:ext cx="717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Chronic Heart Disease Optimization Function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74E15-B519-DB83-56A4-AEDDAA54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9995" y="5129260"/>
            <a:ext cx="2819794" cy="1467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8D403-08FC-693B-FB26-8B7E2E3D0ED7}"/>
              </a:ext>
            </a:extLst>
          </p:cNvPr>
          <p:cNvSpPr txBox="1"/>
          <p:nvPr/>
        </p:nvSpPr>
        <p:spPr>
          <a:xfrm>
            <a:off x="5767753" y="1398102"/>
            <a:ext cx="2798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Activation Function: Swish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Optimizer: </a:t>
            </a:r>
            <a:r>
              <a:rPr lang="en-US" sz="1600" dirty="0" err="1"/>
              <a:t>Adamax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BAE74-3202-D358-8212-87CF11E3A526}"/>
              </a:ext>
            </a:extLst>
          </p:cNvPr>
          <p:cNvSpPr txBox="1"/>
          <p:nvPr/>
        </p:nvSpPr>
        <p:spPr>
          <a:xfrm>
            <a:off x="5767753" y="2926859"/>
            <a:ext cx="2873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MAE 0.002372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 (MSE) 0.00001</a:t>
            </a:r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0A68A8-BE96-FE75-BD86-2F64193CD941}"/>
              </a:ext>
            </a:extLst>
          </p:cNvPr>
          <p:cNvSpPr txBox="1"/>
          <p:nvPr/>
        </p:nvSpPr>
        <p:spPr>
          <a:xfrm>
            <a:off x="1307625" y="261685"/>
            <a:ext cx="606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Chronic Heart Disease Random Forest Regressor Evaluation Metrics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842CBCC-F0CC-BE8D-246E-5300763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36" y="1524057"/>
            <a:ext cx="7992501" cy="50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DECAE-7047-B7D0-DA10-8D96627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3" y="3222111"/>
            <a:ext cx="212437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86FD4D-0DDC-CE1E-151A-BD882036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3" y="936773"/>
            <a:ext cx="4035628" cy="18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26347BB-10E5-2848-B8A9-33779A25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3" y="2865419"/>
            <a:ext cx="4035628" cy="185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560E1A-5D93-7C5A-63E5-F0BE69BB027D}"/>
              </a:ext>
            </a:extLst>
          </p:cNvPr>
          <p:cNvSpPr txBox="1"/>
          <p:nvPr/>
        </p:nvSpPr>
        <p:spPr>
          <a:xfrm>
            <a:off x="1291608" y="233520"/>
            <a:ext cx="4804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Cancer Optimization Function</a:t>
            </a: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CECB83D8-A83B-5CB5-7D9B-F1B518CF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3" y="4788949"/>
            <a:ext cx="4035628" cy="183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020191-D242-BD78-2CE0-06505E7DB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53" y="5138373"/>
            <a:ext cx="2943636" cy="1486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DDBD6C-02CD-78C7-5692-C3E4F3A705EB}"/>
              </a:ext>
            </a:extLst>
          </p:cNvPr>
          <p:cNvSpPr txBox="1"/>
          <p:nvPr/>
        </p:nvSpPr>
        <p:spPr>
          <a:xfrm>
            <a:off x="5767753" y="2926859"/>
            <a:ext cx="28738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MAE 0.000948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 (MSE) 0.000002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F11E0-6C1B-62CF-B4AE-D14580FFA683}"/>
              </a:ext>
            </a:extLst>
          </p:cNvPr>
          <p:cNvSpPr txBox="1"/>
          <p:nvPr/>
        </p:nvSpPr>
        <p:spPr>
          <a:xfrm>
            <a:off x="5767753" y="1398102"/>
            <a:ext cx="27987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Activation Function: Swish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Optimizer: RMSprop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{03EA2FC5-A99F-4830-A991-A8DCE566E1AA}tf22318419_win32</Template>
  <TotalTime>386</TotalTime>
  <Words>820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inherit</vt:lpstr>
      <vt:lpstr>Inter</vt:lpstr>
      <vt:lpstr>Tenorite</vt:lpstr>
      <vt:lpstr>Custom</vt:lpstr>
      <vt:lpstr>PowerPoint Presentation</vt:lpstr>
      <vt:lpstr>PowerPoint Presentation</vt:lpstr>
      <vt:lpstr>PowerPoint Presentation</vt:lpstr>
      <vt:lpstr>Change Function to Work with Continuous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Croston</dc:creator>
  <cp:lastModifiedBy>Eric Croston</cp:lastModifiedBy>
  <cp:revision>4</cp:revision>
  <dcterms:created xsi:type="dcterms:W3CDTF">2024-09-18T23:35:05Z</dcterms:created>
  <dcterms:modified xsi:type="dcterms:W3CDTF">2024-09-19T18:24:36Z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