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8/10/predicting-stock-price-machine-learningnd-deep-learning-techniques-python/" TargetMode="External"/><Relationship Id="rId3" Type="http://schemas.openxmlformats.org/officeDocument/2006/relationships/hyperlink" Target="https://medium.datadriveninvestor.com/predicting-the-stock-market-with-python-bba3cf4c56ef" TargetMode="External"/><Relationship Id="rId4" Type="http://schemas.openxmlformats.org/officeDocument/2006/relationships/hyperlink" Target="https://deepnote.com/@deepnote/Stock-Analysis-in-Python-4cf17a26-d9bd-420a-a356-74d668ece385" TargetMode="External"/><Relationship Id="rId5" Type="http://schemas.openxmlformats.org/officeDocument/2006/relationships/hyperlink" Target="https://www.kaggle.com/code/thebrownviking20/intro-to-recurrent-neural-networks-lstm-gru/notebook" TargetMode="External"/><Relationship Id="rId6" Type="http://schemas.openxmlformats.org/officeDocument/2006/relationships/hyperlink" Target="https://www.kaggle.com/code/artemburenok/stock-analysis-monte-carlo-build-portfolio/notebook"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967a783d8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967a783d8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67a783d8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67a783d8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67a783d8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67a783d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967a783d8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967a783d8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ae121f0c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ae121f0c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adfe07df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adfe07df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626f678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9626f678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https://www.analyticsvidhya.com/blog/2018/10/predicting-stock-price-machine-learningnd-deep-learning-techniques-python/</a:t>
            </a:r>
            <a:endParaRPr/>
          </a:p>
          <a:p>
            <a:pPr indent="0" lvl="0" marL="0" rtl="0" algn="l">
              <a:spcBef>
                <a:spcPts val="0"/>
              </a:spcBef>
              <a:spcAft>
                <a:spcPts val="0"/>
              </a:spcAft>
              <a:buNone/>
            </a:pPr>
            <a:r>
              <a:rPr lang="en" u="sng">
                <a:solidFill>
                  <a:schemeClr val="hlink"/>
                </a:solidFill>
                <a:hlinkClick r:id="rId3"/>
              </a:rPr>
              <a:t>https://medium.datadriveninvestor.com/predicting-the-stock-market-with-python-bba3cf4c56ef</a:t>
            </a:r>
            <a:endParaRPr/>
          </a:p>
          <a:p>
            <a:pPr indent="0" lvl="0" marL="0" rtl="0" algn="l">
              <a:spcBef>
                <a:spcPts val="0"/>
              </a:spcBef>
              <a:spcAft>
                <a:spcPts val="0"/>
              </a:spcAft>
              <a:buNone/>
            </a:pPr>
            <a:r>
              <a:rPr lang="en" u="sng">
                <a:solidFill>
                  <a:schemeClr val="hlink"/>
                </a:solidFill>
                <a:hlinkClick r:id="rId4"/>
              </a:rPr>
              <a:t>https://deepnote.com/@deepnote/Stock-Analysis-in-Python-4cf17a26-d9bd-420a-a356-74d668ece385</a:t>
            </a:r>
            <a:endParaRPr/>
          </a:p>
          <a:p>
            <a:pPr indent="0" lvl="0" marL="0" rtl="0" algn="l">
              <a:spcBef>
                <a:spcPts val="0"/>
              </a:spcBef>
              <a:spcAft>
                <a:spcPts val="0"/>
              </a:spcAft>
              <a:buNone/>
            </a:pPr>
            <a:r>
              <a:rPr lang="en" u="sng">
                <a:solidFill>
                  <a:schemeClr val="hlink"/>
                </a:solidFill>
                <a:hlinkClick r:id="rId5"/>
              </a:rPr>
              <a:t>https://www.kaggle.com/code/thebrownviking20/intro-to-recurrent-neural-networks-lstm-gru/notebook</a:t>
            </a:r>
            <a:endParaRPr/>
          </a:p>
          <a:p>
            <a:pPr indent="0" lvl="0" marL="0" rtl="0" algn="l">
              <a:spcBef>
                <a:spcPts val="0"/>
              </a:spcBef>
              <a:spcAft>
                <a:spcPts val="0"/>
              </a:spcAft>
              <a:buNone/>
            </a:pPr>
            <a:r>
              <a:rPr lang="en" u="sng">
                <a:solidFill>
                  <a:schemeClr val="hlink"/>
                </a:solidFill>
                <a:hlinkClick r:id="rId6"/>
              </a:rPr>
              <a:t>https://www.kaggle.com/code/artemburenok/stock-analysis-monte-carlo-build-portfolio/notebook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967a783d8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967a783d8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Orange line is the prediction.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967a783d8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967a783d8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967a783d8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967a783d8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0e0d01a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0e0d01a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9186e799f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9186e799f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adfe07df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adfe07df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adfe07df6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adfe07df6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adfe07df6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adfe07df6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60f35d02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60f35d02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https://colab.research.google.com/drive/1SlP1Vg2KYmqO2qMMQGdV9aWxLzehsBUO?usp=sharing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0e0d01a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0e0d01a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f8f5940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f8f5940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60e0d01ae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60e0d01ae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https://www.kaggle.com/code/artemburenok/stock-analysis-monte-carlo-build-portfolio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61aaca81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61aaca81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60e0d01ae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60e0d01ae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9626f6789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9626f6789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626f6789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626f6789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48, Getting Started In Technical Analysis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analyticsvidhya.com/blog/2018/10/predicting-stock-price-machine-learningnd-deep-learning-techniques-python/" TargetMode="Externa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kaggle.com/code/thebrownviking20/intro-to-recurrent-neural-networks-lstm-gru/notebook" TargetMode="External"/><Relationship Id="rId4" Type="http://schemas.openxmlformats.org/officeDocument/2006/relationships/image" Target="../media/image6.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jacksoncrow/download-nasdaq-historical-data/notebook" TargetMode="External"/><Relationship Id="rId4" Type="http://schemas.openxmlformats.org/officeDocument/2006/relationships/hyperlink" Target="https://www.kaggle.com/datasets/jacksoncrow/stock-market-dataset/discussion/18863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investopedia.com/terms/m/montecarlosimulation.asp"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Stock Market Analysis</a:t>
            </a:r>
            <a:endParaRPr/>
          </a:p>
        </p:txBody>
      </p:sp>
      <p:sp>
        <p:nvSpPr>
          <p:cNvPr id="135" name="Google Shape;135;p13"/>
          <p:cNvSpPr txBox="1"/>
          <p:nvPr>
            <p:ph idx="1" type="subTitle"/>
          </p:nvPr>
        </p:nvSpPr>
        <p:spPr>
          <a:xfrm>
            <a:off x="311700" y="3293525"/>
            <a:ext cx="8520600" cy="1499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000"/>
              <a:t>Eric Escareno</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Christian Galleisky</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Irvin Budwal</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Joseph Lopez</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a:t>
            </a:r>
            <a:r>
              <a:rPr lang="en"/>
              <a:t> Analysis</a:t>
            </a:r>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Moving averages can lead to poor predictions in an unstable stock price.</a:t>
            </a:r>
            <a:endParaRPr/>
          </a:p>
        </p:txBody>
      </p:sp>
      <p:pic>
        <p:nvPicPr>
          <p:cNvPr id="194" name="Google Shape;194;p22"/>
          <p:cNvPicPr preferRelativeResize="0"/>
          <p:nvPr/>
        </p:nvPicPr>
        <p:blipFill>
          <a:blip r:embed="rId3">
            <a:alphaModFix/>
          </a:blip>
          <a:stretch>
            <a:fillRect/>
          </a:stretch>
        </p:blipFill>
        <p:spPr>
          <a:xfrm>
            <a:off x="5174226" y="1944900"/>
            <a:ext cx="3224275" cy="307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Analysis</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Trading ranges can be used to predict breakouts towards the side of the range where the initial breakout occurs. The longer the range means the more significant the breakout could become. Narrow ranges are more reliable.</a:t>
            </a:r>
            <a:endParaRPr/>
          </a:p>
        </p:txBody>
      </p:sp>
      <p:pic>
        <p:nvPicPr>
          <p:cNvPr id="201" name="Google Shape;201;p23"/>
          <p:cNvPicPr preferRelativeResize="0"/>
          <p:nvPr/>
        </p:nvPicPr>
        <p:blipFill>
          <a:blip r:embed="rId3">
            <a:alphaModFix/>
          </a:blip>
          <a:stretch>
            <a:fillRect/>
          </a:stretch>
        </p:blipFill>
        <p:spPr>
          <a:xfrm>
            <a:off x="4572000" y="2135351"/>
            <a:ext cx="4173459" cy="291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Analysis</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False breakouts also exist so it is important to be patient and wait for the stock to break its support or resistance.</a:t>
            </a:r>
            <a:endParaRPr/>
          </a:p>
        </p:txBody>
      </p:sp>
      <p:pic>
        <p:nvPicPr>
          <p:cNvPr id="208" name="Google Shape;208;p24"/>
          <p:cNvPicPr preferRelativeResize="0"/>
          <p:nvPr/>
        </p:nvPicPr>
        <p:blipFill>
          <a:blip r:embed="rId3">
            <a:alphaModFix/>
          </a:blip>
          <a:stretch>
            <a:fillRect/>
          </a:stretch>
        </p:blipFill>
        <p:spPr>
          <a:xfrm>
            <a:off x="5297025" y="2019400"/>
            <a:ext cx="3498395" cy="291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Analysis</a:t>
            </a:r>
            <a:endParaRPr/>
          </a:p>
        </p:txBody>
      </p:sp>
      <p:sp>
        <p:nvSpPr>
          <p:cNvPr id="214" name="Google Shape;214;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25"/>
          <p:cNvPicPr preferRelativeResize="0"/>
          <p:nvPr/>
        </p:nvPicPr>
        <p:blipFill>
          <a:blip r:embed="rId3">
            <a:alphaModFix/>
          </a:blip>
          <a:stretch>
            <a:fillRect/>
          </a:stretch>
        </p:blipFill>
        <p:spPr>
          <a:xfrm>
            <a:off x="299100" y="1007679"/>
            <a:ext cx="4482147" cy="3128175"/>
          </a:xfrm>
          <a:prstGeom prst="rect">
            <a:avLst/>
          </a:prstGeom>
          <a:noFill/>
          <a:ln>
            <a:noFill/>
          </a:ln>
        </p:spPr>
      </p:pic>
      <p:pic>
        <p:nvPicPr>
          <p:cNvPr id="216" name="Google Shape;216;p25"/>
          <p:cNvPicPr preferRelativeResize="0"/>
          <p:nvPr/>
        </p:nvPicPr>
        <p:blipFill>
          <a:blip r:embed="rId4">
            <a:alphaModFix/>
          </a:blip>
          <a:stretch>
            <a:fillRect/>
          </a:stretch>
        </p:blipFill>
        <p:spPr>
          <a:xfrm>
            <a:off x="5066596" y="1007663"/>
            <a:ext cx="3723074" cy="312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222" name="Google Shape;222;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Some of the challenges we faced include:</a:t>
            </a:r>
            <a:endParaRPr/>
          </a:p>
          <a:p>
            <a:pPr indent="-298450" lvl="1" marL="914400" rtl="0" algn="l">
              <a:spcBef>
                <a:spcPts val="0"/>
              </a:spcBef>
              <a:spcAft>
                <a:spcPts val="0"/>
              </a:spcAft>
              <a:buSzPts val="1100"/>
              <a:buChar char="○"/>
            </a:pPr>
            <a:r>
              <a:rPr lang="en"/>
              <a:t>Choosing our data set was </a:t>
            </a:r>
            <a:r>
              <a:rPr lang="en"/>
              <a:t>challenging</a:t>
            </a:r>
            <a:r>
              <a:rPr lang="en"/>
              <a:t>. We went back and forth on the two sets we found, however we ended up learning from both. (In the end, we chose </a:t>
            </a:r>
            <a:r>
              <a:rPr lang="en" sz="1200">
                <a:latin typeface="Arial"/>
                <a:ea typeface="Arial"/>
                <a:cs typeface="Arial"/>
                <a:sym typeface="Arial"/>
              </a:rPr>
              <a:t>Historical daily prices of Nasdaq-traded stocks and ETFs)</a:t>
            </a:r>
            <a:endParaRPr/>
          </a:p>
          <a:p>
            <a:pPr indent="-298450" lvl="1" marL="914400" rtl="0" algn="l">
              <a:spcBef>
                <a:spcPts val="0"/>
              </a:spcBef>
              <a:spcAft>
                <a:spcPts val="0"/>
              </a:spcAft>
              <a:buSzPts val="1100"/>
              <a:buChar char="○"/>
            </a:pPr>
            <a:r>
              <a:rPr lang="en"/>
              <a:t>Figuring out the </a:t>
            </a:r>
            <a:r>
              <a:rPr lang="en"/>
              <a:t>framework</a:t>
            </a:r>
            <a:r>
              <a:rPr lang="en"/>
              <a:t> and the method we wanted to </a:t>
            </a:r>
            <a:r>
              <a:rPr lang="en"/>
              <a:t>implement. Eventually we settled on a recurring neural network method, in which we utilized the output activations from one or more layers of the network by saving the activations.  </a:t>
            </a:r>
            <a:endParaRPr/>
          </a:p>
          <a:p>
            <a:pPr indent="-298450" lvl="1" marL="914400" rtl="0" algn="l">
              <a:spcBef>
                <a:spcPts val="0"/>
              </a:spcBef>
              <a:spcAft>
                <a:spcPts val="0"/>
              </a:spcAft>
              <a:buSzPts val="1100"/>
              <a:buChar char="○"/>
            </a:pPr>
            <a:r>
              <a:rPr lang="en"/>
              <a:t>Mapping market emotions was a much more difficult concept than we anticipated.</a:t>
            </a:r>
            <a:endParaRPr/>
          </a:p>
          <a:p>
            <a:pPr indent="-298450" lvl="1" marL="914400" rtl="0" algn="l">
              <a:spcBef>
                <a:spcPts val="0"/>
              </a:spcBef>
              <a:spcAft>
                <a:spcPts val="0"/>
              </a:spcAft>
              <a:buSzPts val="1100"/>
              <a:buChar char="○"/>
            </a:pPr>
            <a:r>
              <a:rPr lang="en"/>
              <a:t>Teaching a deep learning model Technical Analysis is possible but has proven to be cumbersome</a:t>
            </a:r>
            <a:endParaRPr/>
          </a:p>
          <a:p>
            <a:pPr indent="-298450" lvl="1" marL="914400" rtl="0" algn="l">
              <a:spcBef>
                <a:spcPts val="0"/>
              </a:spcBef>
              <a:spcAft>
                <a:spcPts val="0"/>
              </a:spcAft>
              <a:buSzPts val="1100"/>
              <a:buChar char="○"/>
            </a:pPr>
            <a:r>
              <a:rPr lang="en"/>
              <a:t>The Monte Carlo method could be applied without necessarily using deep learning. </a:t>
            </a:r>
            <a:endParaRPr/>
          </a:p>
          <a:p>
            <a:pPr indent="-298450" lvl="1" marL="914400" rtl="0" algn="l">
              <a:spcBef>
                <a:spcPts val="0"/>
              </a:spcBef>
              <a:spcAft>
                <a:spcPts val="0"/>
              </a:spcAft>
              <a:buSzPts val="1100"/>
              <a:buChar char="○"/>
            </a:pPr>
            <a:r>
              <a:rPr lang="en"/>
              <a:t>A lot more difficult  of an issue to tackle than we originally thought.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228" name="Google Shape;22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Our primary focus for this task is to utilize machine learning to predict graphs based on results from older stock market data. A level of technical analysis will be needed for adequate implementation for designing the model to create accurate results and meaningful data of which we could gleam information upon finished training.</a:t>
            </a:r>
            <a:endParaRPr/>
          </a:p>
          <a:p>
            <a:pPr indent="0" lvl="0" marL="0" rtl="0" algn="l">
              <a:spcBef>
                <a:spcPts val="1200"/>
              </a:spcBef>
              <a:spcAft>
                <a:spcPts val="0"/>
              </a:spcAft>
              <a:buNone/>
            </a:pPr>
            <a:r>
              <a:rPr lang="en"/>
              <a:t>Our approach has been to utilize Long Short Term Memory (LSTM). Essentially composing cells as an assembly of input gates, output gates, and forget gates. The idea behind this is for memory to be stored in the cell for future use. The gates feed information to each other and regulate passing values through their network (multilayer neural network). This is short term memory that basically lasts for a long period of time (values and information are retained within the gates/cells)</a:t>
            </a:r>
            <a:endParaRPr/>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234" name="Google Shape;234;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https://www.analyticsvidhya.com/blog/2018/10/predicting-stock-price-machine-learningnd-deep-learning-techniques-python/</a:t>
            </a:r>
            <a:endParaRPr/>
          </a:p>
          <a:p>
            <a:pPr indent="0" lvl="0" marL="0" rtl="0" algn="l">
              <a:spcBef>
                <a:spcPts val="1200"/>
              </a:spcBef>
              <a:spcAft>
                <a:spcPts val="0"/>
              </a:spcAft>
              <a:buNone/>
            </a:pPr>
            <a:r>
              <a:rPr lang="en"/>
              <a:t>This project used different machine </a:t>
            </a:r>
            <a:r>
              <a:rPr lang="en"/>
              <a:t>learning and deep learning models to try and make accurate stock predictions.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5" name="Google Shape;235;p28"/>
          <p:cNvPicPr preferRelativeResize="0"/>
          <p:nvPr/>
        </p:nvPicPr>
        <p:blipFill>
          <a:blip r:embed="rId4">
            <a:alphaModFix/>
          </a:blip>
          <a:stretch>
            <a:fillRect/>
          </a:stretch>
        </p:blipFill>
        <p:spPr>
          <a:xfrm>
            <a:off x="3086100" y="2686050"/>
            <a:ext cx="5625725" cy="2293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241" name="Google Shape;241;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LSTM model prediction graph:</a:t>
            </a:r>
            <a:endParaRPr/>
          </a:p>
        </p:txBody>
      </p:sp>
      <p:pic>
        <p:nvPicPr>
          <p:cNvPr id="242" name="Google Shape;242;p29"/>
          <p:cNvPicPr preferRelativeResize="0"/>
          <p:nvPr/>
        </p:nvPicPr>
        <p:blipFill>
          <a:blip r:embed="rId3">
            <a:alphaModFix/>
          </a:blip>
          <a:stretch>
            <a:fillRect/>
          </a:stretch>
        </p:blipFill>
        <p:spPr>
          <a:xfrm>
            <a:off x="3055900" y="2206129"/>
            <a:ext cx="5610975" cy="2783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248" name="Google Shape;248;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https://www.kaggle.com/code/thebrownviking20/intro-to-recurrent-neural-networks-lstm-gru/notebook</a:t>
            </a:r>
            <a:endParaRPr/>
          </a:p>
          <a:p>
            <a:pPr indent="0" lvl="0" marL="0" rtl="0" algn="l">
              <a:spcBef>
                <a:spcPts val="1200"/>
              </a:spcBef>
              <a:spcAft>
                <a:spcPts val="1200"/>
              </a:spcAft>
              <a:buNone/>
            </a:pPr>
            <a:r>
              <a:rPr lang="en"/>
              <a:t>This project showed an introduction to </a:t>
            </a:r>
            <a:r>
              <a:rPr lang="en"/>
              <a:t>using LSTM’s to predict stock movement.</a:t>
            </a:r>
            <a:endParaRPr/>
          </a:p>
        </p:txBody>
      </p:sp>
      <p:pic>
        <p:nvPicPr>
          <p:cNvPr id="249" name="Google Shape;249;p30"/>
          <p:cNvPicPr preferRelativeResize="0"/>
          <p:nvPr/>
        </p:nvPicPr>
        <p:blipFill>
          <a:blip r:embed="rId4">
            <a:alphaModFix/>
          </a:blip>
          <a:stretch>
            <a:fillRect/>
          </a:stretch>
        </p:blipFill>
        <p:spPr>
          <a:xfrm>
            <a:off x="888404" y="2571750"/>
            <a:ext cx="3171422" cy="2452050"/>
          </a:xfrm>
          <a:prstGeom prst="rect">
            <a:avLst/>
          </a:prstGeom>
          <a:noFill/>
          <a:ln>
            <a:noFill/>
          </a:ln>
        </p:spPr>
      </p:pic>
      <p:pic>
        <p:nvPicPr>
          <p:cNvPr id="250" name="Google Shape;250;p30"/>
          <p:cNvPicPr preferRelativeResize="0"/>
          <p:nvPr/>
        </p:nvPicPr>
        <p:blipFill>
          <a:blip r:embed="rId5">
            <a:alphaModFix/>
          </a:blip>
          <a:stretch>
            <a:fillRect/>
          </a:stretch>
        </p:blipFill>
        <p:spPr>
          <a:xfrm>
            <a:off x="4858192" y="3194875"/>
            <a:ext cx="3748734" cy="91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256" name="Google Shape;256;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LSTM model prediction graph:</a:t>
            </a:r>
            <a:endParaRPr/>
          </a:p>
        </p:txBody>
      </p:sp>
      <p:pic>
        <p:nvPicPr>
          <p:cNvPr id="257" name="Google Shape;257;p31"/>
          <p:cNvPicPr preferRelativeResize="0"/>
          <p:nvPr/>
        </p:nvPicPr>
        <p:blipFill>
          <a:blip r:embed="rId3">
            <a:alphaModFix/>
          </a:blip>
          <a:stretch>
            <a:fillRect/>
          </a:stretch>
        </p:blipFill>
        <p:spPr>
          <a:xfrm>
            <a:off x="3869150" y="2135546"/>
            <a:ext cx="4693551" cy="281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What are we investigating? Why is it interesting?</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
              <a:t>Market </a:t>
            </a:r>
            <a:r>
              <a:rPr lang="en"/>
              <a:t> psychology paired with deep learning can give us greater insight into how and when we should make trades. This is interesting to our group as most of us have very little investing experience so if novices can figure out how to leverage deep learning effectively there are many more possibilities.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gap we are trying to fill is that of people who are inexperienced with investing, want to follow market trends, and want to be able to identify investment opportunities while lessening the potential pitfalls in doing so. </a:t>
            </a:r>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263" name="Google Shape;263;p32"/>
          <p:cNvSpPr txBox="1"/>
          <p:nvPr>
            <p:ph idx="1" type="body"/>
          </p:nvPr>
        </p:nvSpPr>
        <p:spPr>
          <a:xfrm>
            <a:off x="425425" y="1576450"/>
            <a:ext cx="41100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Settled on “</a:t>
            </a:r>
            <a:r>
              <a:rPr lang="en" sz="1200">
                <a:latin typeface="Arial"/>
                <a:ea typeface="Arial"/>
                <a:cs typeface="Arial"/>
                <a:sym typeface="Arial"/>
              </a:rPr>
              <a:t>Historical daily prices of Nasdaq-traded stocks and ETFs”</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Granular data set</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Thorough documentation &amp; structure</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Quarterly update frequency </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Easy to utilize and integrate</a:t>
            </a:r>
            <a:endParaRPr sz="1200">
              <a:latin typeface="Arial"/>
              <a:ea typeface="Arial"/>
              <a:cs typeface="Arial"/>
              <a:sym typeface="Arial"/>
            </a:endParaRPr>
          </a:p>
        </p:txBody>
      </p:sp>
      <p:pic>
        <p:nvPicPr>
          <p:cNvPr id="264" name="Google Shape;264;p32"/>
          <p:cNvPicPr preferRelativeResize="0"/>
          <p:nvPr/>
        </p:nvPicPr>
        <p:blipFill>
          <a:blip r:embed="rId3">
            <a:alphaModFix/>
          </a:blip>
          <a:stretch>
            <a:fillRect/>
          </a:stretch>
        </p:blipFill>
        <p:spPr>
          <a:xfrm>
            <a:off x="4572000" y="1576450"/>
            <a:ext cx="4291198" cy="30395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270" name="Google Shape;270;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modify one of our related works to better improve and visualize the model. The original code only uses LSTM and GRU models along with a single graph to show accuracy. We can utilize our knowledge of BiLSTM, Stacked BiLSTM, </a:t>
            </a:r>
            <a:r>
              <a:rPr lang="en"/>
              <a:t>histograms, and other models/visualizations to better assess how well our model is doing. We will refine our parameters and attempt to obtain faster runtimes</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a:t>
            </a:r>
            <a:endParaRPr/>
          </a:p>
        </p:txBody>
      </p:sp>
      <p:sp>
        <p:nvSpPr>
          <p:cNvPr id="276" name="Google Shape;276;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will experiment by tweaking our model’s structure and hyperparameters to reduce the rsme value as much as possible. We can also implement ROC-AUC graphs to better understand our model’s performance. Overall we need to make sure the model predicts well in a short window of time. If we look at it from too far away we may miscalculate how accurate it really 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82" name="Google Shape;282;p35"/>
          <p:cNvSpPr txBox="1"/>
          <p:nvPr>
            <p:ph idx="1" type="body"/>
          </p:nvPr>
        </p:nvSpPr>
        <p:spPr>
          <a:xfrm rot="-293">
            <a:off x="1297483" y="1567384"/>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Results are pending completion of code and experimentation. Obvious areas where our work could be expanded is training a separate model in some standardized Technical Analysis calculations to see which predictions are more accurate at predicting future results.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reading will you examine to provide context and background?</a:t>
            </a:r>
            <a:endParaRPr/>
          </a:p>
        </p:txBody>
      </p:sp>
      <p:sp>
        <p:nvSpPr>
          <p:cNvPr id="147" name="Google Shape;147;p15"/>
          <p:cNvSpPr txBox="1"/>
          <p:nvPr>
            <p:ph idx="1" type="body"/>
          </p:nvPr>
        </p:nvSpPr>
        <p:spPr>
          <a:xfrm>
            <a:off x="1297500" y="1462725"/>
            <a:ext cx="7038900" cy="29112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a:t>Getting Started in Technical Analysis by Jack Schwager. Technical Analysis explained by Martin Pring. Both books give detail on technical analysis which can be used to make better predictions in stock price.</a:t>
            </a:r>
            <a:endParaRPr/>
          </a:p>
          <a:p>
            <a:pPr indent="0" lvl="0" marL="0" rtl="0" algn="l">
              <a:spcBef>
                <a:spcPts val="300"/>
              </a:spcBef>
              <a:spcAft>
                <a:spcPts val="0"/>
              </a:spcAft>
              <a:buNone/>
            </a:pPr>
            <a:r>
              <a:t/>
            </a:r>
            <a:endParaRPr sz="1200">
              <a:latin typeface="Times New Roman"/>
              <a:ea typeface="Times New Roman"/>
              <a:cs typeface="Times New Roman"/>
              <a:sym typeface="Times New Roman"/>
            </a:endParaRPr>
          </a:p>
          <a:p>
            <a:pPr indent="0" lvl="0" marL="0" rtl="0" algn="l">
              <a:spcBef>
                <a:spcPts val="300"/>
              </a:spcBef>
              <a:spcAft>
                <a:spcPts val="0"/>
              </a:spcAft>
              <a:buNone/>
            </a:pPr>
            <a:r>
              <a:t/>
            </a:r>
            <a:endParaRPr sz="1200">
              <a:latin typeface="Times New Roman"/>
              <a:ea typeface="Times New Roman"/>
              <a:cs typeface="Times New Roman"/>
              <a:sym typeface="Times New Roman"/>
            </a:endParaRPr>
          </a:p>
          <a:p>
            <a:pPr indent="0" lvl="0" marL="0" rtl="0" algn="l">
              <a:spcBef>
                <a:spcPts val="300"/>
              </a:spcBef>
              <a:spcAft>
                <a:spcPts val="0"/>
              </a:spcAft>
              <a:buNone/>
            </a:pPr>
            <a:r>
              <a:t/>
            </a:r>
            <a:endParaRPr sz="1200">
              <a:latin typeface="Times New Roman"/>
              <a:ea typeface="Times New Roman"/>
              <a:cs typeface="Times New Roman"/>
              <a:sym typeface="Times New Roman"/>
            </a:endParaRPr>
          </a:p>
        </p:txBody>
      </p:sp>
      <p:pic>
        <p:nvPicPr>
          <p:cNvPr id="148" name="Google Shape;148;p15"/>
          <p:cNvPicPr preferRelativeResize="0"/>
          <p:nvPr/>
        </p:nvPicPr>
        <p:blipFill>
          <a:blip r:embed="rId3">
            <a:alphaModFix/>
          </a:blip>
          <a:stretch>
            <a:fillRect/>
          </a:stretch>
        </p:blipFill>
        <p:spPr>
          <a:xfrm>
            <a:off x="2134619" y="2335900"/>
            <a:ext cx="1697800" cy="2564675"/>
          </a:xfrm>
          <a:prstGeom prst="rect">
            <a:avLst/>
          </a:prstGeom>
          <a:noFill/>
          <a:ln>
            <a:noFill/>
          </a:ln>
        </p:spPr>
      </p:pic>
      <p:pic>
        <p:nvPicPr>
          <p:cNvPr id="149" name="Google Shape;149;p15"/>
          <p:cNvPicPr preferRelativeResize="0"/>
          <p:nvPr/>
        </p:nvPicPr>
        <p:blipFill>
          <a:blip r:embed="rId4">
            <a:alphaModFix/>
          </a:blip>
          <a:stretch>
            <a:fillRect/>
          </a:stretch>
        </p:blipFill>
        <p:spPr>
          <a:xfrm>
            <a:off x="5364325" y="2335900"/>
            <a:ext cx="1697800" cy="256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and Approach</a:t>
            </a:r>
            <a:endParaRPr/>
          </a:p>
        </p:txBody>
      </p:sp>
      <p:sp>
        <p:nvSpPr>
          <p:cNvPr id="155" name="Google Shape;155;p16"/>
          <p:cNvSpPr txBox="1"/>
          <p:nvPr>
            <p:ph idx="1" type="body"/>
          </p:nvPr>
        </p:nvSpPr>
        <p:spPr>
          <a:xfrm>
            <a:off x="1297500" y="1362625"/>
            <a:ext cx="7038900" cy="3346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Various APIs exist for trading stocks</a:t>
            </a:r>
            <a:endParaRPr/>
          </a:p>
          <a:p>
            <a:pPr indent="-298450" lvl="1" marL="914400" rtl="0" algn="l">
              <a:spcBef>
                <a:spcPts val="0"/>
              </a:spcBef>
              <a:spcAft>
                <a:spcPts val="0"/>
              </a:spcAft>
              <a:buSzPts val="1100"/>
              <a:buChar char="○"/>
            </a:pPr>
            <a:r>
              <a:rPr lang="en"/>
              <a:t>Yahoo finance API appears to be a reliable/approachable choice (also free)</a:t>
            </a:r>
            <a:endParaRPr/>
          </a:p>
          <a:p>
            <a:pPr indent="-298450" lvl="2" marL="1371600" rtl="0" algn="l">
              <a:spcBef>
                <a:spcPts val="0"/>
              </a:spcBef>
              <a:spcAft>
                <a:spcPts val="0"/>
              </a:spcAft>
              <a:buSzPts val="1100"/>
              <a:buChar char="■"/>
            </a:pPr>
            <a:r>
              <a:rPr lang="en"/>
              <a:t>Though limited in options, may provide enough tools that we need</a:t>
            </a:r>
            <a:endParaRPr/>
          </a:p>
          <a:p>
            <a:pPr indent="-298450" lvl="1" marL="914400" rtl="0" algn="l">
              <a:spcBef>
                <a:spcPts val="0"/>
              </a:spcBef>
              <a:spcAft>
                <a:spcPts val="0"/>
              </a:spcAft>
              <a:buSzPts val="1100"/>
              <a:buChar char="○"/>
            </a:pPr>
            <a:r>
              <a:rPr lang="en"/>
              <a:t>Alpha Vantage API also appears approachable and can code in python</a:t>
            </a:r>
            <a:endParaRPr/>
          </a:p>
          <a:p>
            <a:pPr indent="-298450" lvl="2" marL="1371600" rtl="0" algn="l">
              <a:spcBef>
                <a:spcPts val="0"/>
              </a:spcBef>
              <a:spcAft>
                <a:spcPts val="0"/>
              </a:spcAft>
              <a:buSzPts val="1100"/>
              <a:buChar char="■"/>
            </a:pPr>
            <a:r>
              <a:rPr lang="en"/>
              <a:t>May require payment for other premium features</a:t>
            </a:r>
            <a:endParaRPr/>
          </a:p>
          <a:p>
            <a:pPr indent="-311150" lvl="0" marL="457200" rtl="0" algn="l">
              <a:spcBef>
                <a:spcPts val="0"/>
              </a:spcBef>
              <a:spcAft>
                <a:spcPts val="0"/>
              </a:spcAft>
              <a:buSzPts val="1300"/>
              <a:buChar char="●"/>
            </a:pPr>
            <a:r>
              <a:rPr lang="en"/>
              <a:t>Obtain large datasets to train our model:</a:t>
            </a:r>
            <a:endParaRPr/>
          </a:p>
          <a:p>
            <a:pPr indent="0" lvl="0" marL="0" rtl="0" algn="l">
              <a:spcBef>
                <a:spcPts val="1200"/>
              </a:spcBef>
              <a:spcAft>
                <a:spcPts val="0"/>
              </a:spcAft>
              <a:buNone/>
            </a:pPr>
            <a:r>
              <a:rPr lang="en" sz="1250">
                <a:solidFill>
                  <a:srgbClr val="0CB1ED"/>
                </a:solidFill>
                <a:uFill>
                  <a:noFill/>
                </a:uFill>
                <a:hlinkClick r:id="rId3">
                  <a:extLst>
                    <a:ext uri="{A12FA001-AC4F-418D-AE19-62706E023703}">
                      <ahyp:hlinkClr val="tx"/>
                    </a:ext>
                  </a:extLst>
                </a:hlinkClick>
              </a:rPr>
              <a:t>https://www.kaggle.com/jacksoncrow/download-nasdaq-historical-data/notebook</a:t>
            </a:r>
            <a:r>
              <a:rPr lang="en" sz="1400">
                <a:solidFill>
                  <a:srgbClr val="24292F"/>
                </a:solidFill>
              </a:rPr>
              <a:t> </a:t>
            </a:r>
            <a:endParaRPr sz="1400">
              <a:solidFill>
                <a:srgbClr val="24292F"/>
              </a:solidFill>
            </a:endParaRPr>
          </a:p>
          <a:p>
            <a:pPr indent="0" lvl="0" marL="0" rtl="0" algn="l">
              <a:spcBef>
                <a:spcPts val="300"/>
              </a:spcBef>
              <a:spcAft>
                <a:spcPts val="0"/>
              </a:spcAft>
              <a:buNone/>
            </a:pPr>
            <a:r>
              <a:rPr lang="en" sz="1200"/>
              <a:t>We will try to get current data by either web scraping where possible or trying a script that collects the data.</a:t>
            </a:r>
            <a:endParaRPr sz="1200"/>
          </a:p>
          <a:p>
            <a:pPr indent="0" lvl="0" marL="0" rtl="0" algn="l">
              <a:spcBef>
                <a:spcPts val="300"/>
              </a:spcBef>
              <a:spcAft>
                <a:spcPts val="0"/>
              </a:spcAft>
              <a:buNone/>
            </a:pPr>
            <a:r>
              <a:rPr lang="en" sz="1200" u="sng">
                <a:solidFill>
                  <a:srgbClr val="1155CC"/>
                </a:solidFill>
                <a:hlinkClick r:id="rId4">
                  <a:extLst>
                    <a:ext uri="{A12FA001-AC4F-418D-AE19-62706E023703}">
                      <ahyp:hlinkClr val="tx"/>
                    </a:ext>
                  </a:extLst>
                </a:hlinkClick>
              </a:rPr>
              <a:t>https://www.kaggle.com/datasets/jacksoncrow/stock-market-dataset/discussion/188637</a:t>
            </a:r>
            <a:endParaRPr sz="1200">
              <a:solidFill>
                <a:srgbClr val="24292F"/>
              </a:solidFill>
            </a:endParaRPr>
          </a:p>
          <a:p>
            <a:pPr indent="0" lvl="0" marL="0" rtl="0" algn="l">
              <a:spcBef>
                <a:spcPts val="300"/>
              </a:spcBef>
              <a:spcAft>
                <a:spcPts val="0"/>
              </a:spcAft>
              <a:buNone/>
            </a:pPr>
            <a:r>
              <a:rPr lang="en" sz="1200"/>
              <a:t>If we cannot find a means to quickly collect new data then we will use existing data to build upon.</a:t>
            </a:r>
            <a:endParaRPr sz="1200"/>
          </a:p>
          <a:p>
            <a:pPr indent="0" lvl="0" marL="0" rtl="0" algn="l">
              <a:spcBef>
                <a:spcPts val="300"/>
              </a:spcBef>
              <a:spcAft>
                <a:spcPts val="0"/>
              </a:spcAft>
              <a:buNone/>
            </a:pPr>
            <a:r>
              <a:t/>
            </a:r>
            <a:endParaRPr sz="1200">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lang="en"/>
              <a:t>Our model is meant to measure the emotional state of the market</a:t>
            </a:r>
            <a:endParaRPr/>
          </a:p>
          <a:p>
            <a:pPr indent="-298450" lvl="1" marL="914400" rtl="0" algn="l">
              <a:spcBef>
                <a:spcPts val="0"/>
              </a:spcBef>
              <a:spcAft>
                <a:spcPts val="0"/>
              </a:spcAft>
              <a:buSzPts val="1100"/>
              <a:buChar char="○"/>
            </a:pPr>
            <a:r>
              <a:rPr lang="en"/>
              <a:t>Not just when to trade/take advantage of the market</a:t>
            </a:r>
            <a:endParaRPr/>
          </a:p>
          <a:p>
            <a:pPr indent="-298450" lvl="1" marL="914400" rtl="0" algn="l">
              <a:spcBef>
                <a:spcPts val="0"/>
              </a:spcBef>
              <a:spcAft>
                <a:spcPts val="0"/>
              </a:spcAft>
              <a:buSzPts val="1100"/>
              <a:buChar char="○"/>
            </a:pPr>
            <a:r>
              <a:rPr lang="en"/>
              <a:t>Observe how the market feels about a certain share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Method/Algorithm</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sz="1700" u="sng">
                <a:solidFill>
                  <a:schemeClr val="accent5"/>
                </a:solidFill>
                <a:hlinkClick r:id="rId3">
                  <a:extLst>
                    <a:ext uri="{A12FA001-AC4F-418D-AE19-62706E023703}">
                      <ahyp:hlinkClr val="tx"/>
                    </a:ext>
                  </a:extLst>
                </a:hlinkClick>
              </a:rPr>
              <a:t>https://www.investopedia.com/terms/m/montecarlosimulation.asp</a:t>
            </a:r>
            <a:r>
              <a:rPr lang="en" sz="1700"/>
              <a:t> - The Monte Carlo Simulation</a:t>
            </a:r>
            <a:endParaRPr sz="1700"/>
          </a:p>
          <a:p>
            <a:pPr indent="0" lvl="0" marL="0" rtl="0" algn="l">
              <a:spcBef>
                <a:spcPts val="300"/>
              </a:spcBef>
              <a:spcAft>
                <a:spcPts val="0"/>
              </a:spcAft>
              <a:buNone/>
            </a:pPr>
            <a:r>
              <a:t/>
            </a:r>
            <a:endParaRPr sz="1700"/>
          </a:p>
        </p:txBody>
      </p:sp>
      <p:pic>
        <p:nvPicPr>
          <p:cNvPr id="162" name="Google Shape;162;p17"/>
          <p:cNvPicPr preferRelativeResize="0"/>
          <p:nvPr/>
        </p:nvPicPr>
        <p:blipFill>
          <a:blip r:embed="rId4">
            <a:alphaModFix/>
          </a:blip>
          <a:stretch>
            <a:fillRect/>
          </a:stretch>
        </p:blipFill>
        <p:spPr>
          <a:xfrm>
            <a:off x="1977138" y="2362125"/>
            <a:ext cx="5189717" cy="245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we build on the method? Metrics		</a:t>
            </a:r>
            <a:endParaRPr/>
          </a:p>
        </p:txBody>
      </p:sp>
      <p:sp>
        <p:nvSpPr>
          <p:cNvPr id="168" name="Google Shape;168;p18"/>
          <p:cNvSpPr txBox="1"/>
          <p:nvPr>
            <p:ph idx="1" type="body"/>
          </p:nvPr>
        </p:nvSpPr>
        <p:spPr>
          <a:xfrm>
            <a:off x="1092850" y="1592875"/>
            <a:ext cx="7038900" cy="2894700"/>
          </a:xfrm>
          <a:prstGeom prst="rect">
            <a:avLst/>
          </a:prstGeom>
        </p:spPr>
        <p:txBody>
          <a:bodyPr anchorCtr="0" anchor="t" bIns="91425" lIns="91425" spcFirstLastPara="1" rIns="91425" wrap="square" tIns="91425">
            <a:normAutofit fontScale="77500" lnSpcReduction="20000"/>
          </a:bodyPr>
          <a:lstStyle/>
          <a:p>
            <a:pPr indent="0" lvl="0" marL="0" rtl="0" algn="l">
              <a:spcBef>
                <a:spcPts val="300"/>
              </a:spcBef>
              <a:spcAft>
                <a:spcPts val="0"/>
              </a:spcAft>
              <a:buNone/>
            </a:pPr>
            <a:r>
              <a:rPr lang="en" sz="1558"/>
              <a:t>There are existing implementations which we can build off of and tweak. Most likely this will require adding different forms of data to include as context. These can include: </a:t>
            </a:r>
            <a:endParaRPr sz="1958"/>
          </a:p>
          <a:p>
            <a:pPr indent="0" lvl="0" marL="0" rtl="0" algn="l">
              <a:spcBef>
                <a:spcPts val="300"/>
              </a:spcBef>
              <a:spcAft>
                <a:spcPts val="0"/>
              </a:spcAft>
              <a:buNone/>
            </a:pPr>
            <a:r>
              <a:t/>
            </a:r>
            <a:endParaRPr sz="1700"/>
          </a:p>
          <a:p>
            <a:pPr indent="0" lvl="0" marL="0" rtl="0" algn="l">
              <a:spcBef>
                <a:spcPts val="0"/>
              </a:spcBef>
              <a:spcAft>
                <a:spcPts val="0"/>
              </a:spcAft>
              <a:buNone/>
            </a:pPr>
            <a:r>
              <a:rPr lang="en" sz="1700"/>
              <a:t>Classical Economic indicators; capacity utilization, industrial production, inventories growth/contraction, unemployment rate, participation rate, savings rate, income growth rate, disposable income growth/contraction, etc…</a:t>
            </a:r>
            <a:endParaRPr sz="1700"/>
          </a:p>
          <a:p>
            <a:pPr indent="0" lvl="0" marL="0" rtl="0" algn="l">
              <a:spcBef>
                <a:spcPts val="1200"/>
              </a:spcBef>
              <a:spcAft>
                <a:spcPts val="0"/>
              </a:spcAft>
              <a:buNone/>
            </a:pPr>
            <a:r>
              <a:rPr lang="en" sz="1700"/>
              <a:t>Classical Business metrics: Price to earnings, price to earnings and growth, gross margin, operating income, Earnings before taxes </a:t>
            </a:r>
            <a:r>
              <a:rPr lang="en" sz="1700"/>
              <a:t>interest</a:t>
            </a:r>
            <a:r>
              <a:rPr lang="en" sz="1700"/>
              <a:t> and deductions (EBITDA), profit margin, Earnings per share, long term debt, assets, liabilities, assets minus liabilities, etc…</a:t>
            </a:r>
            <a:endParaRPr sz="1700"/>
          </a:p>
          <a:p>
            <a:pPr indent="0" lvl="0" marL="0" rtl="0" algn="l">
              <a:spcBef>
                <a:spcPts val="1200"/>
              </a:spcBef>
              <a:spcAft>
                <a:spcPts val="0"/>
              </a:spcAft>
              <a:buNone/>
            </a:pPr>
            <a:r>
              <a:rPr lang="en" sz="1700"/>
              <a:t>Classical stock chart ideas; shapes of stock price graphs and shapes of various stock chart metrics like RSI and Stochastic Oscillator, etc…</a:t>
            </a:r>
            <a:endParaRPr sz="17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will we evaluate our results?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We will evaluate our results by checking whether our model makes accurate predictions. We learned necessary technical analysis skills, we researched which market psychology is our project an aspect of, and we strived to make our own predictions to compare against. Our results should be representable as plots and we should be able to compare the accuracy of our predictions across sample sizes to tweak our activation function. The ultimate goal is to make the model as accurate as possible.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Two data sets to utilize and study </a:t>
            </a:r>
            <a:endParaRPr/>
          </a:p>
          <a:p>
            <a:pPr indent="-298450" lvl="1" marL="914400" rtl="0" algn="l">
              <a:spcBef>
                <a:spcPts val="0"/>
              </a:spcBef>
              <a:spcAft>
                <a:spcPts val="0"/>
              </a:spcAft>
              <a:buSzPts val="1100"/>
              <a:buChar char="○"/>
            </a:pPr>
            <a:r>
              <a:rPr lang="en" sz="1200">
                <a:latin typeface="Arial"/>
                <a:ea typeface="Arial"/>
                <a:cs typeface="Arial"/>
                <a:sym typeface="Arial"/>
              </a:rPr>
              <a:t>Historical daily prices and volumes of all U.S. stocks and ETFs</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Historical daily prices of Nasdaq-traded stocks and ETFs</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First dataset is expansive, but only includes </a:t>
            </a:r>
            <a:r>
              <a:rPr lang="en" sz="1200">
                <a:latin typeface="Arial"/>
                <a:ea typeface="Arial"/>
                <a:cs typeface="Arial"/>
                <a:sym typeface="Arial"/>
              </a:rPr>
              <a:t>brute</a:t>
            </a:r>
            <a:r>
              <a:rPr lang="en" sz="1200">
                <a:latin typeface="Arial"/>
                <a:ea typeface="Arial"/>
                <a:cs typeface="Arial"/>
                <a:sym typeface="Arial"/>
              </a:rPr>
              <a:t>-force data up to year 2017</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Second dataset is equally as expansive, but is more up to date</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Latest update to dataset was in 2020</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Provides data collection script and other tools to update dataset</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Both sets are delimited files, easy to utilize within colab (CSV)</a:t>
            </a:r>
            <a:endParaRPr sz="12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 Analysis</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Moving averages can provide valuable insight when stocks are relatively stable. </a:t>
            </a:r>
            <a:endParaRPr/>
          </a:p>
        </p:txBody>
      </p:sp>
      <p:pic>
        <p:nvPicPr>
          <p:cNvPr id="187" name="Google Shape;187;p21"/>
          <p:cNvPicPr preferRelativeResize="0"/>
          <p:nvPr/>
        </p:nvPicPr>
        <p:blipFill>
          <a:blip r:embed="rId3">
            <a:alphaModFix/>
          </a:blip>
          <a:stretch>
            <a:fillRect/>
          </a:stretch>
        </p:blipFill>
        <p:spPr>
          <a:xfrm>
            <a:off x="4572000" y="2030126"/>
            <a:ext cx="3295068" cy="291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