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1aaca816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1aaca816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61aaca816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61aaca816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60b343064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60b343064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60f35d02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60f35d02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0e0d01a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0e0d01a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60e0d01a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60e0d01a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f8f5940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f8f5940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60e0d01ae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60e0d01ae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https://www.kaggle.com/code/artemburenok/stock-analysis-monte-carlo-build-portfolio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61aaca81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61aaca81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60e0d01ae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60e0d01ae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61aaca81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61aaca81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1aaca81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1aaca81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jacksoncrow/download-nasdaq-historical-data/notebook" TargetMode="External"/><Relationship Id="rId4" Type="http://schemas.openxmlformats.org/officeDocument/2006/relationships/hyperlink" Target="https://www.kaggle.com/datasets/jacksoncrow/stock-market-dataset/discussion/18863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investopedia.com/terms/m/montecarlosimulation.asp"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Learning Stock Market Analysis</a:t>
            </a:r>
            <a:endParaRPr/>
          </a:p>
        </p:txBody>
      </p:sp>
      <p:sp>
        <p:nvSpPr>
          <p:cNvPr id="135" name="Google Shape;135;p13"/>
          <p:cNvSpPr txBox="1"/>
          <p:nvPr>
            <p:ph idx="1" type="subTitle"/>
          </p:nvPr>
        </p:nvSpPr>
        <p:spPr>
          <a:xfrm>
            <a:off x="311700" y="3293525"/>
            <a:ext cx="8520600" cy="1499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000"/>
              <a:t>Eric Escareno</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Christian Galleisky</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Irvin Budwal</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Joseph Lopez</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2"/>
          <p:cNvPicPr preferRelativeResize="0"/>
          <p:nvPr/>
        </p:nvPicPr>
        <p:blipFill>
          <a:blip r:embed="rId3">
            <a:alphaModFix/>
          </a:blip>
          <a:stretch>
            <a:fillRect/>
          </a:stretch>
        </p:blipFill>
        <p:spPr>
          <a:xfrm>
            <a:off x="2035411" y="0"/>
            <a:ext cx="5073180"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23"/>
          <p:cNvPicPr preferRelativeResize="0"/>
          <p:nvPr/>
        </p:nvPicPr>
        <p:blipFill>
          <a:blip r:embed="rId3">
            <a:alphaModFix/>
          </a:blip>
          <a:stretch>
            <a:fillRect/>
          </a:stretch>
        </p:blipFill>
        <p:spPr>
          <a:xfrm>
            <a:off x="1070142" y="0"/>
            <a:ext cx="7003717"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24"/>
          <p:cNvPicPr preferRelativeResize="0"/>
          <p:nvPr/>
        </p:nvPicPr>
        <p:blipFill>
          <a:blip r:embed="rId3">
            <a:alphaModFix/>
          </a:blip>
          <a:stretch>
            <a:fillRect/>
          </a:stretch>
        </p:blipFill>
        <p:spPr>
          <a:xfrm>
            <a:off x="476250" y="200025"/>
            <a:ext cx="8191500" cy="474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we investigating? Why is it interesting?</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 </a:t>
            </a:r>
            <a:r>
              <a:rPr lang="en"/>
              <a:t> psychology paired with deep learning can give us greater insight into how and when we should make trades. This is interesting to our group as most of us have very little investing experience so if novices can figure out how to leverage deep learning effectively there are many more possibilities. </a:t>
            </a:r>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reading will you examine to provide context and background?</a:t>
            </a:r>
            <a:endParaRPr/>
          </a:p>
        </p:txBody>
      </p:sp>
      <p:sp>
        <p:nvSpPr>
          <p:cNvPr id="147" name="Google Shape;147;p15"/>
          <p:cNvSpPr txBox="1"/>
          <p:nvPr>
            <p:ph idx="1" type="body"/>
          </p:nvPr>
        </p:nvSpPr>
        <p:spPr>
          <a:xfrm>
            <a:off x="1297500" y="1462725"/>
            <a:ext cx="7038900" cy="29112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a:t>Getting Started in Technical Analysis by Jack Schwager. Technical Analysis explained by Martin Pring. Both books give detail on technical analysis which can be used to make better predictions in stock price.</a:t>
            </a:r>
            <a:endParaRPr/>
          </a:p>
          <a:p>
            <a:pPr indent="0" lvl="0" marL="0" rtl="0" algn="l">
              <a:spcBef>
                <a:spcPts val="300"/>
              </a:spcBef>
              <a:spcAft>
                <a:spcPts val="0"/>
              </a:spcAft>
              <a:buNone/>
            </a:pPr>
            <a:r>
              <a:t/>
            </a:r>
            <a:endParaRPr sz="1200">
              <a:latin typeface="Times New Roman"/>
              <a:ea typeface="Times New Roman"/>
              <a:cs typeface="Times New Roman"/>
              <a:sym typeface="Times New Roman"/>
            </a:endParaRPr>
          </a:p>
          <a:p>
            <a:pPr indent="0" lvl="0" marL="0" rtl="0" algn="l">
              <a:spcBef>
                <a:spcPts val="300"/>
              </a:spcBef>
              <a:spcAft>
                <a:spcPts val="0"/>
              </a:spcAft>
              <a:buNone/>
            </a:pPr>
            <a:r>
              <a:t/>
            </a:r>
            <a:endParaRPr sz="1200">
              <a:latin typeface="Times New Roman"/>
              <a:ea typeface="Times New Roman"/>
              <a:cs typeface="Times New Roman"/>
              <a:sym typeface="Times New Roman"/>
            </a:endParaRPr>
          </a:p>
          <a:p>
            <a:pPr indent="0" lvl="0" marL="0" rtl="0" algn="l">
              <a:spcBef>
                <a:spcPts val="300"/>
              </a:spcBef>
              <a:spcAft>
                <a:spcPts val="0"/>
              </a:spcAft>
              <a:buNone/>
            </a:pPr>
            <a:r>
              <a:t/>
            </a:r>
            <a:endParaRPr sz="1200">
              <a:latin typeface="Times New Roman"/>
              <a:ea typeface="Times New Roman"/>
              <a:cs typeface="Times New Roman"/>
              <a:sym typeface="Times New Roman"/>
            </a:endParaRPr>
          </a:p>
        </p:txBody>
      </p:sp>
      <p:pic>
        <p:nvPicPr>
          <p:cNvPr id="148" name="Google Shape;148;p15"/>
          <p:cNvPicPr preferRelativeResize="0"/>
          <p:nvPr/>
        </p:nvPicPr>
        <p:blipFill>
          <a:blip r:embed="rId3">
            <a:alphaModFix/>
          </a:blip>
          <a:stretch>
            <a:fillRect/>
          </a:stretch>
        </p:blipFill>
        <p:spPr>
          <a:xfrm>
            <a:off x="2134619" y="2335900"/>
            <a:ext cx="1697800" cy="2564675"/>
          </a:xfrm>
          <a:prstGeom prst="rect">
            <a:avLst/>
          </a:prstGeom>
          <a:noFill/>
          <a:ln>
            <a:noFill/>
          </a:ln>
        </p:spPr>
      </p:pic>
      <p:pic>
        <p:nvPicPr>
          <p:cNvPr id="149" name="Google Shape;149;p15"/>
          <p:cNvPicPr preferRelativeResize="0"/>
          <p:nvPr/>
        </p:nvPicPr>
        <p:blipFill>
          <a:blip r:embed="rId4">
            <a:alphaModFix/>
          </a:blip>
          <a:stretch>
            <a:fillRect/>
          </a:stretch>
        </p:blipFill>
        <p:spPr>
          <a:xfrm>
            <a:off x="5364325" y="2335900"/>
            <a:ext cx="1697800" cy="2564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and Approach</a:t>
            </a:r>
            <a:endParaRPr/>
          </a:p>
        </p:txBody>
      </p:sp>
      <p:sp>
        <p:nvSpPr>
          <p:cNvPr id="155" name="Google Shape;155;p16"/>
          <p:cNvSpPr txBox="1"/>
          <p:nvPr>
            <p:ph idx="1" type="body"/>
          </p:nvPr>
        </p:nvSpPr>
        <p:spPr>
          <a:xfrm>
            <a:off x="1297500" y="1362625"/>
            <a:ext cx="7038900" cy="3346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Various APIs exist for trading stocks</a:t>
            </a:r>
            <a:endParaRPr/>
          </a:p>
          <a:p>
            <a:pPr indent="-298450" lvl="1" marL="914400" rtl="0" algn="l">
              <a:spcBef>
                <a:spcPts val="0"/>
              </a:spcBef>
              <a:spcAft>
                <a:spcPts val="0"/>
              </a:spcAft>
              <a:buSzPts val="1100"/>
              <a:buChar char="○"/>
            </a:pPr>
            <a:r>
              <a:rPr lang="en"/>
              <a:t>Yahoo finance API appears to be a reliable/approachable choice (also free)</a:t>
            </a:r>
            <a:endParaRPr/>
          </a:p>
          <a:p>
            <a:pPr indent="-298450" lvl="2" marL="1371600" rtl="0" algn="l">
              <a:spcBef>
                <a:spcPts val="0"/>
              </a:spcBef>
              <a:spcAft>
                <a:spcPts val="0"/>
              </a:spcAft>
              <a:buSzPts val="1100"/>
              <a:buChar char="■"/>
            </a:pPr>
            <a:r>
              <a:rPr lang="en"/>
              <a:t>Though limited in options, may provide enough tools that we need</a:t>
            </a:r>
            <a:endParaRPr/>
          </a:p>
          <a:p>
            <a:pPr indent="-298450" lvl="1" marL="914400" rtl="0" algn="l">
              <a:spcBef>
                <a:spcPts val="0"/>
              </a:spcBef>
              <a:spcAft>
                <a:spcPts val="0"/>
              </a:spcAft>
              <a:buSzPts val="1100"/>
              <a:buChar char="○"/>
            </a:pPr>
            <a:r>
              <a:rPr lang="en"/>
              <a:t>Alpha Vantage API also appears approachable and can code in python</a:t>
            </a:r>
            <a:endParaRPr/>
          </a:p>
          <a:p>
            <a:pPr indent="-298450" lvl="2" marL="1371600" rtl="0" algn="l">
              <a:spcBef>
                <a:spcPts val="0"/>
              </a:spcBef>
              <a:spcAft>
                <a:spcPts val="0"/>
              </a:spcAft>
              <a:buSzPts val="1100"/>
              <a:buChar char="■"/>
            </a:pPr>
            <a:r>
              <a:rPr lang="en"/>
              <a:t>May require payment for other premium features</a:t>
            </a:r>
            <a:endParaRPr/>
          </a:p>
          <a:p>
            <a:pPr indent="-311150" lvl="0" marL="457200" rtl="0" algn="l">
              <a:spcBef>
                <a:spcPts val="0"/>
              </a:spcBef>
              <a:spcAft>
                <a:spcPts val="0"/>
              </a:spcAft>
              <a:buSzPts val="1300"/>
              <a:buChar char="●"/>
            </a:pPr>
            <a:r>
              <a:rPr lang="en"/>
              <a:t>Obtain large datasets to train our model:</a:t>
            </a:r>
            <a:endParaRPr/>
          </a:p>
          <a:p>
            <a:pPr indent="0" lvl="0" marL="0" rtl="0" algn="l">
              <a:spcBef>
                <a:spcPts val="1200"/>
              </a:spcBef>
              <a:spcAft>
                <a:spcPts val="0"/>
              </a:spcAft>
              <a:buNone/>
            </a:pPr>
            <a:r>
              <a:rPr lang="en" sz="1250">
                <a:solidFill>
                  <a:srgbClr val="0CB1ED"/>
                </a:solidFill>
                <a:uFill>
                  <a:noFill/>
                </a:uFill>
                <a:hlinkClick r:id="rId3">
                  <a:extLst>
                    <a:ext uri="{A12FA001-AC4F-418D-AE19-62706E023703}">
                      <ahyp:hlinkClr val="tx"/>
                    </a:ext>
                  </a:extLst>
                </a:hlinkClick>
              </a:rPr>
              <a:t>https://www.kaggle.com/jacksoncrow/download-nasdaq-historical-data/notebook</a:t>
            </a:r>
            <a:r>
              <a:rPr lang="en" sz="1400">
                <a:solidFill>
                  <a:srgbClr val="24292F"/>
                </a:solidFill>
              </a:rPr>
              <a:t> </a:t>
            </a:r>
            <a:endParaRPr sz="1400">
              <a:solidFill>
                <a:srgbClr val="24292F"/>
              </a:solidFill>
            </a:endParaRPr>
          </a:p>
          <a:p>
            <a:pPr indent="0" lvl="0" marL="0" rtl="0" algn="l">
              <a:spcBef>
                <a:spcPts val="300"/>
              </a:spcBef>
              <a:spcAft>
                <a:spcPts val="0"/>
              </a:spcAft>
              <a:buNone/>
            </a:pPr>
            <a:r>
              <a:rPr lang="en" sz="1200"/>
              <a:t>We will try to get current data by either web scraping where possible or trying a script that collects the data.</a:t>
            </a:r>
            <a:endParaRPr sz="1200"/>
          </a:p>
          <a:p>
            <a:pPr indent="0" lvl="0" marL="0" rtl="0" algn="l">
              <a:spcBef>
                <a:spcPts val="300"/>
              </a:spcBef>
              <a:spcAft>
                <a:spcPts val="0"/>
              </a:spcAft>
              <a:buNone/>
            </a:pPr>
            <a:r>
              <a:rPr lang="en" sz="1200" u="sng">
                <a:solidFill>
                  <a:srgbClr val="1155CC"/>
                </a:solidFill>
                <a:hlinkClick r:id="rId4">
                  <a:extLst>
                    <a:ext uri="{A12FA001-AC4F-418D-AE19-62706E023703}">
                      <ahyp:hlinkClr val="tx"/>
                    </a:ext>
                  </a:extLst>
                </a:hlinkClick>
              </a:rPr>
              <a:t>https://www.kaggle.com/datasets/jacksoncrow/stock-market-dataset/discussion/188637</a:t>
            </a:r>
            <a:endParaRPr sz="1200">
              <a:solidFill>
                <a:srgbClr val="24292F"/>
              </a:solidFill>
            </a:endParaRPr>
          </a:p>
          <a:p>
            <a:pPr indent="0" lvl="0" marL="0" rtl="0" algn="l">
              <a:spcBef>
                <a:spcPts val="300"/>
              </a:spcBef>
              <a:spcAft>
                <a:spcPts val="0"/>
              </a:spcAft>
              <a:buNone/>
            </a:pPr>
            <a:r>
              <a:rPr lang="en" sz="1200"/>
              <a:t>If we cannot find a means to quickly collect new data then we will use existing data to build upon.</a:t>
            </a:r>
            <a:endParaRPr sz="1200"/>
          </a:p>
          <a:p>
            <a:pPr indent="0" lvl="0" marL="0" rtl="0" algn="l">
              <a:spcBef>
                <a:spcPts val="300"/>
              </a:spcBef>
              <a:spcAft>
                <a:spcPts val="0"/>
              </a:spcAft>
              <a:buNone/>
            </a:pPr>
            <a:r>
              <a:t/>
            </a:r>
            <a:endParaRPr sz="1200">
              <a:latin typeface="Times New Roman"/>
              <a:ea typeface="Times New Roman"/>
              <a:cs typeface="Times New Roman"/>
              <a:sym typeface="Times New Roman"/>
            </a:endParaRPr>
          </a:p>
          <a:p>
            <a:pPr indent="-311150" lvl="0" marL="457200" rtl="0" algn="l">
              <a:spcBef>
                <a:spcPts val="0"/>
              </a:spcBef>
              <a:spcAft>
                <a:spcPts val="0"/>
              </a:spcAft>
              <a:buSzPts val="1300"/>
              <a:buChar char="●"/>
            </a:pPr>
            <a:r>
              <a:rPr lang="en"/>
              <a:t>Our model is meant to measure the emotional state of the market</a:t>
            </a:r>
            <a:endParaRPr/>
          </a:p>
          <a:p>
            <a:pPr indent="-298450" lvl="1" marL="914400" rtl="0" algn="l">
              <a:spcBef>
                <a:spcPts val="0"/>
              </a:spcBef>
              <a:spcAft>
                <a:spcPts val="0"/>
              </a:spcAft>
              <a:buSzPts val="1100"/>
              <a:buChar char="○"/>
            </a:pPr>
            <a:r>
              <a:rPr lang="en"/>
              <a:t>Not just when to trade/take advantage of the market</a:t>
            </a:r>
            <a:endParaRPr/>
          </a:p>
          <a:p>
            <a:pPr indent="-298450" lvl="1" marL="914400" rtl="0" algn="l">
              <a:spcBef>
                <a:spcPts val="0"/>
              </a:spcBef>
              <a:spcAft>
                <a:spcPts val="0"/>
              </a:spcAft>
              <a:buSzPts val="1100"/>
              <a:buChar char="○"/>
            </a:pPr>
            <a:r>
              <a:rPr lang="en"/>
              <a:t>Observe how the market feels about a certain share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Method/Algorithm</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sz="1700" u="sng">
                <a:solidFill>
                  <a:schemeClr val="accent5"/>
                </a:solidFill>
                <a:hlinkClick r:id="rId3">
                  <a:extLst>
                    <a:ext uri="{A12FA001-AC4F-418D-AE19-62706E023703}">
                      <ahyp:hlinkClr val="tx"/>
                    </a:ext>
                  </a:extLst>
                </a:hlinkClick>
              </a:rPr>
              <a:t>https://www.investopedia.com/terms/m/montecarlosimulation.asp</a:t>
            </a:r>
            <a:r>
              <a:rPr lang="en" sz="1700"/>
              <a:t> - The Monte Carlo Simulation</a:t>
            </a:r>
            <a:endParaRPr sz="1700"/>
          </a:p>
          <a:p>
            <a:pPr indent="0" lvl="0" marL="0" rtl="0" algn="l">
              <a:spcBef>
                <a:spcPts val="300"/>
              </a:spcBef>
              <a:spcAft>
                <a:spcPts val="0"/>
              </a:spcAft>
              <a:buNone/>
            </a:pPr>
            <a:r>
              <a:t/>
            </a:r>
            <a:endParaRPr sz="1700"/>
          </a:p>
        </p:txBody>
      </p:sp>
      <p:pic>
        <p:nvPicPr>
          <p:cNvPr id="162" name="Google Shape;162;p17"/>
          <p:cNvPicPr preferRelativeResize="0"/>
          <p:nvPr/>
        </p:nvPicPr>
        <p:blipFill>
          <a:blip r:embed="rId4">
            <a:alphaModFix/>
          </a:blip>
          <a:stretch>
            <a:fillRect/>
          </a:stretch>
        </p:blipFill>
        <p:spPr>
          <a:xfrm>
            <a:off x="1977138" y="2362125"/>
            <a:ext cx="5189717" cy="245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we build on the method? Metrics		</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300"/>
              </a:spcBef>
              <a:spcAft>
                <a:spcPts val="0"/>
              </a:spcAft>
              <a:buNone/>
            </a:pPr>
            <a:r>
              <a:rPr lang="en" sz="1558"/>
              <a:t>There are existing implementations which we can build off of and tweak. Most likely this will require adding different forms of data to include as context. These can include: </a:t>
            </a:r>
            <a:endParaRPr sz="1958"/>
          </a:p>
          <a:p>
            <a:pPr indent="0" lvl="0" marL="0" rtl="0" algn="l">
              <a:spcBef>
                <a:spcPts val="300"/>
              </a:spcBef>
              <a:spcAft>
                <a:spcPts val="0"/>
              </a:spcAft>
              <a:buNone/>
            </a:pPr>
            <a:r>
              <a:t/>
            </a:r>
            <a:endParaRPr sz="1700"/>
          </a:p>
          <a:p>
            <a:pPr indent="0" lvl="0" marL="0" rtl="0" algn="l">
              <a:spcBef>
                <a:spcPts val="0"/>
              </a:spcBef>
              <a:spcAft>
                <a:spcPts val="0"/>
              </a:spcAft>
              <a:buNone/>
            </a:pPr>
            <a:r>
              <a:rPr lang="en" sz="1700"/>
              <a:t>Classical Economic indicators; capacity utilization, industrial production, inventories growth/contraction, unemployment rate, participation rate, savings rate, income growth rate, disposable income growth/contraction, etc…</a:t>
            </a:r>
            <a:endParaRPr sz="1700"/>
          </a:p>
          <a:p>
            <a:pPr indent="0" lvl="0" marL="0" rtl="0" algn="l">
              <a:spcBef>
                <a:spcPts val="1200"/>
              </a:spcBef>
              <a:spcAft>
                <a:spcPts val="0"/>
              </a:spcAft>
              <a:buNone/>
            </a:pPr>
            <a:r>
              <a:rPr lang="en" sz="1700"/>
              <a:t>Classical Business metrics: Price to earnings, price to earnings and growth, gross margin, operating income, Earnings before taxes </a:t>
            </a:r>
            <a:r>
              <a:rPr lang="en" sz="1700"/>
              <a:t>interest</a:t>
            </a:r>
            <a:r>
              <a:rPr lang="en" sz="1700"/>
              <a:t> and deductions (EBITDA), profit margin, Earnings per share, long term debt, assets, liabilities, assets minus liabilities, etc…</a:t>
            </a:r>
            <a:endParaRPr sz="1700"/>
          </a:p>
          <a:p>
            <a:pPr indent="0" lvl="0" marL="0" rtl="0" algn="l">
              <a:spcBef>
                <a:spcPts val="1200"/>
              </a:spcBef>
              <a:spcAft>
                <a:spcPts val="0"/>
              </a:spcAft>
              <a:buNone/>
            </a:pPr>
            <a:r>
              <a:rPr lang="en" sz="1700"/>
              <a:t>Classical stock chart ideas; shapes of stock price graphs and shapes of various stock chart metrics like RSI and Stochastic Oscillator, etc…</a:t>
            </a:r>
            <a:endParaRPr sz="17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will we evaluate our results?</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We will evaluate our results by checking whether our model makes accurate predictions. We will need to learn technical analysis, which market psychology is an aspect of, to make our own predictions to compare against. Our results should be representable as plots and we should be able to compare the accuracy of our predictions across sample sizes to tweak our activation function. The ultimate goal would be to make the model as accurate as possible.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drives market capitalization??	</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 quality products, new products, at the right price and right time!</a:t>
            </a:r>
            <a:endParaRPr/>
          </a:p>
          <a:p>
            <a:pPr indent="0" lvl="0" marL="0" rtl="0" algn="l">
              <a:spcBef>
                <a:spcPts val="1200"/>
              </a:spcBef>
              <a:spcAft>
                <a:spcPts val="0"/>
              </a:spcAft>
              <a:buNone/>
            </a:pPr>
            <a:r>
              <a:rPr lang="en"/>
              <a:t>Over time all products tend towards a homogenous price point. All companies sell for the same price, there is no more edge to make a profit on. Generic drugs are a perfect example of this.</a:t>
            </a:r>
            <a:endParaRPr/>
          </a:p>
          <a:p>
            <a:pPr indent="0" lvl="0" marL="0" rtl="0" algn="l">
              <a:spcBef>
                <a:spcPts val="1200"/>
              </a:spcBef>
              <a:spcAft>
                <a:spcPts val="1200"/>
              </a:spcAft>
              <a:buNone/>
            </a:pPr>
            <a:r>
              <a:rPr lang="en"/>
              <a:t>Look at ETF like ‘QQQ’... Apple made up a massive majority of the shareholdings and subsequent capitalization as the price moved 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Things to keep in mind while dealing with BUSINESS</a:t>
            </a:r>
            <a:endParaRPr/>
          </a:p>
        </p:txBody>
      </p:sp>
      <p:sp>
        <p:nvSpPr>
          <p:cNvPr id="186" name="Google Shape;186;p21"/>
          <p:cNvSpPr txBox="1"/>
          <p:nvPr>
            <p:ph idx="1" type="body"/>
          </p:nvPr>
        </p:nvSpPr>
        <p:spPr>
          <a:xfrm>
            <a:off x="1297500" y="16200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Don’t chase losers into their grave. Cut your losses at small amounts and let your winners run up. Everyone makes mistakes. Move forward and head the lessons of the past.</a:t>
            </a:r>
            <a:endParaRPr/>
          </a:p>
          <a:p>
            <a:pPr indent="0" lvl="0" marL="0" rtl="0" algn="l">
              <a:spcBef>
                <a:spcPts val="1200"/>
              </a:spcBef>
              <a:spcAft>
                <a:spcPts val="0"/>
              </a:spcAft>
              <a:buNone/>
            </a:pPr>
            <a:r>
              <a:rPr lang="en"/>
              <a:t>The hope is that our market </a:t>
            </a:r>
            <a:r>
              <a:rPr lang="en"/>
              <a:t>analysis</a:t>
            </a:r>
            <a:r>
              <a:rPr lang="en"/>
              <a:t> model will help </a:t>
            </a:r>
            <a:r>
              <a:rPr lang="en"/>
              <a:t>streamline</a:t>
            </a:r>
            <a:r>
              <a:rPr lang="en"/>
              <a:t> the investment process by granting </a:t>
            </a:r>
            <a:r>
              <a:rPr lang="en"/>
              <a:t>safeguards</a:t>
            </a:r>
            <a:r>
              <a:rPr lang="en"/>
              <a:t> for users to maintain focus on spreads and trends.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