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10.xml" ContentType="application/vnd.openxmlformats-officedocument.drawingml.chart+xml"/>
  <Override PartName="/ppt/charts/chart20.xml" ContentType="application/vnd.openxmlformats-officedocument.drawingml.chart+xml"/>
  <Override PartName="/ppt/charts/colors10.xml" ContentType="application/vnd.ms-office.chartcolorstyle+xml"/>
  <Override PartName="/ppt/charts/style10.xml" ContentType="application/vnd.ms-office.chartstyle+xml"/>
  <Override PartName="/ppt/charts/colors20.xml" ContentType="application/vnd.ms-office.chartcolorstyle+xml"/>
  <Override PartName="/ppt/charts/style2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sldIdLst>
    <p:sldId id="256" r:id="rId5"/>
    <p:sldId id="342" r:id="rId6"/>
    <p:sldId id="343" r:id="rId7"/>
    <p:sldId id="373" r:id="rId8"/>
    <p:sldId id="345" r:id="rId9"/>
    <p:sldId id="346" r:id="rId10"/>
    <p:sldId id="374" r:id="rId11"/>
    <p:sldId id="375" r:id="rId12"/>
    <p:sldId id="376" r:id="rId13"/>
    <p:sldId id="378" r:id="rId14"/>
    <p:sldId id="388" r:id="rId15"/>
    <p:sldId id="379" r:id="rId16"/>
    <p:sldId id="377" r:id="rId17"/>
    <p:sldId id="405" r:id="rId18"/>
    <p:sldId id="383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381" r:id="rId35"/>
    <p:sldId id="382" r:id="rId36"/>
    <p:sldId id="380" r:id="rId37"/>
    <p:sldId id="387" r:id="rId38"/>
    <p:sldId id="384" r:id="rId39"/>
    <p:sldId id="37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505"/>
    <a:srgbClr val="FF059A"/>
    <a:srgbClr val="F305FF"/>
    <a:srgbClr val="7C05FF"/>
    <a:srgbClr val="0505FF"/>
    <a:srgbClr val="0070C0"/>
    <a:srgbClr val="05FF23"/>
    <a:srgbClr val="FE0000"/>
    <a:srgbClr val="00B050"/>
    <a:srgbClr val="0D0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B24671-4071-4114-808C-93400C39499F}" v="7318" dt="2020-10-06T18:56:03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2" autoAdjust="0"/>
    <p:restoredTop sz="95226" autoAdjust="0"/>
  </p:normalViewPr>
  <p:slideViewPr>
    <p:cSldViewPr snapToGrid="0">
      <p:cViewPr varScale="1">
        <p:scale>
          <a:sx n="62" d="100"/>
          <a:sy n="62" d="100"/>
        </p:scale>
        <p:origin x="384" y="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20450313527468"/>
          <c:y val="4.8160710818743506E-2"/>
          <c:w val="0.89723922195369143"/>
          <c:h val="0.8492951433887918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xVal>
            <c:numRef>
              <c:f>Sheet1!$A$2:$A$57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  <c:pt idx="16">
                  <c:v>8</c:v>
                </c:pt>
                <c:pt idx="17">
                  <c:v>9</c:v>
                </c:pt>
                <c:pt idx="18">
                  <c:v>10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4</c:v>
                </c:pt>
                <c:pt idx="28">
                  <c:v>5</c:v>
                </c:pt>
                <c:pt idx="29">
                  <c:v>6</c:v>
                </c:pt>
                <c:pt idx="30">
                  <c:v>7</c:v>
                </c:pt>
                <c:pt idx="31">
                  <c:v>8</c:v>
                </c:pt>
                <c:pt idx="32">
                  <c:v>9</c:v>
                </c:pt>
                <c:pt idx="33">
                  <c:v>10</c:v>
                </c:pt>
                <c:pt idx="34">
                  <c:v>5</c:v>
                </c:pt>
                <c:pt idx="35">
                  <c:v>6</c:v>
                </c:pt>
                <c:pt idx="36">
                  <c:v>7</c:v>
                </c:pt>
                <c:pt idx="37">
                  <c:v>8</c:v>
                </c:pt>
                <c:pt idx="38">
                  <c:v>9</c:v>
                </c:pt>
                <c:pt idx="39">
                  <c:v>10</c:v>
                </c:pt>
                <c:pt idx="40">
                  <c:v>6</c:v>
                </c:pt>
                <c:pt idx="41">
                  <c:v>7</c:v>
                </c:pt>
                <c:pt idx="42">
                  <c:v>8</c:v>
                </c:pt>
                <c:pt idx="43">
                  <c:v>9</c:v>
                </c:pt>
                <c:pt idx="44">
                  <c:v>10</c:v>
                </c:pt>
              </c:numCache>
            </c:numRef>
          </c:xVal>
          <c:yVal>
            <c:numRef>
              <c:f>Sheet1!$B$2:$B$57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08B-4805-B36D-D2D5AA5B6F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5523664"/>
        <c:axId val="1025528256"/>
      </c:scatterChart>
      <c:valAx>
        <c:axId val="1025523664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28256"/>
        <c:crosses val="autoZero"/>
        <c:crossBetween val="midCat"/>
        <c:majorUnit val="1"/>
        <c:minorUnit val="1"/>
      </c:valAx>
      <c:valAx>
        <c:axId val="102552825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2366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20450313527468"/>
          <c:y val="4.8160710818743506E-2"/>
          <c:w val="0.89723922195369143"/>
          <c:h val="0.8492951433887918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xVal>
            <c:numRef>
              <c:f>Sheet1!$A$2:$A$57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  <c:pt idx="16">
                  <c:v>8</c:v>
                </c:pt>
                <c:pt idx="17">
                  <c:v>9</c:v>
                </c:pt>
                <c:pt idx="18">
                  <c:v>10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27">
                  <c:v>4</c:v>
                </c:pt>
                <c:pt idx="28">
                  <c:v>5</c:v>
                </c:pt>
                <c:pt idx="29">
                  <c:v>6</c:v>
                </c:pt>
                <c:pt idx="30">
                  <c:v>7</c:v>
                </c:pt>
                <c:pt idx="31">
                  <c:v>8</c:v>
                </c:pt>
                <c:pt idx="32">
                  <c:v>9</c:v>
                </c:pt>
                <c:pt idx="33">
                  <c:v>10</c:v>
                </c:pt>
                <c:pt idx="34">
                  <c:v>5</c:v>
                </c:pt>
                <c:pt idx="35">
                  <c:v>6</c:v>
                </c:pt>
                <c:pt idx="36">
                  <c:v>7</c:v>
                </c:pt>
                <c:pt idx="37">
                  <c:v>8</c:v>
                </c:pt>
                <c:pt idx="38">
                  <c:v>9</c:v>
                </c:pt>
                <c:pt idx="39">
                  <c:v>10</c:v>
                </c:pt>
                <c:pt idx="40">
                  <c:v>6</c:v>
                </c:pt>
                <c:pt idx="41">
                  <c:v>7</c:v>
                </c:pt>
                <c:pt idx="42">
                  <c:v>8</c:v>
                </c:pt>
                <c:pt idx="43">
                  <c:v>9</c:v>
                </c:pt>
                <c:pt idx="44">
                  <c:v>10</c:v>
                </c:pt>
              </c:numCache>
            </c:numRef>
          </c:xVal>
          <c:yVal>
            <c:numRef>
              <c:f>Sheet1!$B$2:$B$57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08B-4805-B36D-D2D5AA5B6F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5523664"/>
        <c:axId val="1025528256"/>
      </c:scatterChart>
      <c:valAx>
        <c:axId val="1025523664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28256"/>
        <c:crosses val="autoZero"/>
        <c:crossBetween val="midCat"/>
        <c:majorUnit val="1"/>
        <c:minorUnit val="1"/>
      </c:valAx>
      <c:valAx>
        <c:axId val="102552825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2366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20450313527468"/>
          <c:y val="4.8160710818743506E-2"/>
          <c:w val="0.89723922195369143"/>
          <c:h val="0.8492951433887918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xVal>
            <c:numRef>
              <c:f>Sheet1!$A$2:$A$57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  <c:pt idx="16">
                  <c:v>8</c:v>
                </c:pt>
                <c:pt idx="17">
                  <c:v>9</c:v>
                </c:pt>
                <c:pt idx="18">
                  <c:v>10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33">
                  <c:v>10</c:v>
                </c:pt>
              </c:numCache>
            </c:numRef>
          </c:xVal>
          <c:yVal>
            <c:numRef>
              <c:f>Sheet1!$B$2:$B$57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33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57F-40CA-9D13-91D43BF14A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5523664"/>
        <c:axId val="1025528256"/>
      </c:scatterChart>
      <c:valAx>
        <c:axId val="1025523664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28256"/>
        <c:crosses val="autoZero"/>
        <c:crossBetween val="midCat"/>
        <c:majorUnit val="1"/>
        <c:minorUnit val="1"/>
      </c:valAx>
      <c:valAx>
        <c:axId val="102552825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2366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20450313527468"/>
          <c:y val="4.8160710818743506E-2"/>
          <c:w val="0.89723922195369143"/>
          <c:h val="0.8492951433887918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xVal>
            <c:numRef>
              <c:f>Sheet1!$A$2:$A$57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  <c:pt idx="16">
                  <c:v>8</c:v>
                </c:pt>
                <c:pt idx="17">
                  <c:v>9</c:v>
                </c:pt>
                <c:pt idx="18">
                  <c:v>10</c:v>
                </c:pt>
                <c:pt idx="21">
                  <c:v>5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10</c:v>
                </c:pt>
                <c:pt idx="33">
                  <c:v>10</c:v>
                </c:pt>
              </c:numCache>
            </c:numRef>
          </c:xVal>
          <c:yVal>
            <c:numRef>
              <c:f>Sheet1!$B$2:$B$57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33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57F-40CA-9D13-91D43BF14A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5523664"/>
        <c:axId val="1025528256"/>
      </c:scatterChart>
      <c:valAx>
        <c:axId val="1025523664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28256"/>
        <c:crosses val="autoZero"/>
        <c:crossBetween val="midCat"/>
        <c:majorUnit val="1"/>
        <c:minorUnit val="1"/>
      </c:valAx>
      <c:valAx>
        <c:axId val="102552825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2366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FD84E-09A2-489D-A015-AFFF3B4EA00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322A8-210B-4564-884C-1E4E077C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4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6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02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32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17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15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0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09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36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14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7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17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21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2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96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15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17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96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411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368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941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4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00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72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Size counting only makes sense with larger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67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for updating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87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81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with animation from majority example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30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Computability means no time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84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3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5E57-7D60-4560-A97D-97B4CBF71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7E9B8-A908-4781-9CA2-F31587C0A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00432-C8F9-4BEB-99E5-3BB92E96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7374-9028-4123-A260-60F0DF890A8D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7CDC6-444B-4103-B5A9-E19AC5E4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88D7-9D20-4032-A4C2-7099246A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9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4CB2-9547-42D5-ABE8-DA2F12E4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D9CBE-1706-42B9-AF5A-8A711D545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3D081-F76B-43E0-97A4-4229CD0D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AA5D-A1B3-4807-AC9E-7614440F42CD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F8013-050D-4E58-82FA-017761C5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ADAF5-6139-40C8-8866-F91B70C0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3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86BB0-2380-4C6C-B754-F8C79E765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CB377-1241-459A-9592-9A0FD0AB3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94354-0512-455C-8350-1F96FA95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4B4B-9FD1-4AE7-942F-9E112796EA94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92ECD-DFED-48AE-B904-585EBEAA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02F94-79FD-46BC-B429-A04AA3C7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9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CA76-E37A-45AB-8CBD-96C447AB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E2ED-6BE6-4B73-AF17-EDFAA4336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98B5-6B8A-45A5-8B25-521AC1E5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0119-A052-401C-B7BB-A09EB39DD073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0B173-5893-4AFF-8DE9-D319A5E8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9FE4D-5BF6-470E-BDFB-7854CBFA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5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F173-54D2-4301-A772-21FA8CA7B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9B31B-0DCC-42A0-BAF7-75FFA7BD4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88386-EC1E-4AF5-A6BF-28C63CD1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503A-52DF-4D7E-ADC0-234A53A95EF4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6D79B-3BF6-47BC-A988-8BAF8ECF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0AB38-D0D8-41A0-B416-49EB24A3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2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F3BA-1E06-4BE7-9147-BA42B63A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D71CE-2311-48DA-B488-C9E8FA603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14652-EB03-49B3-B976-4A20C26E7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2D534-086D-4949-B0DE-6322F6F1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7703-2D40-4BAB-A438-6D16977526B0}" type="datetime1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BD6D3-48A9-4B6B-AAB2-0B33DCEE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E7FD9-37B6-4999-BD62-35B65CBE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5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E10E-28D8-4633-AA5A-76957BAC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9068B-F6AC-41EA-93A5-38E8E6D0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180B3-D55E-4EC6-BC3A-CE7C6C7B3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62A85-AD0E-4B16-99BD-160356C20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E4150-8801-4B79-88B9-894F78282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8E6202-D592-4AC8-8B17-1D5700E6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7134-BD04-455B-8558-9B436E9F7A48}" type="datetime1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8EF02-B524-42C4-A0B7-012E2068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3DFB24-5249-4A68-80D8-34E08DA4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4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2D08-DA57-4E1B-A6A2-9F8430ED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EA441-0E9C-4EE0-B01E-8FDE00CE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53FB-30A3-45F2-9887-7A06E1632C4F}" type="datetime1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C3832-E320-44DD-B806-966AAAE4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71E8C-70E8-4322-9FA7-A4E08E9D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7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3070F-22C7-45D6-BBFE-43A96F7E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5CAF-7BF7-4E03-AE21-D3D8DB934867}" type="datetime1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5C84F-8BF8-46F2-8FCD-51D1BC09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CCD03-86D4-4FBD-99F4-5A57FF99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2CA5-13B0-4C77-A276-073890A3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0299-8891-4E42-9964-95F6FEE4B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0C307-5AFC-4865-9D43-73F24F93D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ECA3B-4FBC-4188-9D37-DBB9CF07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7666-1D38-4DE9-9FEF-7D51B1EF0CEA}" type="datetime1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B6BAA-D370-4985-80E8-891A5223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69437-5AB9-4577-826C-C2F07557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1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2AD4-CAF9-46FA-B13A-B463A417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D2B1E-CB1F-46F6-ACED-77F847F41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0BC1E-B695-4C4E-BB14-435634A0F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CF0DF-DC08-4FF4-9BB8-4BC942FF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10FA-6001-4972-B382-AC3B775AC396}" type="datetime1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B7AD6-2A81-4367-8D1C-83C88FCD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2E864-49A2-4356-8615-3E1A337C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B5286-B473-4A99-86DB-C4D917C9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EE89B-F881-4603-9151-243A0B28A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8DFB-7D4E-4DEF-AAC6-614548BCD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B60CB-8390-441B-AE32-71064633FEC1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FC80D-7973-44CF-AD6B-582A5C180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B7A89-BCBA-4391-9A8C-0B54BB4E4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5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3" Type="http://schemas.openxmlformats.org/officeDocument/2006/relationships/image" Target="../media/image561.png"/><Relationship Id="rId7" Type="http://schemas.openxmlformats.org/officeDocument/2006/relationships/image" Target="../media/image610.png"/><Relationship Id="rId12" Type="http://schemas.openxmlformats.org/officeDocument/2006/relationships/image" Target="../media/image6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640.png"/><Relationship Id="rId5" Type="http://schemas.openxmlformats.org/officeDocument/2006/relationships/image" Target="../media/image590.png"/><Relationship Id="rId10" Type="http://schemas.openxmlformats.org/officeDocument/2006/relationships/image" Target="../media/image630.png"/><Relationship Id="rId4" Type="http://schemas.openxmlformats.org/officeDocument/2006/relationships/image" Target="../media/image68.png"/><Relationship Id="rId9" Type="http://schemas.openxmlformats.org/officeDocument/2006/relationships/image" Target="../media/image5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0.png"/><Relationship Id="rId7" Type="http://schemas.openxmlformats.org/officeDocument/2006/relationships/image" Target="../media/image70.png"/><Relationship Id="rId12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1.png"/><Relationship Id="rId11" Type="http://schemas.openxmlformats.org/officeDocument/2006/relationships/image" Target="../media/image73.png"/><Relationship Id="rId5" Type="http://schemas.openxmlformats.org/officeDocument/2006/relationships/image" Target="../media/image690.png"/><Relationship Id="rId10" Type="http://schemas.openxmlformats.org/officeDocument/2006/relationships/image" Target="../media/image561.png"/><Relationship Id="rId4" Type="http://schemas.openxmlformats.org/officeDocument/2006/relationships/image" Target="../media/image680.png"/><Relationship Id="rId9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92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92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8.png"/><Relationship Id="rId5" Type="http://schemas.openxmlformats.org/officeDocument/2006/relationships/image" Target="../media/image81.png"/><Relationship Id="rId10" Type="http://schemas.openxmlformats.org/officeDocument/2006/relationships/image" Target="../media/image97.png"/><Relationship Id="rId4" Type="http://schemas.openxmlformats.org/officeDocument/2006/relationships/image" Target="../media/image79.png"/><Relationship Id="rId9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83.png"/><Relationship Id="rId12" Type="http://schemas.openxmlformats.org/officeDocument/2006/relationships/image" Target="../media/image10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100.png"/><Relationship Id="rId5" Type="http://schemas.openxmlformats.org/officeDocument/2006/relationships/image" Target="../media/image81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79.png"/><Relationship Id="rId9" Type="http://schemas.openxmlformats.org/officeDocument/2006/relationships/image" Target="../media/image85.png"/><Relationship Id="rId14" Type="http://schemas.openxmlformats.org/officeDocument/2006/relationships/image" Target="../media/image10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83.png"/><Relationship Id="rId12" Type="http://schemas.openxmlformats.org/officeDocument/2006/relationships/image" Target="../media/image10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100.png"/><Relationship Id="rId5" Type="http://schemas.openxmlformats.org/officeDocument/2006/relationships/image" Target="../media/image81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79.png"/><Relationship Id="rId9" Type="http://schemas.openxmlformats.org/officeDocument/2006/relationships/image" Target="../media/image85.png"/><Relationship Id="rId14" Type="http://schemas.openxmlformats.org/officeDocument/2006/relationships/image" Target="../media/image10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02.png"/><Relationship Id="rId3" Type="http://schemas.openxmlformats.org/officeDocument/2006/relationships/image" Target="../media/image78.png"/><Relationship Id="rId7" Type="http://schemas.openxmlformats.org/officeDocument/2006/relationships/image" Target="../media/image83.png"/><Relationship Id="rId12" Type="http://schemas.openxmlformats.org/officeDocument/2006/relationships/image" Target="../media/image101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100.png"/><Relationship Id="rId5" Type="http://schemas.openxmlformats.org/officeDocument/2006/relationships/image" Target="../media/image81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79.png"/><Relationship Id="rId9" Type="http://schemas.openxmlformats.org/officeDocument/2006/relationships/image" Target="../media/image85.png"/><Relationship Id="rId14" Type="http://schemas.openxmlformats.org/officeDocument/2006/relationships/image" Target="../media/image10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78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05.png"/><Relationship Id="rId5" Type="http://schemas.openxmlformats.org/officeDocument/2006/relationships/image" Target="../media/image81.png"/><Relationship Id="rId10" Type="http://schemas.openxmlformats.org/officeDocument/2006/relationships/image" Target="../media/image108.png"/><Relationship Id="rId4" Type="http://schemas.openxmlformats.org/officeDocument/2006/relationships/image" Target="../media/image79.png"/><Relationship Id="rId9" Type="http://schemas.openxmlformats.org/officeDocument/2006/relationships/image" Target="../media/image10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12.png"/><Relationship Id="rId3" Type="http://schemas.openxmlformats.org/officeDocument/2006/relationships/image" Target="../media/image92.png"/><Relationship Id="rId7" Type="http://schemas.openxmlformats.org/officeDocument/2006/relationships/image" Target="../media/image83.png"/><Relationship Id="rId12" Type="http://schemas.openxmlformats.org/officeDocument/2006/relationships/image" Target="../media/image111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110.png"/><Relationship Id="rId5" Type="http://schemas.openxmlformats.org/officeDocument/2006/relationships/image" Target="../media/image81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79.png"/><Relationship Id="rId9" Type="http://schemas.openxmlformats.org/officeDocument/2006/relationships/image" Target="../media/image85.png"/><Relationship Id="rId14" Type="http://schemas.openxmlformats.org/officeDocument/2006/relationships/image" Target="../media/image1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12.png"/><Relationship Id="rId3" Type="http://schemas.openxmlformats.org/officeDocument/2006/relationships/image" Target="../media/image78.png"/><Relationship Id="rId7" Type="http://schemas.openxmlformats.org/officeDocument/2006/relationships/image" Target="../media/image83.png"/><Relationship Id="rId12" Type="http://schemas.openxmlformats.org/officeDocument/2006/relationships/image" Target="../media/image111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110.png"/><Relationship Id="rId5" Type="http://schemas.openxmlformats.org/officeDocument/2006/relationships/image" Target="../media/image81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79.png"/><Relationship Id="rId9" Type="http://schemas.openxmlformats.org/officeDocument/2006/relationships/image" Target="../media/image85.png"/><Relationship Id="rId14" Type="http://schemas.openxmlformats.org/officeDocument/2006/relationships/image" Target="../media/image1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12.png"/><Relationship Id="rId3" Type="http://schemas.openxmlformats.org/officeDocument/2006/relationships/image" Target="../media/image92.png"/><Relationship Id="rId7" Type="http://schemas.openxmlformats.org/officeDocument/2006/relationships/image" Target="../media/image83.png"/><Relationship Id="rId12" Type="http://schemas.openxmlformats.org/officeDocument/2006/relationships/image" Target="../media/image111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110.png"/><Relationship Id="rId5" Type="http://schemas.openxmlformats.org/officeDocument/2006/relationships/image" Target="../media/image81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79.png"/><Relationship Id="rId9" Type="http://schemas.openxmlformats.org/officeDocument/2006/relationships/image" Target="../media/image85.png"/><Relationship Id="rId14" Type="http://schemas.openxmlformats.org/officeDocument/2006/relationships/image" Target="../media/image1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92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10" Type="http://schemas.openxmlformats.org/officeDocument/2006/relationships/image" Target="../media/image105.png"/><Relationship Id="rId4" Type="http://schemas.openxmlformats.org/officeDocument/2006/relationships/image" Target="../media/image83.png"/><Relationship Id="rId9" Type="http://schemas.openxmlformats.org/officeDocument/2006/relationships/image" Target="../media/image1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22.png"/><Relationship Id="rId3" Type="http://schemas.openxmlformats.org/officeDocument/2006/relationships/image" Target="../media/image92.png"/><Relationship Id="rId7" Type="http://schemas.openxmlformats.org/officeDocument/2006/relationships/image" Target="../media/image83.png"/><Relationship Id="rId12" Type="http://schemas.openxmlformats.org/officeDocument/2006/relationships/image" Target="../media/image121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120.png"/><Relationship Id="rId5" Type="http://schemas.openxmlformats.org/officeDocument/2006/relationships/image" Target="../media/image81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4" Type="http://schemas.openxmlformats.org/officeDocument/2006/relationships/image" Target="../media/image118.png"/><Relationship Id="rId9" Type="http://schemas.openxmlformats.org/officeDocument/2006/relationships/image" Target="../media/image85.png"/><Relationship Id="rId14" Type="http://schemas.openxmlformats.org/officeDocument/2006/relationships/image" Target="../media/image1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22.png"/><Relationship Id="rId3" Type="http://schemas.openxmlformats.org/officeDocument/2006/relationships/image" Target="../media/image125.png"/><Relationship Id="rId7" Type="http://schemas.openxmlformats.org/officeDocument/2006/relationships/image" Target="../media/image83.png"/><Relationship Id="rId12" Type="http://schemas.openxmlformats.org/officeDocument/2006/relationships/image" Target="../media/image1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120.png"/><Relationship Id="rId5" Type="http://schemas.openxmlformats.org/officeDocument/2006/relationships/image" Target="../media/image81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4" Type="http://schemas.openxmlformats.org/officeDocument/2006/relationships/image" Target="../media/image118.png"/><Relationship Id="rId9" Type="http://schemas.openxmlformats.org/officeDocument/2006/relationships/image" Target="../media/image85.png"/><Relationship Id="rId14" Type="http://schemas.openxmlformats.org/officeDocument/2006/relationships/image" Target="../media/image1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5.png"/><Relationship Id="rId7" Type="http://schemas.openxmlformats.org/officeDocument/2006/relationships/image" Target="../media/image1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127.png"/><Relationship Id="rId10" Type="http://schemas.openxmlformats.org/officeDocument/2006/relationships/image" Target="../media/image131.png"/><Relationship Id="rId4" Type="http://schemas.openxmlformats.org/officeDocument/2006/relationships/image" Target="../media/image126.png"/><Relationship Id="rId9" Type="http://schemas.openxmlformats.org/officeDocument/2006/relationships/image" Target="../media/image1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25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27.png"/><Relationship Id="rId10" Type="http://schemas.openxmlformats.org/officeDocument/2006/relationships/image" Target="../media/image137.png"/><Relationship Id="rId4" Type="http://schemas.openxmlformats.org/officeDocument/2006/relationships/image" Target="../media/image132.png"/><Relationship Id="rId9" Type="http://schemas.openxmlformats.org/officeDocument/2006/relationships/image" Target="../media/image13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tags" Target="../tags/tag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chart" Target="../charts/chart2.xml"/><Relationship Id="rId3" Type="http://schemas.openxmlformats.org/officeDocument/2006/relationships/notesSlide" Target="../notesSlides/notesSlide3.xml"/><Relationship Id="rId21" Type="http://schemas.openxmlformats.org/officeDocument/2006/relationships/chart" Target="../charts/chart1.xml"/><Relationship Id="rId7" Type="http://schemas.openxmlformats.org/officeDocument/2006/relationships/image" Target="../media/image23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png"/><Relationship Id="rId20" Type="http://schemas.openxmlformats.org/officeDocument/2006/relationships/image" Target="../media/image39.png"/><Relationship Id="rId29" Type="http://schemas.openxmlformats.org/officeDocument/2006/relationships/image" Target="../media/image44.png"/><Relationship Id="rId1" Type="http://schemas.openxmlformats.org/officeDocument/2006/relationships/tags" Target="../tags/tag2.xml"/><Relationship Id="rId6" Type="http://schemas.openxmlformats.org/officeDocument/2006/relationships/image" Target="../media/image18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37.png"/><Relationship Id="rId15" Type="http://schemas.openxmlformats.org/officeDocument/2006/relationships/image" Target="../media/image33.png"/><Relationship Id="rId23" Type="http://schemas.openxmlformats.org/officeDocument/2006/relationships/image" Target="../media/image40.png"/><Relationship Id="rId28" Type="http://schemas.openxmlformats.org/officeDocument/2006/relationships/image" Target="../media/image43.png"/><Relationship Id="rId10" Type="http://schemas.openxmlformats.org/officeDocument/2006/relationships/image" Target="../media/image27.png"/><Relationship Id="rId19" Type="http://schemas.openxmlformats.org/officeDocument/2006/relationships/image" Target="../media/image380.png"/><Relationship Id="rId4" Type="http://schemas.openxmlformats.org/officeDocument/2006/relationships/image" Target="../media/image14.png"/><Relationship Id="rId9" Type="http://schemas.openxmlformats.org/officeDocument/2006/relationships/image" Target="../media/image25.png"/><Relationship Id="rId14" Type="http://schemas.openxmlformats.org/officeDocument/2006/relationships/image" Target="../media/image32.png"/><Relationship Id="rId22" Type="http://schemas.openxmlformats.org/officeDocument/2006/relationships/chart" Target="../charts/chart10.xml"/><Relationship Id="rId27" Type="http://schemas.openxmlformats.org/officeDocument/2006/relationships/chart" Target="../charts/char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0.png"/><Relationship Id="rId3" Type="http://schemas.openxmlformats.org/officeDocument/2006/relationships/video" Target="../media/media1.mp4"/><Relationship Id="rId7" Type="http://schemas.openxmlformats.org/officeDocument/2006/relationships/image" Target="../media/image400.png"/><Relationship Id="rId12" Type="http://schemas.openxmlformats.org/officeDocument/2006/relationships/image" Target="../media/image49.png"/><Relationship Id="rId2" Type="http://schemas.microsoft.com/office/2007/relationships/media" Target="../media/media1.mp4"/><Relationship Id="rId1" Type="http://schemas.openxmlformats.org/officeDocument/2006/relationships/tags" Target="../tags/tag4.xml"/><Relationship Id="rId6" Type="http://schemas.openxmlformats.org/officeDocument/2006/relationships/image" Target="../media/image45.png"/><Relationship Id="rId11" Type="http://schemas.openxmlformats.org/officeDocument/2006/relationships/image" Target="../media/image440.png"/><Relationship Id="rId5" Type="http://schemas.openxmlformats.org/officeDocument/2006/relationships/notesSlide" Target="../notesSlides/notesSlide5.xml"/><Relationship Id="rId15" Type="http://schemas.openxmlformats.org/officeDocument/2006/relationships/image" Target="../media/image52.png"/><Relationship Id="rId10" Type="http://schemas.openxmlformats.org/officeDocument/2006/relationships/image" Target="../media/image4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7.png"/><Relationship Id="rId1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png"/><Relationship Id="rId1" Type="http://schemas.openxmlformats.org/officeDocument/2006/relationships/tags" Target="../tags/tag5.xml"/><Relationship Id="rId6" Type="http://schemas.openxmlformats.org/officeDocument/2006/relationships/image" Target="../media/image55.png"/><Relationship Id="rId11" Type="http://schemas.openxmlformats.org/officeDocument/2006/relationships/image" Target="../media/image450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01.png"/><Relationship Id="rId4" Type="http://schemas.openxmlformats.org/officeDocument/2006/relationships/image" Target="../media/image4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70.png"/><Relationship Id="rId3" Type="http://schemas.openxmlformats.org/officeDocument/2006/relationships/image" Target="../media/image67.png"/><Relationship Id="rId7" Type="http://schemas.openxmlformats.org/officeDocument/2006/relationships/image" Target="../media/image531.png"/><Relationship Id="rId12" Type="http://schemas.openxmlformats.org/officeDocument/2006/relationships/image" Target="../media/image5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11" Type="http://schemas.openxmlformats.org/officeDocument/2006/relationships/image" Target="../media/image561.png"/><Relationship Id="rId5" Type="http://schemas.openxmlformats.org/officeDocument/2006/relationships/image" Target="../media/image510.png"/><Relationship Id="rId10" Type="http://schemas.openxmlformats.org/officeDocument/2006/relationships/image" Target="../media/image550.png"/><Relationship Id="rId4" Type="http://schemas.openxmlformats.org/officeDocument/2006/relationships/image" Target="../media/image500.png"/><Relationship Id="rId9" Type="http://schemas.openxmlformats.org/officeDocument/2006/relationships/image" Target="../media/image5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C775-01FE-42EF-AE74-A4F445F04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412" y="418450"/>
            <a:ext cx="10163175" cy="1814513"/>
          </a:xfrm>
        </p:spPr>
        <p:txBody>
          <a:bodyPr/>
          <a:lstStyle/>
          <a:p>
            <a:r>
              <a:rPr lang="en-US" dirty="0"/>
              <a:t>Message Complexity of Population Protocols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4006AE-EFCA-458D-9044-D2AD062DC531}"/>
              </a:ext>
            </a:extLst>
          </p:cNvPr>
          <p:cNvSpPr txBox="1">
            <a:spLocks/>
          </p:cNvSpPr>
          <p:nvPr/>
        </p:nvSpPr>
        <p:spPr>
          <a:xfrm>
            <a:off x="2384609" y="4802211"/>
            <a:ext cx="4019551" cy="1400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Eric Severson</a:t>
            </a:r>
          </a:p>
          <a:p>
            <a:r>
              <a:rPr lang="en-US" sz="4000" dirty="0"/>
              <a:t>UC Davis</a:t>
            </a:r>
          </a:p>
        </p:txBody>
      </p:sp>
      <p:pic>
        <p:nvPicPr>
          <p:cNvPr id="5" name="Picture 4" descr="Image result for uc davis logo">
            <a:extLst>
              <a:ext uri="{FF2B5EF4-FFF2-40B4-BE49-F238E27FC236}">
                <a16:creationId xmlns:a16="http://schemas.microsoft.com/office/drawing/2014/main" id="{EB2A2CC9-58FA-4797-88D5-42F27D52B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26" y="4531133"/>
            <a:ext cx="1908417" cy="190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19523-6C6C-4215-8084-C34FF443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5DFC190-1E84-45C8-8443-DF44D3EBDB38}"/>
              </a:ext>
            </a:extLst>
          </p:cNvPr>
          <p:cNvSpPr txBox="1">
            <a:spLocks/>
          </p:cNvSpPr>
          <p:nvPr/>
        </p:nvSpPr>
        <p:spPr>
          <a:xfrm>
            <a:off x="6868147" y="5238972"/>
            <a:ext cx="3284589" cy="690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DISC 2020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C15572-480D-4C74-8E80-5325208FAF06}"/>
              </a:ext>
            </a:extLst>
          </p:cNvPr>
          <p:cNvCxnSpPr>
            <a:cxnSpLocks/>
          </p:cNvCxnSpPr>
          <p:nvPr/>
        </p:nvCxnSpPr>
        <p:spPr>
          <a:xfrm>
            <a:off x="5147146" y="3466680"/>
            <a:ext cx="1842655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127520A-4E5D-495D-ADB8-85202161544D}"/>
              </a:ext>
            </a:extLst>
          </p:cNvPr>
          <p:cNvGrpSpPr/>
          <p:nvPr/>
        </p:nvGrpSpPr>
        <p:grpSpPr>
          <a:xfrm>
            <a:off x="3213053" y="2537098"/>
            <a:ext cx="1842655" cy="1859165"/>
            <a:chOff x="3213053" y="2537098"/>
            <a:chExt cx="1842655" cy="185916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BF953F9-CEC9-44FC-9B45-2CE675F5012B}"/>
                </a:ext>
              </a:extLst>
            </p:cNvPr>
            <p:cNvSpPr/>
            <p:nvPr/>
          </p:nvSpPr>
          <p:spPr>
            <a:xfrm>
              <a:off x="3213053" y="2537098"/>
              <a:ext cx="1842655" cy="1859165"/>
            </a:xfrm>
            <a:prstGeom prst="ellipse">
              <a:avLst/>
            </a:prstGeom>
            <a:gradFill flip="none" rotWithShape="1">
              <a:gsLst>
                <a:gs pos="63000">
                  <a:schemeClr val="accent1">
                    <a:lumMod val="5000"/>
                    <a:lumOff val="95000"/>
                  </a:schemeClr>
                </a:gs>
                <a:gs pos="63000">
                  <a:schemeClr val="accent1"/>
                </a:gs>
                <a:gs pos="100000">
                  <a:schemeClr val="accent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84BB631-1BFC-4782-A6D2-30E8D1D78204}"/>
                    </a:ext>
                  </a:extLst>
                </p:cNvPr>
                <p:cNvSpPr txBox="1"/>
                <p:nvPr/>
              </p:nvSpPr>
              <p:spPr>
                <a:xfrm>
                  <a:off x="3473520" y="3042442"/>
                  <a:ext cx="706580" cy="8617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01010100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10100101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01000001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11010001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01010101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84BB631-1BFC-4782-A6D2-30E8D1D782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3520" y="3042442"/>
                  <a:ext cx="706580" cy="86177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542B74-AF9D-473E-B117-682A51D02D31}"/>
              </a:ext>
            </a:extLst>
          </p:cNvPr>
          <p:cNvGrpSpPr/>
          <p:nvPr/>
        </p:nvGrpSpPr>
        <p:grpSpPr>
          <a:xfrm>
            <a:off x="6989801" y="2491380"/>
            <a:ext cx="1842655" cy="1859165"/>
            <a:chOff x="6989801" y="2491380"/>
            <a:chExt cx="1842655" cy="185916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AFA8ED-656E-42F5-B654-D4370CE3686E}"/>
                </a:ext>
              </a:extLst>
            </p:cNvPr>
            <p:cNvSpPr/>
            <p:nvPr/>
          </p:nvSpPr>
          <p:spPr>
            <a:xfrm>
              <a:off x="6989801" y="2491380"/>
              <a:ext cx="1842655" cy="1859165"/>
            </a:xfrm>
            <a:prstGeom prst="ellipse">
              <a:avLst/>
            </a:prstGeom>
            <a:gradFill flip="none" rotWithShape="1">
              <a:gsLst>
                <a:gs pos="41000">
                  <a:schemeClr val="accent1">
                    <a:lumMod val="5000"/>
                    <a:lumOff val="95000"/>
                  </a:schemeClr>
                </a:gs>
                <a:gs pos="40000">
                  <a:srgbClr val="FF0000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5DB7A36-7B7F-45ED-A158-5499FF541423}"/>
                    </a:ext>
                  </a:extLst>
                </p:cNvPr>
                <p:cNvSpPr txBox="1"/>
                <p:nvPr/>
              </p:nvSpPr>
              <p:spPr>
                <a:xfrm>
                  <a:off x="7911128" y="2998828"/>
                  <a:ext cx="706580" cy="8617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10100101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01011101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01010101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11010001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11010101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5DB7A36-7B7F-45ED-A158-5499FF541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128" y="2998828"/>
                  <a:ext cx="706580" cy="86177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31F087-3973-4C64-A468-4358A8236E04}"/>
              </a:ext>
            </a:extLst>
          </p:cNvPr>
          <p:cNvGrpSpPr/>
          <p:nvPr/>
        </p:nvGrpSpPr>
        <p:grpSpPr>
          <a:xfrm>
            <a:off x="9845221" y="990656"/>
            <a:ext cx="1842655" cy="1859165"/>
            <a:chOff x="3213053" y="2537098"/>
            <a:chExt cx="1842655" cy="185916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2D1CC6E-1BBB-4172-96F6-206AA0E108DB}"/>
                </a:ext>
              </a:extLst>
            </p:cNvPr>
            <p:cNvSpPr/>
            <p:nvPr/>
          </p:nvSpPr>
          <p:spPr>
            <a:xfrm>
              <a:off x="3213053" y="2537098"/>
              <a:ext cx="1842655" cy="1859165"/>
            </a:xfrm>
            <a:prstGeom prst="ellipse">
              <a:avLst/>
            </a:prstGeom>
            <a:gradFill flip="none" rotWithShape="1">
              <a:gsLst>
                <a:gs pos="63000">
                  <a:schemeClr val="accent1">
                    <a:lumMod val="5000"/>
                    <a:lumOff val="95000"/>
                  </a:schemeClr>
                </a:gs>
                <a:gs pos="63000">
                  <a:schemeClr val="accent1"/>
                </a:gs>
                <a:gs pos="100000">
                  <a:schemeClr val="accent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D89955-8D86-4714-AF43-D59A317DB439}"/>
                    </a:ext>
                  </a:extLst>
                </p:cNvPr>
                <p:cNvSpPr txBox="1"/>
                <p:nvPr/>
              </p:nvSpPr>
              <p:spPr>
                <a:xfrm>
                  <a:off x="3934184" y="2795515"/>
                  <a:ext cx="706580" cy="861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01010100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10100101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01000001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11010001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01010101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D89955-8D86-4714-AF43-D59A317DB4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184" y="2795515"/>
                  <a:ext cx="706580" cy="86177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00BB49-E9E6-44E2-9A82-B00E277AA004}"/>
              </a:ext>
            </a:extLst>
          </p:cNvPr>
          <p:cNvGrpSpPr/>
          <p:nvPr/>
        </p:nvGrpSpPr>
        <p:grpSpPr>
          <a:xfrm>
            <a:off x="9430277" y="3354203"/>
            <a:ext cx="1842655" cy="1859165"/>
            <a:chOff x="3213053" y="2537098"/>
            <a:chExt cx="1842655" cy="185916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318A45A-8906-4F58-8951-259D9B733462}"/>
                </a:ext>
              </a:extLst>
            </p:cNvPr>
            <p:cNvSpPr/>
            <p:nvPr/>
          </p:nvSpPr>
          <p:spPr>
            <a:xfrm>
              <a:off x="3213053" y="2537098"/>
              <a:ext cx="1842655" cy="1859165"/>
            </a:xfrm>
            <a:prstGeom prst="ellipse">
              <a:avLst/>
            </a:prstGeom>
            <a:gradFill flip="none" rotWithShape="1">
              <a:gsLst>
                <a:gs pos="63000">
                  <a:schemeClr val="accent1">
                    <a:lumMod val="5000"/>
                    <a:lumOff val="95000"/>
                  </a:schemeClr>
                </a:gs>
                <a:gs pos="63000">
                  <a:schemeClr val="accent1"/>
                </a:gs>
                <a:gs pos="100000">
                  <a:schemeClr val="accent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662EEBB-5782-48FE-9F78-C07502A07039}"/>
                    </a:ext>
                  </a:extLst>
                </p:cNvPr>
                <p:cNvSpPr txBox="1"/>
                <p:nvPr/>
              </p:nvSpPr>
              <p:spPr>
                <a:xfrm>
                  <a:off x="3788013" y="3317003"/>
                  <a:ext cx="706580" cy="861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01010100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10100101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01000001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11010001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01010101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662EEBB-5782-48FE-9F78-C07502A070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013" y="3317003"/>
                  <a:ext cx="706580" cy="86177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1F201D-2060-464A-9E49-BAFB40500E6B}"/>
              </a:ext>
            </a:extLst>
          </p:cNvPr>
          <p:cNvGrpSpPr/>
          <p:nvPr/>
        </p:nvGrpSpPr>
        <p:grpSpPr>
          <a:xfrm>
            <a:off x="476302" y="1471145"/>
            <a:ext cx="1842655" cy="1859165"/>
            <a:chOff x="6989801" y="2491380"/>
            <a:chExt cx="1842655" cy="185916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5077154-6CC4-4C9E-BD9B-ECD843D26B76}"/>
                </a:ext>
              </a:extLst>
            </p:cNvPr>
            <p:cNvSpPr/>
            <p:nvPr/>
          </p:nvSpPr>
          <p:spPr>
            <a:xfrm>
              <a:off x="6989801" y="2491380"/>
              <a:ext cx="1842655" cy="1859165"/>
            </a:xfrm>
            <a:prstGeom prst="ellipse">
              <a:avLst/>
            </a:prstGeom>
            <a:gradFill flip="none" rotWithShape="1">
              <a:gsLst>
                <a:gs pos="41000">
                  <a:schemeClr val="accent1">
                    <a:lumMod val="5000"/>
                    <a:lumOff val="95000"/>
                  </a:schemeClr>
                </a:gs>
                <a:gs pos="40000">
                  <a:srgbClr val="FF0000"/>
                </a:gs>
              </a:gsLst>
              <a:lin ang="1620000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53DB5DF-F4FF-4668-844B-CF113A867D43}"/>
                    </a:ext>
                  </a:extLst>
                </p:cNvPr>
                <p:cNvSpPr txBox="1"/>
                <p:nvPr/>
              </p:nvSpPr>
              <p:spPr>
                <a:xfrm>
                  <a:off x="7586672" y="2661415"/>
                  <a:ext cx="706580" cy="8617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10100101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01011101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01010101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11010001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11010101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53DB5DF-F4FF-4668-844B-CF113A867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6672" y="2661415"/>
                  <a:ext cx="706580" cy="86177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00C93B-EFF5-4CAE-98CF-7BB3FBE1AC77}"/>
              </a:ext>
            </a:extLst>
          </p:cNvPr>
          <p:cNvGrpSpPr/>
          <p:nvPr/>
        </p:nvGrpSpPr>
        <p:grpSpPr>
          <a:xfrm>
            <a:off x="5843201" y="5677575"/>
            <a:ext cx="1842655" cy="1859165"/>
            <a:chOff x="6989801" y="2491380"/>
            <a:chExt cx="1842655" cy="185916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ED6CB1A-B39A-4365-B57D-6612DCF320FD}"/>
                </a:ext>
              </a:extLst>
            </p:cNvPr>
            <p:cNvSpPr/>
            <p:nvPr/>
          </p:nvSpPr>
          <p:spPr>
            <a:xfrm>
              <a:off x="6989801" y="2491380"/>
              <a:ext cx="1842655" cy="1859165"/>
            </a:xfrm>
            <a:prstGeom prst="ellipse">
              <a:avLst/>
            </a:prstGeom>
            <a:gradFill flip="none" rotWithShape="1">
              <a:gsLst>
                <a:gs pos="41000">
                  <a:schemeClr val="accent1">
                    <a:lumMod val="5000"/>
                    <a:lumOff val="95000"/>
                  </a:schemeClr>
                </a:gs>
                <a:gs pos="40000">
                  <a:srgbClr val="FF0000"/>
                </a:gs>
              </a:gsLst>
              <a:lin ang="270000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BEE1A52-64D0-4994-A575-9D1007868CA6}"/>
                    </a:ext>
                  </a:extLst>
                </p:cNvPr>
                <p:cNvSpPr txBox="1"/>
                <p:nvPr/>
              </p:nvSpPr>
              <p:spPr>
                <a:xfrm>
                  <a:off x="7799680" y="3249728"/>
                  <a:ext cx="706580" cy="8617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10100101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01011101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01010101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11010001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11010101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BEE1A52-64D0-4994-A575-9D1007868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680" y="3249728"/>
                  <a:ext cx="706580" cy="86177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1431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F87CB-2230-46D1-B531-F5EE52DA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10</a:t>
            </a:fld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3C38F4-9217-4AC3-A11A-8B76D378676E}"/>
              </a:ext>
            </a:extLst>
          </p:cNvPr>
          <p:cNvSpPr/>
          <p:nvPr/>
        </p:nvSpPr>
        <p:spPr>
          <a:xfrm>
            <a:off x="7945345" y="3105438"/>
            <a:ext cx="2878278" cy="3250911"/>
          </a:xfrm>
          <a:prstGeom prst="rect">
            <a:avLst/>
          </a:prstGeom>
          <a:gradFill flip="none" rotWithShape="1">
            <a:gsLst>
              <a:gs pos="100000">
                <a:srgbClr val="00B050"/>
              </a:gs>
              <a:gs pos="0">
                <a:schemeClr val="accent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A8A705-754B-4FED-BE16-46A261DB1E5C}"/>
                  </a:ext>
                </a:extLst>
              </p:cNvPr>
              <p:cNvSpPr txBox="1"/>
              <p:nvPr/>
            </p:nvSpPr>
            <p:spPr>
              <a:xfrm>
                <a:off x="8065111" y="3515287"/>
                <a:ext cx="2682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NSPACE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A8A705-754B-4FED-BE16-46A261DB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111" y="3515287"/>
                <a:ext cx="2682725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8ADA40-BE01-434B-890D-71D1DE024834}"/>
              </a:ext>
            </a:extLst>
          </p:cNvPr>
          <p:cNvCxnSpPr>
            <a:cxnSpLocks/>
          </p:cNvCxnSpPr>
          <p:nvPr/>
        </p:nvCxnSpPr>
        <p:spPr>
          <a:xfrm>
            <a:off x="7967335" y="4536220"/>
            <a:ext cx="287827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0BCFFB-8B2A-490A-80B1-D219FF8990F1}"/>
              </a:ext>
            </a:extLst>
          </p:cNvPr>
          <p:cNvSpPr txBox="1"/>
          <p:nvPr/>
        </p:nvSpPr>
        <p:spPr>
          <a:xfrm>
            <a:off x="8058959" y="5249315"/>
            <a:ext cx="268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</a:t>
            </a:r>
            <a:r>
              <a:rPr lang="en-US" dirty="0" err="1"/>
              <a:t>semilinear</a:t>
            </a:r>
            <a:r>
              <a:rPr lang="en-US" dirty="0"/>
              <a:t> predicates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B18A7D-0DC5-4964-A4DE-E8308E3739E6}"/>
              </a:ext>
            </a:extLst>
          </p:cNvPr>
          <p:cNvCxnSpPr/>
          <p:nvPr/>
        </p:nvCxnSpPr>
        <p:spPr>
          <a:xfrm flipV="1">
            <a:off x="11116765" y="3105438"/>
            <a:ext cx="0" cy="3250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C676AE-3B54-42D2-B83E-AE357C8324E8}"/>
                  </a:ext>
                </a:extLst>
              </p:cNvPr>
              <p:cNvSpPr txBox="1"/>
              <p:nvPr/>
            </p:nvSpPr>
            <p:spPr>
              <a:xfrm>
                <a:off x="11145870" y="5850233"/>
                <a:ext cx="6665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C676AE-3B54-42D2-B83E-AE357C832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5870" y="5850233"/>
                <a:ext cx="666593" cy="461665"/>
              </a:xfrm>
              <a:prstGeom prst="rect">
                <a:avLst/>
              </a:prstGeom>
              <a:blipFill>
                <a:blip r:embed="rId4"/>
                <a:stretch>
                  <a:fillRect l="-1818" r="-181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F92B05-082C-4972-A462-3214D1C6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34" y="1542395"/>
            <a:ext cx="8866562" cy="1073439"/>
          </a:xfrm>
        </p:spPr>
        <p:txBody>
          <a:bodyPr>
            <a:normAutofit/>
          </a:bodyPr>
          <a:lstStyle/>
          <a:p>
            <a:r>
              <a:rPr lang="en-US" dirty="0"/>
              <a:t>Two marked agents, simulate one interaction at a 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9EEE38-0851-4D6A-B454-DAAF8EF541A1}"/>
              </a:ext>
            </a:extLst>
          </p:cNvPr>
          <p:cNvSpPr/>
          <p:nvPr/>
        </p:nvSpPr>
        <p:spPr>
          <a:xfrm>
            <a:off x="7917883" y="4347084"/>
            <a:ext cx="2956828" cy="2165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4C20AB-ABF3-4C6E-A6F9-390C2907310D}"/>
              </a:ext>
            </a:extLst>
          </p:cNvPr>
          <p:cNvCxnSpPr>
            <a:cxnSpLocks/>
          </p:cNvCxnSpPr>
          <p:nvPr/>
        </p:nvCxnSpPr>
        <p:spPr>
          <a:xfrm>
            <a:off x="7967335" y="4347084"/>
            <a:ext cx="287827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A5E9B54-4330-4858-BD6C-7B698735B89A}"/>
              </a:ext>
            </a:extLst>
          </p:cNvPr>
          <p:cNvSpPr/>
          <p:nvPr/>
        </p:nvSpPr>
        <p:spPr>
          <a:xfrm>
            <a:off x="1953181" y="2346945"/>
            <a:ext cx="695645" cy="669930"/>
          </a:xfrm>
          <a:prstGeom prst="ellipse">
            <a:avLst/>
          </a:prstGeom>
          <a:gradFill flip="none" rotWithShape="1">
            <a:gsLst>
              <a:gs pos="66000">
                <a:schemeClr val="accent1">
                  <a:lumMod val="5000"/>
                  <a:lumOff val="95000"/>
                </a:schemeClr>
              </a:gs>
              <a:gs pos="66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1C5727-6871-48A7-A1B0-4CED70B54CC6}"/>
              </a:ext>
            </a:extLst>
          </p:cNvPr>
          <p:cNvSpPr/>
          <p:nvPr/>
        </p:nvSpPr>
        <p:spPr>
          <a:xfrm>
            <a:off x="3306288" y="2174174"/>
            <a:ext cx="695645" cy="669930"/>
          </a:xfrm>
          <a:prstGeom prst="ellipse">
            <a:avLst/>
          </a:prstGeom>
          <a:gradFill flip="none" rotWithShape="1">
            <a:gsLst>
              <a:gs pos="66000">
                <a:schemeClr val="accent1">
                  <a:lumMod val="5000"/>
                  <a:lumOff val="95000"/>
                </a:schemeClr>
              </a:gs>
              <a:gs pos="66000">
                <a:srgbClr val="FF0000"/>
              </a:gs>
              <a:gs pos="100000">
                <a:srgbClr val="FF0000"/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9D2A80-3632-4BE6-80DB-773D6F560A44}"/>
              </a:ext>
            </a:extLst>
          </p:cNvPr>
          <p:cNvSpPr/>
          <p:nvPr/>
        </p:nvSpPr>
        <p:spPr>
          <a:xfrm>
            <a:off x="2756535" y="3140870"/>
            <a:ext cx="695645" cy="669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C12FFD-46C6-48D0-BC94-9234C8EC43DC}"/>
              </a:ext>
            </a:extLst>
          </p:cNvPr>
          <p:cNvSpPr/>
          <p:nvPr/>
        </p:nvSpPr>
        <p:spPr>
          <a:xfrm>
            <a:off x="3912052" y="3180322"/>
            <a:ext cx="695645" cy="669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8EED3D3-59EF-43F1-9575-F6E7B7EA3D0D}"/>
              </a:ext>
            </a:extLst>
          </p:cNvPr>
          <p:cNvSpPr/>
          <p:nvPr/>
        </p:nvSpPr>
        <p:spPr>
          <a:xfrm>
            <a:off x="1032403" y="2003584"/>
            <a:ext cx="695645" cy="669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70A8403-ACF9-47C6-83E8-1E70DFFAA42F}"/>
              </a:ext>
            </a:extLst>
          </p:cNvPr>
          <p:cNvSpPr/>
          <p:nvPr/>
        </p:nvSpPr>
        <p:spPr>
          <a:xfrm>
            <a:off x="1097729" y="2976353"/>
            <a:ext cx="695645" cy="669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3BB56A-37D1-47E7-84F9-0E630F5C2BB2}"/>
              </a:ext>
            </a:extLst>
          </p:cNvPr>
          <p:cNvSpPr/>
          <p:nvPr/>
        </p:nvSpPr>
        <p:spPr>
          <a:xfrm>
            <a:off x="273767" y="2718973"/>
            <a:ext cx="695645" cy="669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A9DC1A7-D6C5-4D63-A09B-5AC992FAA5AB}"/>
              </a:ext>
            </a:extLst>
          </p:cNvPr>
          <p:cNvSpPr/>
          <p:nvPr/>
        </p:nvSpPr>
        <p:spPr>
          <a:xfrm>
            <a:off x="1786149" y="3351426"/>
            <a:ext cx="695645" cy="669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B08256C-0562-4E44-A998-E92D7FB1A4D6}"/>
              </a:ext>
            </a:extLst>
          </p:cNvPr>
          <p:cNvSpPr/>
          <p:nvPr/>
        </p:nvSpPr>
        <p:spPr>
          <a:xfrm>
            <a:off x="4412747" y="2282122"/>
            <a:ext cx="695645" cy="669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7EC8AA3-4236-40C6-945B-60E429D88626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667418" y="2509139"/>
            <a:ext cx="638870" cy="1106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2C87E6A-54D1-42D7-A015-DF6B29C2F977}"/>
                  </a:ext>
                </a:extLst>
              </p:cNvPr>
              <p:cNvSpPr txBox="1"/>
              <p:nvPr/>
            </p:nvSpPr>
            <p:spPr>
              <a:xfrm>
                <a:off x="2317485" y="2369613"/>
                <a:ext cx="7506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2C87E6A-54D1-42D7-A015-DF6B29C2F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485" y="2369613"/>
                <a:ext cx="75062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569F40-F7F5-4C8B-87AD-158B38F4BCEC}"/>
                  </a:ext>
                </a:extLst>
              </p:cNvPr>
              <p:cNvSpPr txBox="1"/>
              <p:nvPr/>
            </p:nvSpPr>
            <p:spPr>
              <a:xfrm>
                <a:off x="2839242" y="2285206"/>
                <a:ext cx="7853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569F40-F7F5-4C8B-87AD-158B38F4B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242" y="2285206"/>
                <a:ext cx="78531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3BFED-8AF2-4869-B96C-85CD42855BB5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656092" y="2509139"/>
            <a:ext cx="650196" cy="1082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652D240-8909-460C-B902-98506D548F04}"/>
                  </a:ext>
                </a:extLst>
              </p:cNvPr>
              <p:cNvSpPr txBox="1"/>
              <p:nvPr/>
            </p:nvSpPr>
            <p:spPr>
              <a:xfrm>
                <a:off x="2839243" y="2285207"/>
                <a:ext cx="7853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652D240-8909-460C-B902-98506D548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243" y="2285207"/>
                <a:ext cx="78531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A471B91-C4A9-42CF-A4F6-9E4C1D77C4BF}"/>
                  </a:ext>
                </a:extLst>
              </p:cNvPr>
              <p:cNvSpPr txBox="1"/>
              <p:nvPr/>
            </p:nvSpPr>
            <p:spPr>
              <a:xfrm>
                <a:off x="2313213" y="2372448"/>
                <a:ext cx="7506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A471B91-C4A9-42CF-A4F6-9E4C1D77C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213" y="2372448"/>
                <a:ext cx="750623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BEAE204-C20E-4D1A-955A-0701CD619E0D}"/>
              </a:ext>
            </a:extLst>
          </p:cNvPr>
          <p:cNvCxnSpPr>
            <a:cxnSpLocks/>
            <a:stCxn id="29" idx="7"/>
            <a:endCxn id="24" idx="3"/>
          </p:cNvCxnSpPr>
          <p:nvPr/>
        </p:nvCxnSpPr>
        <p:spPr>
          <a:xfrm flipV="1">
            <a:off x="867537" y="2575405"/>
            <a:ext cx="266741" cy="2416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AEBEE6A-F82B-4B48-99C8-0784A87CA8EE}"/>
              </a:ext>
            </a:extLst>
          </p:cNvPr>
          <p:cNvCxnSpPr>
            <a:cxnSpLocks/>
          </p:cNvCxnSpPr>
          <p:nvPr/>
        </p:nvCxnSpPr>
        <p:spPr>
          <a:xfrm flipV="1">
            <a:off x="4457178" y="2927801"/>
            <a:ext cx="129337" cy="2794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Content Placeholder 6">
            <a:extLst>
              <a:ext uri="{FF2B5EF4-FFF2-40B4-BE49-F238E27FC236}">
                <a16:creationId xmlns:a16="http://schemas.microsoft.com/office/drawing/2014/main" id="{680C1E58-5EDE-4D8D-B722-83E4F04D5C08}"/>
              </a:ext>
            </a:extLst>
          </p:cNvPr>
          <p:cNvSpPr txBox="1">
            <a:spLocks/>
          </p:cNvSpPr>
          <p:nvPr/>
        </p:nvSpPr>
        <p:spPr>
          <a:xfrm>
            <a:off x="427434" y="4331477"/>
            <a:ext cx="6308646" cy="1463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Composed with leader election</a:t>
            </a:r>
          </a:p>
          <a:p>
            <a:r>
              <a:rPr lang="en-US" dirty="0"/>
              <a:t>Leader uses self-stabilizing </a:t>
            </a:r>
            <a:r>
              <a:rPr lang="en-US" b="1" dirty="0"/>
              <a:t>population counting</a:t>
            </a:r>
            <a:r>
              <a:rPr lang="en-US" dirty="0"/>
              <a:t> to reset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85C2EC-B1C7-4B96-AEA1-D61E7A05BDAD}"/>
                  </a:ext>
                </a:extLst>
              </p:cNvPr>
              <p:cNvSpPr txBox="1"/>
              <p:nvPr/>
            </p:nvSpPr>
            <p:spPr>
              <a:xfrm>
                <a:off x="6388414" y="4042074"/>
                <a:ext cx="1576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𝑝𝑜𝑙𝑦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85C2EC-B1C7-4B96-AEA1-D61E7A05B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414" y="4042074"/>
                <a:ext cx="1576970" cy="461665"/>
              </a:xfrm>
              <a:prstGeom prst="rect">
                <a:avLst/>
              </a:prstGeom>
              <a:blipFill>
                <a:blip r:embed="rId9"/>
                <a:stretch>
                  <a:fillRect r="-38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E174F3CB-203C-4303-9623-4AD673C05AA8}"/>
              </a:ext>
            </a:extLst>
          </p:cNvPr>
          <p:cNvSpPr/>
          <p:nvPr/>
        </p:nvSpPr>
        <p:spPr>
          <a:xfrm>
            <a:off x="427434" y="5894684"/>
            <a:ext cx="65881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[James </a:t>
            </a:r>
            <a:r>
              <a:rPr lang="en-US" sz="1200" dirty="0" err="1"/>
              <a:t>Aspnes</a:t>
            </a:r>
            <a:r>
              <a:rPr lang="en-US" sz="1200" dirty="0"/>
              <a:t>, </a:t>
            </a:r>
            <a:r>
              <a:rPr lang="en-US" sz="1200" dirty="0" err="1"/>
              <a:t>Joffroy</a:t>
            </a:r>
            <a:r>
              <a:rPr lang="en-US" sz="1200" dirty="0"/>
              <a:t> </a:t>
            </a:r>
            <a:r>
              <a:rPr lang="en-US" sz="1200" dirty="0" err="1"/>
              <a:t>Beauquier</a:t>
            </a:r>
            <a:r>
              <a:rPr lang="en-US" sz="1200" dirty="0"/>
              <a:t>, Janna Burman, and Devan </a:t>
            </a:r>
            <a:r>
              <a:rPr lang="en-US" sz="1200" dirty="0" err="1"/>
              <a:t>Sohier</a:t>
            </a:r>
            <a:r>
              <a:rPr lang="en-US" sz="1200" dirty="0"/>
              <a:t>. Time and Space Optimal Counting in Population Protocols. OPODIS, 2016.]</a:t>
            </a:r>
            <a:endParaRPr lang="en-US" sz="1200" b="0" i="0" dirty="0">
              <a:effectLst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60C7F7BB-D7F3-418A-A36F-A5D0CB01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Slow simulation of large messages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894C9-A08D-4F7B-90CD-E6979B00F7BE}"/>
              </a:ext>
            </a:extLst>
          </p:cNvPr>
          <p:cNvSpPr txBox="1"/>
          <p:nvPr/>
        </p:nvSpPr>
        <p:spPr>
          <a:xfrm>
            <a:off x="1930633" y="2500807"/>
            <a:ext cx="550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_ _ _ _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D4AA42-95F9-4EAB-B69C-DE4E95366067}"/>
              </a:ext>
            </a:extLst>
          </p:cNvPr>
          <p:cNvSpPr txBox="1"/>
          <p:nvPr/>
        </p:nvSpPr>
        <p:spPr>
          <a:xfrm>
            <a:off x="3506016" y="2327409"/>
            <a:ext cx="550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_ _ _ _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34D0C8-0DBE-4E4D-A148-D2C10FDF8C7D}"/>
                  </a:ext>
                </a:extLst>
              </p:cNvPr>
              <p:cNvSpPr txBox="1"/>
              <p:nvPr/>
            </p:nvSpPr>
            <p:spPr>
              <a:xfrm>
                <a:off x="3491969" y="2323465"/>
                <a:ext cx="2800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1 0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34D0C8-0DBE-4E4D-A148-D2C10FDF8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969" y="2323465"/>
                <a:ext cx="280040" cy="246221"/>
              </a:xfrm>
              <a:prstGeom prst="rect">
                <a:avLst/>
              </a:prstGeom>
              <a:blipFill>
                <a:blip r:embed="rId10"/>
                <a:stretch>
                  <a:fillRect r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89EAAFA-64D1-4419-BD67-6FF2DCB4BD10}"/>
                  </a:ext>
                </a:extLst>
              </p:cNvPr>
              <p:cNvSpPr txBox="1"/>
              <p:nvPr/>
            </p:nvSpPr>
            <p:spPr>
              <a:xfrm>
                <a:off x="1924879" y="2497972"/>
                <a:ext cx="2800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89EAAFA-64D1-4419-BD67-6FF2DCB4B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879" y="2497972"/>
                <a:ext cx="280040" cy="246221"/>
              </a:xfrm>
              <a:prstGeom prst="rect">
                <a:avLst/>
              </a:prstGeom>
              <a:blipFill>
                <a:blip r:embed="rId11"/>
                <a:stretch>
                  <a:fillRect r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4865E18-5F38-4A27-AD10-281037BA1FCE}"/>
                  </a:ext>
                </a:extLst>
              </p:cNvPr>
              <p:cNvSpPr txBox="1"/>
              <p:nvPr/>
            </p:nvSpPr>
            <p:spPr>
              <a:xfrm>
                <a:off x="3687058" y="2324882"/>
                <a:ext cx="2800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1 0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4865E18-5F38-4A27-AD10-281037BA1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058" y="2324882"/>
                <a:ext cx="280040" cy="246221"/>
              </a:xfrm>
              <a:prstGeom prst="rect">
                <a:avLst/>
              </a:prstGeom>
              <a:blipFill>
                <a:blip r:embed="rId10"/>
                <a:stretch>
                  <a:fillRect r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F484B2-D84F-46A1-A35F-182BAF2293DC}"/>
                  </a:ext>
                </a:extLst>
              </p:cNvPr>
              <p:cNvSpPr txBox="1"/>
              <p:nvPr/>
            </p:nvSpPr>
            <p:spPr>
              <a:xfrm>
                <a:off x="2113568" y="2499389"/>
                <a:ext cx="2800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1 0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F484B2-D84F-46A1-A35F-182BAF229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568" y="2499389"/>
                <a:ext cx="280040" cy="246221"/>
              </a:xfrm>
              <a:prstGeom prst="rect">
                <a:avLst/>
              </a:prstGeom>
              <a:blipFill>
                <a:blip r:embed="rId12"/>
                <a:stretch>
                  <a:fillRect r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7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0.01041 L 0.0517 -0.00787 " pathEditMode="relative" rAng="0" ptsTypes="AA">
                                      <p:cBhvr>
                                        <p:cTn id="38" dur="7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-92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-0.04752 0.02778 " pathEditMode="relative" rAng="0" ptsTypes="AA">
                                      <p:cBhvr>
                                        <p:cTn id="42" dur="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-0.04752 0.02778 " pathEditMode="relative" rAng="0" ptsTypes="AA">
                                      <p:cBhvr>
                                        <p:cTn id="74" dur="7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138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0.01042 L 0.0517 -0.00787 " pathEditMode="relative" rAng="0" ptsTypes="AA">
                                      <p:cBhvr>
                                        <p:cTn id="78" dur="7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-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2" grpId="0" animBg="1"/>
      <p:bldP spid="17" grpId="0" animBg="1"/>
      <p:bldP spid="18" grpId="0" animBg="1"/>
      <p:bldP spid="22" grpId="0" animBg="1"/>
      <p:bldP spid="24" grpId="0" animBg="1"/>
      <p:bldP spid="27" grpId="0" animBg="1"/>
      <p:bldP spid="29" grpId="0" animBg="1"/>
      <p:bldP spid="47" grpId="0" animBg="1"/>
      <p:bldP spid="49" grpId="0" animBg="1"/>
      <p:bldP spid="53" grpId="0"/>
      <p:bldP spid="53" grpId="1"/>
      <p:bldP spid="53" grpId="2"/>
      <p:bldP spid="54" grpId="0"/>
      <p:bldP spid="54" grpId="1"/>
      <p:bldP spid="54" grpId="2"/>
      <p:bldP spid="57" grpId="0"/>
      <p:bldP spid="57" grpId="1"/>
      <p:bldP spid="57" grpId="2"/>
      <p:bldP spid="58" grpId="0"/>
      <p:bldP spid="58" grpId="1"/>
      <p:bldP spid="58" grpId="2"/>
      <p:bldP spid="68" grpId="0"/>
      <p:bldP spid="13" grpId="0"/>
      <p:bldP spid="14" grpId="0"/>
      <p:bldP spid="44" grpId="0"/>
      <p:bldP spid="45" grpId="0"/>
      <p:bldP spid="46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3ED712-41BF-45B4-B742-BED0786CC2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Computability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messages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3ED712-41BF-45B4-B742-BED0786CC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721A5-2A6C-46C9-96F6-9E9B25480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9574" y="2132357"/>
                <a:ext cx="4899069" cy="10185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Formal model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state uniform protocols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721A5-2A6C-46C9-96F6-9E9B25480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9574" y="2132357"/>
                <a:ext cx="4899069" cy="1018595"/>
              </a:xfrm>
              <a:blipFill>
                <a:blip r:embed="rId3"/>
                <a:stretch>
                  <a:fillRect l="-2488" t="-10180" b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F87CB-2230-46D1-B531-F5EE52DA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4C769E-5092-4A1B-B7F6-A54F89E64C6F}"/>
              </a:ext>
            </a:extLst>
          </p:cNvPr>
          <p:cNvSpPr/>
          <p:nvPr/>
        </p:nvSpPr>
        <p:spPr>
          <a:xfrm>
            <a:off x="481881" y="1658527"/>
            <a:ext cx="655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</a:t>
            </a:r>
            <a:r>
              <a:rPr lang="en-US" sz="1200" dirty="0" err="1"/>
              <a:t>Ioannis</a:t>
            </a:r>
            <a:r>
              <a:rPr lang="en-US" sz="1200" dirty="0"/>
              <a:t> </a:t>
            </a:r>
            <a:r>
              <a:rPr lang="en-US" sz="1200" dirty="0" err="1"/>
              <a:t>Chatzigiannakis</a:t>
            </a:r>
            <a:r>
              <a:rPr lang="en-US" sz="1200" dirty="0"/>
              <a:t>, </a:t>
            </a:r>
            <a:r>
              <a:rPr lang="en-US" sz="1200" dirty="0" err="1"/>
              <a:t>Othon</a:t>
            </a:r>
            <a:r>
              <a:rPr lang="en-US" sz="1200" dirty="0"/>
              <a:t> </a:t>
            </a:r>
            <a:r>
              <a:rPr lang="en-US" sz="1200" dirty="0" err="1"/>
              <a:t>Michail</a:t>
            </a:r>
            <a:r>
              <a:rPr lang="en-US" sz="1200" dirty="0"/>
              <a:t>, Stavros Nikolaou, Andreas </a:t>
            </a:r>
            <a:r>
              <a:rPr lang="en-US" sz="1200" dirty="0" err="1"/>
              <a:t>Pavlogiannis</a:t>
            </a:r>
            <a:r>
              <a:rPr lang="en-US" sz="1200" dirty="0"/>
              <a:t>, and Paul </a:t>
            </a:r>
            <a:r>
              <a:rPr lang="en-US" sz="1200" dirty="0" err="1"/>
              <a:t>G.Spirakis</a:t>
            </a:r>
            <a:r>
              <a:rPr lang="en-US" sz="1200" dirty="0"/>
              <a:t>.  Passively mobile communicating machines that use restricted space. FOMC , 2011.]</a:t>
            </a:r>
            <a:endParaRPr lang="en-US" sz="1200" b="0" i="0" dirty="0">
              <a:effectLst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CC6165-8566-49DB-9412-53B6EC3E9ED6}"/>
              </a:ext>
            </a:extLst>
          </p:cNvPr>
          <p:cNvCxnSpPr/>
          <p:nvPr/>
        </p:nvCxnSpPr>
        <p:spPr>
          <a:xfrm flipV="1">
            <a:off x="1352774" y="3105440"/>
            <a:ext cx="0" cy="3250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5EBD11-C876-4F24-A66E-AB968E43047B}"/>
                  </a:ext>
                </a:extLst>
              </p:cNvPr>
              <p:cNvSpPr txBox="1"/>
              <p:nvPr/>
            </p:nvSpPr>
            <p:spPr>
              <a:xfrm>
                <a:off x="637744" y="5786304"/>
                <a:ext cx="6665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5EBD11-C876-4F24-A66E-AB968E430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44" y="5786304"/>
                <a:ext cx="666593" cy="461665"/>
              </a:xfrm>
              <a:prstGeom prst="rect">
                <a:avLst/>
              </a:prstGeom>
              <a:blipFill>
                <a:blip r:embed="rId4"/>
                <a:stretch>
                  <a:fillRect l="-2752" r="-183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2B5C86B7-344E-48ED-B58E-14F4082D700C}"/>
              </a:ext>
            </a:extLst>
          </p:cNvPr>
          <p:cNvSpPr/>
          <p:nvPr/>
        </p:nvSpPr>
        <p:spPr>
          <a:xfrm>
            <a:off x="1758018" y="3105439"/>
            <a:ext cx="2878278" cy="3250911"/>
          </a:xfrm>
          <a:prstGeom prst="rect">
            <a:avLst/>
          </a:prstGeom>
          <a:gradFill flip="none" rotWithShape="1">
            <a:gsLst>
              <a:gs pos="100000">
                <a:srgbClr val="00B050"/>
              </a:gs>
              <a:gs pos="0">
                <a:schemeClr val="accent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A7BA04-FA76-48F8-8785-92CD660609BF}"/>
              </a:ext>
            </a:extLst>
          </p:cNvPr>
          <p:cNvCxnSpPr>
            <a:cxnSpLocks/>
          </p:cNvCxnSpPr>
          <p:nvPr/>
        </p:nvCxnSpPr>
        <p:spPr>
          <a:xfrm>
            <a:off x="1758018" y="4347085"/>
            <a:ext cx="287827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90421B-7EC0-4E0A-9ED7-FB74257E7C01}"/>
                  </a:ext>
                </a:extLst>
              </p:cNvPr>
              <p:cNvSpPr txBox="1"/>
              <p:nvPr/>
            </p:nvSpPr>
            <p:spPr>
              <a:xfrm>
                <a:off x="4636296" y="4042075"/>
                <a:ext cx="1576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𝑝𝑜𝑙𝑦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90421B-7EC0-4E0A-9ED7-FB74257E7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296" y="4042075"/>
                <a:ext cx="1576970" cy="461665"/>
              </a:xfrm>
              <a:prstGeom prst="rect">
                <a:avLst/>
              </a:prstGeom>
              <a:blipFill>
                <a:blip r:embed="rId5"/>
                <a:stretch>
                  <a:fillRect r="-77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8EA7B1-AE84-4489-8144-EBACA2F6E5D3}"/>
                  </a:ext>
                </a:extLst>
              </p:cNvPr>
              <p:cNvSpPr txBox="1"/>
              <p:nvPr/>
            </p:nvSpPr>
            <p:spPr>
              <a:xfrm>
                <a:off x="2100142" y="3508626"/>
                <a:ext cx="2682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NSPACE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8EA7B1-AE84-4489-8144-EBACA2F6E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142" y="3508626"/>
                <a:ext cx="2682725" cy="369332"/>
              </a:xfrm>
              <a:prstGeom prst="rect">
                <a:avLst/>
              </a:prstGeom>
              <a:blipFill>
                <a:blip r:embed="rId6"/>
                <a:stretch>
                  <a:fillRect l="-204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7A16B8-91D6-4096-BEFB-E1EF1AFCA486}"/>
              </a:ext>
            </a:extLst>
          </p:cNvPr>
          <p:cNvCxnSpPr>
            <a:cxnSpLocks/>
          </p:cNvCxnSpPr>
          <p:nvPr/>
        </p:nvCxnSpPr>
        <p:spPr>
          <a:xfrm>
            <a:off x="1771879" y="5316231"/>
            <a:ext cx="287827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47F934-4666-4D12-A1F9-F679DD7C8EF7}"/>
                  </a:ext>
                </a:extLst>
              </p:cNvPr>
              <p:cNvSpPr txBox="1"/>
              <p:nvPr/>
            </p:nvSpPr>
            <p:spPr>
              <a:xfrm>
                <a:off x="4636296" y="5046706"/>
                <a:ext cx="13123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47F934-4666-4D12-A1F9-F679DD7C8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296" y="5046706"/>
                <a:ext cx="1312347" cy="461665"/>
              </a:xfrm>
              <a:prstGeom prst="rect">
                <a:avLst/>
              </a:prstGeom>
              <a:blipFill>
                <a:blip r:embed="rId7"/>
                <a:stretch>
                  <a:fillRect r="-93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0CA6A25-9D27-48B2-B1BE-2EA7CCC036DF}"/>
              </a:ext>
            </a:extLst>
          </p:cNvPr>
          <p:cNvSpPr txBox="1"/>
          <p:nvPr/>
        </p:nvSpPr>
        <p:spPr>
          <a:xfrm>
            <a:off x="1855794" y="5651625"/>
            <a:ext cx="268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</a:t>
            </a:r>
            <a:r>
              <a:rPr lang="en-US" dirty="0" err="1"/>
              <a:t>semilinear</a:t>
            </a:r>
            <a:r>
              <a:rPr lang="en-US" dirty="0"/>
              <a:t> predicates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F4EF0D4C-2B92-48E5-AF53-55985E8DB4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6302" y="1947421"/>
                <a:ext cx="5537917" cy="11896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/>
                  <a:t>Our Work: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/>
                  <a:t>Characterization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messages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F4EF0D4C-2B92-48E5-AF53-55985E8DB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302" y="1947421"/>
                <a:ext cx="5537917" cy="1189656"/>
              </a:xfrm>
              <a:prstGeom prst="rect">
                <a:avLst/>
              </a:prstGeom>
              <a:blipFill>
                <a:blip r:embed="rId8"/>
                <a:stretch>
                  <a:fillRect l="-441" t="-8163" r="-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753C38F4-9217-4AC3-A11A-8B76D378676E}"/>
              </a:ext>
            </a:extLst>
          </p:cNvPr>
          <p:cNvSpPr/>
          <p:nvPr/>
        </p:nvSpPr>
        <p:spPr>
          <a:xfrm>
            <a:off x="7945345" y="3105438"/>
            <a:ext cx="2878278" cy="3250911"/>
          </a:xfrm>
          <a:prstGeom prst="rect">
            <a:avLst/>
          </a:prstGeom>
          <a:gradFill flip="none" rotWithShape="1">
            <a:gsLst>
              <a:gs pos="100000">
                <a:srgbClr val="00B050"/>
              </a:gs>
              <a:gs pos="0">
                <a:schemeClr val="accent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81C2E6C-4507-4AA0-A5D4-195C2E24B587}"/>
                  </a:ext>
                </a:extLst>
              </p:cNvPr>
              <p:cNvSpPr txBox="1"/>
              <p:nvPr/>
            </p:nvSpPr>
            <p:spPr>
              <a:xfrm>
                <a:off x="6388414" y="4042074"/>
                <a:ext cx="1576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𝑝𝑜𝑙𝑦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81C2E6C-4507-4AA0-A5D4-195C2E24B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414" y="4042074"/>
                <a:ext cx="1576970" cy="461665"/>
              </a:xfrm>
              <a:prstGeom prst="rect">
                <a:avLst/>
              </a:prstGeom>
              <a:blipFill>
                <a:blip r:embed="rId9"/>
                <a:stretch>
                  <a:fillRect r="-38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4C20AB-ABF3-4C6E-A6F9-390C2907310D}"/>
              </a:ext>
            </a:extLst>
          </p:cNvPr>
          <p:cNvCxnSpPr>
            <a:cxnSpLocks/>
          </p:cNvCxnSpPr>
          <p:nvPr/>
        </p:nvCxnSpPr>
        <p:spPr>
          <a:xfrm>
            <a:off x="7967335" y="4347084"/>
            <a:ext cx="287827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A8A705-754B-4FED-BE16-46A261DB1E5C}"/>
                  </a:ext>
                </a:extLst>
              </p:cNvPr>
              <p:cNvSpPr txBox="1"/>
              <p:nvPr/>
            </p:nvSpPr>
            <p:spPr>
              <a:xfrm>
                <a:off x="8065111" y="3515287"/>
                <a:ext cx="2682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NSPACE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A8A705-754B-4FED-BE16-46A261DB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111" y="3515287"/>
                <a:ext cx="2682725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BE0C2E-4829-43CA-9E37-D07D793BB8C4}"/>
                  </a:ext>
                </a:extLst>
              </p:cNvPr>
              <p:cNvSpPr txBox="1"/>
              <p:nvPr/>
            </p:nvSpPr>
            <p:spPr>
              <a:xfrm>
                <a:off x="7103481" y="4410640"/>
                <a:ext cx="8619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BE0C2E-4829-43CA-9E37-D07D793BB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481" y="4410640"/>
                <a:ext cx="861903" cy="461665"/>
              </a:xfrm>
              <a:prstGeom prst="rect">
                <a:avLst/>
              </a:prstGeom>
              <a:blipFill>
                <a:blip r:embed="rId11"/>
                <a:stretch>
                  <a:fillRect r="-140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8ADA40-BE01-434B-890D-71D1DE024834}"/>
              </a:ext>
            </a:extLst>
          </p:cNvPr>
          <p:cNvCxnSpPr>
            <a:cxnSpLocks/>
          </p:cNvCxnSpPr>
          <p:nvPr/>
        </p:nvCxnSpPr>
        <p:spPr>
          <a:xfrm>
            <a:off x="7967335" y="4536220"/>
            <a:ext cx="287827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0BCFFB-8B2A-490A-80B1-D219FF8990F1}"/>
              </a:ext>
            </a:extLst>
          </p:cNvPr>
          <p:cNvSpPr txBox="1"/>
          <p:nvPr/>
        </p:nvSpPr>
        <p:spPr>
          <a:xfrm>
            <a:off x="8058959" y="5249315"/>
            <a:ext cx="268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</a:t>
            </a:r>
            <a:r>
              <a:rPr lang="en-US" dirty="0" err="1"/>
              <a:t>semilinear</a:t>
            </a:r>
            <a:r>
              <a:rPr lang="en-US" dirty="0"/>
              <a:t> predicates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B18A7D-0DC5-4964-A4DE-E8308E3739E6}"/>
              </a:ext>
            </a:extLst>
          </p:cNvPr>
          <p:cNvCxnSpPr/>
          <p:nvPr/>
        </p:nvCxnSpPr>
        <p:spPr>
          <a:xfrm flipV="1">
            <a:off x="11116765" y="3105438"/>
            <a:ext cx="0" cy="3250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C676AE-3B54-42D2-B83E-AE357C8324E8}"/>
                  </a:ext>
                </a:extLst>
              </p:cNvPr>
              <p:cNvSpPr txBox="1"/>
              <p:nvPr/>
            </p:nvSpPr>
            <p:spPr>
              <a:xfrm>
                <a:off x="11145870" y="5850233"/>
                <a:ext cx="6665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C676AE-3B54-42D2-B83E-AE357C832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5870" y="5850233"/>
                <a:ext cx="666593" cy="461665"/>
              </a:xfrm>
              <a:prstGeom prst="rect">
                <a:avLst/>
              </a:prstGeom>
              <a:blipFill>
                <a:blip r:embed="rId12"/>
                <a:stretch>
                  <a:fillRect l="-1818" r="-181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9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F87CB-2230-46D1-B531-F5EE52DA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12</a:t>
            </a:fld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3C38F4-9217-4AC3-A11A-8B76D378676E}"/>
              </a:ext>
            </a:extLst>
          </p:cNvPr>
          <p:cNvSpPr/>
          <p:nvPr/>
        </p:nvSpPr>
        <p:spPr>
          <a:xfrm>
            <a:off x="7945345" y="3105438"/>
            <a:ext cx="2878278" cy="3250911"/>
          </a:xfrm>
          <a:prstGeom prst="rect">
            <a:avLst/>
          </a:prstGeom>
          <a:gradFill flip="none" rotWithShape="1">
            <a:gsLst>
              <a:gs pos="100000">
                <a:srgbClr val="00B050"/>
              </a:gs>
              <a:gs pos="0">
                <a:schemeClr val="accent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A8A705-754B-4FED-BE16-46A261DB1E5C}"/>
              </a:ext>
            </a:extLst>
          </p:cNvPr>
          <p:cNvSpPr txBox="1"/>
          <p:nvPr/>
        </p:nvSpPr>
        <p:spPr>
          <a:xfrm>
            <a:off x="8065111" y="3515287"/>
            <a:ext cx="268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Turing Machine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BE0C2E-4829-43CA-9E37-D07D793BB8C4}"/>
                  </a:ext>
                </a:extLst>
              </p:cNvPr>
              <p:cNvSpPr txBox="1"/>
              <p:nvPr/>
            </p:nvSpPr>
            <p:spPr>
              <a:xfrm>
                <a:off x="7103481" y="4410640"/>
                <a:ext cx="8619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BE0C2E-4829-43CA-9E37-D07D793BB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481" y="4410640"/>
                <a:ext cx="861903" cy="461665"/>
              </a:xfrm>
              <a:prstGeom prst="rect">
                <a:avLst/>
              </a:prstGeom>
              <a:blipFill>
                <a:blip r:embed="rId3"/>
                <a:stretch>
                  <a:fillRect r="-140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C20BCFFB-8B2A-490A-80B1-D219FF8990F1}"/>
              </a:ext>
            </a:extLst>
          </p:cNvPr>
          <p:cNvSpPr txBox="1"/>
          <p:nvPr/>
        </p:nvSpPr>
        <p:spPr>
          <a:xfrm>
            <a:off x="8058959" y="5249315"/>
            <a:ext cx="268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</a:t>
            </a:r>
            <a:r>
              <a:rPr lang="en-US" dirty="0" err="1"/>
              <a:t>semilinear</a:t>
            </a:r>
            <a:r>
              <a:rPr lang="en-US" dirty="0"/>
              <a:t> predicates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B18A7D-0DC5-4964-A4DE-E8308E3739E6}"/>
              </a:ext>
            </a:extLst>
          </p:cNvPr>
          <p:cNvCxnSpPr/>
          <p:nvPr/>
        </p:nvCxnSpPr>
        <p:spPr>
          <a:xfrm flipV="1">
            <a:off x="11116765" y="3105438"/>
            <a:ext cx="0" cy="3250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C676AE-3B54-42D2-B83E-AE357C8324E8}"/>
                  </a:ext>
                </a:extLst>
              </p:cNvPr>
              <p:cNvSpPr txBox="1"/>
              <p:nvPr/>
            </p:nvSpPr>
            <p:spPr>
              <a:xfrm>
                <a:off x="11145870" y="5850233"/>
                <a:ext cx="6665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C676AE-3B54-42D2-B83E-AE357C832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5870" y="5850233"/>
                <a:ext cx="666593" cy="461665"/>
              </a:xfrm>
              <a:prstGeom prst="rect">
                <a:avLst/>
              </a:prstGeom>
              <a:blipFill>
                <a:blip r:embed="rId4"/>
                <a:stretch>
                  <a:fillRect l="-1818" r="-181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6B9EEE38-0851-4D6A-B454-DAAF8EF541A1}"/>
              </a:ext>
            </a:extLst>
          </p:cNvPr>
          <p:cNvSpPr/>
          <p:nvPr/>
        </p:nvSpPr>
        <p:spPr>
          <a:xfrm>
            <a:off x="7890264" y="2926596"/>
            <a:ext cx="2956828" cy="160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8ADA40-BE01-434B-890D-71D1DE024834}"/>
              </a:ext>
            </a:extLst>
          </p:cNvPr>
          <p:cNvCxnSpPr>
            <a:cxnSpLocks/>
          </p:cNvCxnSpPr>
          <p:nvPr/>
        </p:nvCxnSpPr>
        <p:spPr>
          <a:xfrm>
            <a:off x="7967335" y="4536220"/>
            <a:ext cx="287827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9F92B05-082C-4972-A462-3214D1C6BA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8511" y="2006870"/>
                <a:ext cx="5494970" cy="2197135"/>
              </a:xfrm>
              <a:ln w="57150">
                <a:solidFill>
                  <a:srgbClr val="0070C0"/>
                </a:solidFill>
              </a:ln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US" sz="5200" dirty="0"/>
                  <a:t>Proof Idea:</a:t>
                </a:r>
              </a:p>
              <a:p>
                <a:pPr marL="0" indent="0">
                  <a:buNone/>
                </a:pPr>
                <a:r>
                  <a:rPr lang="en-US" dirty="0"/>
                  <a:t>If # reachable states grows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it must grow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constant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9F92B05-082C-4972-A462-3214D1C6B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8511" y="2006870"/>
                <a:ext cx="5494970" cy="2197135"/>
              </a:xfrm>
              <a:blipFill>
                <a:blip r:embed="rId5"/>
                <a:stretch>
                  <a:fillRect l="-1868" t="-11892" r="-1319"/>
                </a:stretch>
              </a:blipFill>
              <a:ln w="571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61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941738-E19B-43BF-8E3B-16E57EB158F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410368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Fast Protocols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Messages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941738-E19B-43BF-8E3B-16E57EB158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410368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CADD5A-08BA-4323-9D91-D403B0E6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9495" y="1664261"/>
                <a:ext cx="11558725" cy="4068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Population Size Counting</a:t>
                </a:r>
              </a:p>
              <a:p>
                <a:r>
                  <a:rPr lang="en-US" dirty="0"/>
                  <a:t>Minimally powerful model that can solve this problem</a:t>
                </a:r>
              </a:p>
              <a:p>
                <a:r>
                  <a:rPr lang="en-US" dirty="0"/>
                  <a:t>Simple slow algorithm – pass tokens, learn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collecting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tokens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CADD5A-08BA-4323-9D91-D403B0E6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9495" y="1664261"/>
                <a:ext cx="11558725" cy="4068214"/>
              </a:xfrm>
              <a:blipFill>
                <a:blip r:embed="rId3"/>
                <a:stretch>
                  <a:fillRect l="-1108" t="-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A8215-1C15-4CF0-A947-A50DCE51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5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E425-9DFC-4851-A145-08C85D30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0" y="98705"/>
            <a:ext cx="11468250" cy="1325563"/>
          </a:xfrm>
        </p:spPr>
        <p:txBody>
          <a:bodyPr/>
          <a:lstStyle/>
          <a:p>
            <a:r>
              <a:rPr lang="en-US" dirty="0"/>
              <a:t>Exact Size Counting with Leader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480" y="1208648"/>
                <a:ext cx="11756956" cy="21148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Start with a leader with 1 unit of “mass”, rest have mass 0</a:t>
                </a:r>
              </a:p>
              <a:p>
                <a:r>
                  <a:rPr lang="en-US" dirty="0"/>
                  <a:t>Goal: average masses so each agents gets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Synchronized rounds via phase clock, average a couple of bits in each round</a:t>
                </a:r>
              </a:p>
              <a:p>
                <a:r>
                  <a:rPr lang="en-US" dirty="0"/>
                  <a:t>Population agrees on a shrinking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480" y="1208648"/>
                <a:ext cx="11756956" cy="2114830"/>
              </a:xfrm>
              <a:blipFill>
                <a:blip r:embed="rId3"/>
                <a:stretch>
                  <a:fillRect l="-934" t="-4611" b="-3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C438-D4BD-410B-9B64-E6DADB40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967577-812A-45C8-8F38-86DDD0D2A51D}"/>
              </a:ext>
            </a:extLst>
          </p:cNvPr>
          <p:cNvGrpSpPr/>
          <p:nvPr/>
        </p:nvGrpSpPr>
        <p:grpSpPr>
          <a:xfrm>
            <a:off x="537259" y="5188607"/>
            <a:ext cx="11117482" cy="275276"/>
            <a:chOff x="537259" y="5188607"/>
            <a:chExt cx="11117482" cy="27527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4901751-4D53-4709-8939-3B8BE81D328D}"/>
                </a:ext>
              </a:extLst>
            </p:cNvPr>
            <p:cNvCxnSpPr/>
            <p:nvPr/>
          </p:nvCxnSpPr>
          <p:spPr>
            <a:xfrm>
              <a:off x="537259" y="5326245"/>
              <a:ext cx="1109652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674466-8C14-4FDA-861E-5076355D6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260" y="5188607"/>
              <a:ext cx="0" cy="275276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B3A720-6016-4847-95A7-3FB3DF187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54741" y="5188607"/>
              <a:ext cx="0" cy="275276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8F8928-6122-4E80-9F0F-13B22377BE1A}"/>
                  </a:ext>
                </a:extLst>
              </p:cNvPr>
              <p:cNvSpPr txBox="1"/>
              <p:nvPr/>
            </p:nvSpPr>
            <p:spPr>
              <a:xfrm>
                <a:off x="0" y="6015692"/>
                <a:ext cx="11050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8F8928-6122-4E80-9F0F-13B22377B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15692"/>
                <a:ext cx="11050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04B8D1-2FD3-493E-845B-62D313FCADA2}"/>
                  </a:ext>
                </a:extLst>
              </p:cNvPr>
              <p:cNvSpPr txBox="1"/>
              <p:nvPr/>
            </p:nvSpPr>
            <p:spPr>
              <a:xfrm>
                <a:off x="11054028" y="5918352"/>
                <a:ext cx="12199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04B8D1-2FD3-493E-845B-62D313FCA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028" y="5918352"/>
                <a:ext cx="121997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A9A7F83-4B62-4CF9-A54C-F0A68808EAB2}"/>
              </a:ext>
            </a:extLst>
          </p:cNvPr>
          <p:cNvGrpSpPr/>
          <p:nvPr/>
        </p:nvGrpSpPr>
        <p:grpSpPr>
          <a:xfrm>
            <a:off x="362542" y="4655051"/>
            <a:ext cx="349433" cy="510244"/>
            <a:chOff x="362542" y="4655051"/>
            <a:chExt cx="349433" cy="510244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0178179-EF47-4670-98B4-A744279A75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259" y="4900890"/>
              <a:ext cx="9276" cy="264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A6F9071D-88FF-4917-817F-A992628EBC1B}"/>
                    </a:ext>
                  </a:extLst>
                </p:cNvPr>
                <p:cNvSpPr/>
                <p:nvPr/>
              </p:nvSpPr>
              <p:spPr>
                <a:xfrm>
                  <a:off x="362542" y="4655051"/>
                  <a:ext cx="349433" cy="3642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505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A6F9071D-88FF-4917-817F-A992628EBC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42" y="4655051"/>
                  <a:ext cx="349433" cy="36423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rgbClr val="0505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3AE9EC-67CB-4232-A561-FFE2708FB650}"/>
              </a:ext>
            </a:extLst>
          </p:cNvPr>
          <p:cNvGrpSpPr/>
          <p:nvPr/>
        </p:nvGrpSpPr>
        <p:grpSpPr>
          <a:xfrm>
            <a:off x="11480024" y="4655051"/>
            <a:ext cx="349433" cy="510244"/>
            <a:chOff x="11480024" y="4655051"/>
            <a:chExt cx="349433" cy="510244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05D8E2E-568C-43F6-9F30-FB5AE5DD2B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54741" y="4900890"/>
              <a:ext cx="9276" cy="264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ACB8D12-D96B-49BE-9C02-211083E56A56}"/>
                    </a:ext>
                  </a:extLst>
                </p:cNvPr>
                <p:cNvSpPr/>
                <p:nvPr/>
              </p:nvSpPr>
              <p:spPr>
                <a:xfrm>
                  <a:off x="11480024" y="4655051"/>
                  <a:ext cx="349433" cy="3642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5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4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ACB8D12-D96B-49BE-9C02-211083E56A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80024" y="4655051"/>
                  <a:ext cx="349433" cy="36423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rgbClr val="FF0505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96FAC4F-FCDB-403B-BD4A-4B8B17C2ECCF}"/>
              </a:ext>
            </a:extLst>
          </p:cNvPr>
          <p:cNvGrpSpPr/>
          <p:nvPr/>
        </p:nvGrpSpPr>
        <p:grpSpPr>
          <a:xfrm>
            <a:off x="5921284" y="4655051"/>
            <a:ext cx="349433" cy="510244"/>
            <a:chOff x="5921284" y="4655051"/>
            <a:chExt cx="349433" cy="510244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4EAAFFF-66EB-4F6A-9A36-F34C57387A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1" y="4900890"/>
              <a:ext cx="9276" cy="264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EEE0E9B-E8E6-4C9D-BCB2-97CB6F370BEE}"/>
                    </a:ext>
                  </a:extLst>
                </p:cNvPr>
                <p:cNvSpPr/>
                <p:nvPr/>
              </p:nvSpPr>
              <p:spPr>
                <a:xfrm>
                  <a:off x="5921284" y="4655051"/>
                  <a:ext cx="349433" cy="3642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305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EEE0E9B-E8E6-4C9D-BCB2-97CB6F370B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284" y="4655051"/>
                  <a:ext cx="349433" cy="36423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rgbClr val="F305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4862BAB-C4BC-4C98-A4E5-F0C122C66650}"/>
              </a:ext>
            </a:extLst>
          </p:cNvPr>
          <p:cNvGrpSpPr/>
          <p:nvPr/>
        </p:nvGrpSpPr>
        <p:grpSpPr>
          <a:xfrm>
            <a:off x="3141913" y="4655051"/>
            <a:ext cx="349433" cy="510244"/>
            <a:chOff x="3141913" y="4655051"/>
            <a:chExt cx="349433" cy="510244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5302C60-A9BE-4C69-85E1-C85A164A7D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6630" y="4900890"/>
              <a:ext cx="9276" cy="264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7078ED76-FC05-4FD6-A5F3-5E54ED5FD2AB}"/>
                    </a:ext>
                  </a:extLst>
                </p:cNvPr>
                <p:cNvSpPr/>
                <p:nvPr/>
              </p:nvSpPr>
              <p:spPr>
                <a:xfrm>
                  <a:off x="3141913" y="4655051"/>
                  <a:ext cx="349433" cy="3642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C05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7078ED76-FC05-4FD6-A5F3-5E54ED5FD2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913" y="4655051"/>
                  <a:ext cx="349433" cy="36423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7C05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3256E6-FBC9-4560-A992-1CCE3E4C2185}"/>
              </a:ext>
            </a:extLst>
          </p:cNvPr>
          <p:cNvGrpSpPr/>
          <p:nvPr/>
        </p:nvGrpSpPr>
        <p:grpSpPr>
          <a:xfrm>
            <a:off x="8700655" y="4655051"/>
            <a:ext cx="349433" cy="510244"/>
            <a:chOff x="8700655" y="4655051"/>
            <a:chExt cx="349433" cy="510244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849F4F5-8964-4F7A-989F-FE138693FA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5372" y="4900890"/>
              <a:ext cx="9276" cy="264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C16CDBD-E658-4816-B130-69DD42CE048C}"/>
                    </a:ext>
                  </a:extLst>
                </p:cNvPr>
                <p:cNvSpPr/>
                <p:nvPr/>
              </p:nvSpPr>
              <p:spPr>
                <a:xfrm>
                  <a:off x="8700655" y="4655051"/>
                  <a:ext cx="349433" cy="3642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59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C16CDBD-E658-4816-B130-69DD42CE04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655" y="4655051"/>
                  <a:ext cx="349433" cy="36423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rgbClr val="FF059A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A5C99D7-4084-4920-AD27-9A59BF09487C}"/>
                  </a:ext>
                </a:extLst>
              </p:cNvPr>
              <p:cNvSpPr txBox="1"/>
              <p:nvPr/>
            </p:nvSpPr>
            <p:spPr>
              <a:xfrm>
                <a:off x="187178" y="5531275"/>
                <a:ext cx="709433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A5C99D7-4084-4920-AD27-9A59BF094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78" y="5531275"/>
                <a:ext cx="709433" cy="495649"/>
              </a:xfrm>
              <a:prstGeom prst="rect">
                <a:avLst/>
              </a:prstGeom>
              <a:blipFill>
                <a:blip r:embed="rId11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FE3FCF-3D69-4BBB-BFA3-A7379880E8E5}"/>
              </a:ext>
            </a:extLst>
          </p:cNvPr>
          <p:cNvCxnSpPr>
            <a:cxnSpLocks/>
          </p:cNvCxnSpPr>
          <p:nvPr/>
        </p:nvCxnSpPr>
        <p:spPr>
          <a:xfrm flipV="1">
            <a:off x="541895" y="5480512"/>
            <a:ext cx="3642" cy="220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6C487F-6A5B-44AD-8A2F-A9B15F27CDDE}"/>
                  </a:ext>
                </a:extLst>
              </p:cNvPr>
              <p:cNvSpPr txBox="1"/>
              <p:nvPr/>
            </p:nvSpPr>
            <p:spPr>
              <a:xfrm>
                <a:off x="11309300" y="5531275"/>
                <a:ext cx="709433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6C487F-6A5B-44AD-8A2F-A9B15F27C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00" y="5531275"/>
                <a:ext cx="709433" cy="495649"/>
              </a:xfrm>
              <a:prstGeom prst="rect">
                <a:avLst/>
              </a:prstGeom>
              <a:blipFill>
                <a:blip r:embed="rId12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8E97EE-E351-40F1-94B7-4216CC554601}"/>
              </a:ext>
            </a:extLst>
          </p:cNvPr>
          <p:cNvCxnSpPr>
            <a:cxnSpLocks/>
          </p:cNvCxnSpPr>
          <p:nvPr/>
        </p:nvCxnSpPr>
        <p:spPr>
          <a:xfrm flipV="1">
            <a:off x="11664017" y="5480512"/>
            <a:ext cx="3642" cy="220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3E6B2EA-8346-4692-B4D3-65C0B540FAE0}"/>
                  </a:ext>
                </a:extLst>
              </p:cNvPr>
              <p:cNvSpPr txBox="1"/>
              <p:nvPr/>
            </p:nvSpPr>
            <p:spPr>
              <a:xfrm>
                <a:off x="2967709" y="5531275"/>
                <a:ext cx="709433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3E6B2EA-8346-4692-B4D3-65C0B540F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709" y="5531275"/>
                <a:ext cx="709433" cy="495649"/>
              </a:xfrm>
              <a:prstGeom prst="rect">
                <a:avLst/>
              </a:prstGeom>
              <a:blipFill>
                <a:blip r:embed="rId1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2E1417E-C0DD-4EBF-96F7-4724E96089B5}"/>
              </a:ext>
            </a:extLst>
          </p:cNvPr>
          <p:cNvCxnSpPr>
            <a:cxnSpLocks/>
          </p:cNvCxnSpPr>
          <p:nvPr/>
        </p:nvCxnSpPr>
        <p:spPr>
          <a:xfrm flipV="1">
            <a:off x="3322426" y="5480512"/>
            <a:ext cx="3642" cy="220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10CFFB1-5418-4C9A-81DC-0E606CF9800B}"/>
                  </a:ext>
                </a:extLst>
              </p:cNvPr>
              <p:cNvSpPr txBox="1"/>
              <p:nvPr/>
            </p:nvSpPr>
            <p:spPr>
              <a:xfrm>
                <a:off x="5748239" y="5531275"/>
                <a:ext cx="709433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10CFFB1-5418-4C9A-81DC-0E606CF98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239" y="5531275"/>
                <a:ext cx="709433" cy="495649"/>
              </a:xfrm>
              <a:prstGeom prst="rect">
                <a:avLst/>
              </a:prstGeom>
              <a:blipFill>
                <a:blip r:embed="rId1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38EFA8-C2E9-43C5-8730-597DA4B68A52}"/>
              </a:ext>
            </a:extLst>
          </p:cNvPr>
          <p:cNvCxnSpPr>
            <a:cxnSpLocks/>
          </p:cNvCxnSpPr>
          <p:nvPr/>
        </p:nvCxnSpPr>
        <p:spPr>
          <a:xfrm flipV="1">
            <a:off x="6102956" y="5480512"/>
            <a:ext cx="3642" cy="220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BD5AECA-C5CC-4659-860D-535408FE369F}"/>
                  </a:ext>
                </a:extLst>
              </p:cNvPr>
              <p:cNvSpPr txBox="1"/>
              <p:nvPr/>
            </p:nvSpPr>
            <p:spPr>
              <a:xfrm>
                <a:off x="8528769" y="5531275"/>
                <a:ext cx="709433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BD5AECA-C5CC-4659-860D-535408FE3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769" y="5531275"/>
                <a:ext cx="709433" cy="495649"/>
              </a:xfrm>
              <a:prstGeom prst="rect">
                <a:avLst/>
              </a:prstGeom>
              <a:blipFill>
                <a:blip r:embed="rId1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C39037A-913C-4EFD-9D55-3A59201BF011}"/>
              </a:ext>
            </a:extLst>
          </p:cNvPr>
          <p:cNvCxnSpPr>
            <a:cxnSpLocks/>
          </p:cNvCxnSpPr>
          <p:nvPr/>
        </p:nvCxnSpPr>
        <p:spPr>
          <a:xfrm flipV="1">
            <a:off x="8883486" y="5480512"/>
            <a:ext cx="3642" cy="220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480F45E-AA85-4F70-82BE-19CAD2BF0CD8}"/>
              </a:ext>
            </a:extLst>
          </p:cNvPr>
          <p:cNvSpPr/>
          <p:nvPr/>
        </p:nvSpPr>
        <p:spPr>
          <a:xfrm>
            <a:off x="320594" y="3574085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8829333-1B08-4C3C-925E-97BAF2642C58}"/>
              </a:ext>
            </a:extLst>
          </p:cNvPr>
          <p:cNvSpPr/>
          <p:nvPr/>
        </p:nvSpPr>
        <p:spPr>
          <a:xfrm>
            <a:off x="599506" y="3574085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CFC03B0-F83D-46D3-969C-CFC195A1A079}"/>
              </a:ext>
            </a:extLst>
          </p:cNvPr>
          <p:cNvSpPr/>
          <p:nvPr/>
        </p:nvSpPr>
        <p:spPr>
          <a:xfrm>
            <a:off x="11529584" y="3885064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E096DBD-3680-4A70-B4A1-EA6FD09E885A}"/>
              </a:ext>
            </a:extLst>
          </p:cNvPr>
          <p:cNvSpPr/>
          <p:nvPr/>
        </p:nvSpPr>
        <p:spPr>
          <a:xfrm>
            <a:off x="320594" y="3864991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624AEAF-732D-4FEB-9D1F-69652F9FE7CA}"/>
              </a:ext>
            </a:extLst>
          </p:cNvPr>
          <p:cNvSpPr/>
          <p:nvPr/>
        </p:nvSpPr>
        <p:spPr>
          <a:xfrm>
            <a:off x="599506" y="3864991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FB110F0-14E8-47C6-9CAC-EF87C6D146FA}"/>
              </a:ext>
            </a:extLst>
          </p:cNvPr>
          <p:cNvSpPr/>
          <p:nvPr/>
        </p:nvSpPr>
        <p:spPr>
          <a:xfrm>
            <a:off x="320594" y="4163141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33FE018-225D-4F3C-9C88-13D4F6E23D05}"/>
              </a:ext>
            </a:extLst>
          </p:cNvPr>
          <p:cNvSpPr/>
          <p:nvPr/>
        </p:nvSpPr>
        <p:spPr>
          <a:xfrm>
            <a:off x="599506" y="4163141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A38A11-021E-4192-B131-D8B011A0562F}"/>
                  </a:ext>
                </a:extLst>
              </p:cNvPr>
              <p:cNvSpPr txBox="1"/>
              <p:nvPr/>
            </p:nvSpPr>
            <p:spPr>
              <a:xfrm>
                <a:off x="3459090" y="3165374"/>
                <a:ext cx="42934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Message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∈{0, 1, 2, 3, 4}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A38A11-021E-4192-B131-D8B011A05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090" y="3165374"/>
                <a:ext cx="4293431" cy="523220"/>
              </a:xfrm>
              <a:prstGeom prst="rect">
                <a:avLst/>
              </a:prstGeom>
              <a:blipFill>
                <a:blip r:embed="rId16"/>
                <a:stretch>
                  <a:fillRect l="-283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E9CC270B-A06C-428D-B81B-F5B66A2E0E19}"/>
              </a:ext>
            </a:extLst>
          </p:cNvPr>
          <p:cNvSpPr txBox="1"/>
          <p:nvPr/>
        </p:nvSpPr>
        <p:spPr>
          <a:xfrm>
            <a:off x="7400225" y="3165374"/>
            <a:ext cx="2807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units of “weight”</a:t>
            </a:r>
          </a:p>
        </p:txBody>
      </p:sp>
    </p:spTree>
    <p:extLst>
      <p:ext uri="{BB962C8B-B14F-4D97-AF65-F5344CB8AC3E}">
        <p14:creationId xmlns:p14="http://schemas.microsoft.com/office/powerpoint/2010/main" val="12680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14" grpId="0"/>
      <p:bldP spid="102" grpId="0"/>
      <p:bldP spid="71" grpId="0"/>
      <p:bldP spid="74" grpId="0"/>
      <p:bldP spid="77" grpId="0"/>
      <p:bldP spid="80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43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E425-9DFC-4851-A145-08C85D30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0" y="98705"/>
            <a:ext cx="11468250" cy="1325563"/>
          </a:xfrm>
        </p:spPr>
        <p:txBody>
          <a:bodyPr/>
          <a:lstStyle/>
          <a:p>
            <a:r>
              <a:rPr lang="en-US" dirty="0"/>
              <a:t>Exact Size Counting with Leader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480" y="1208648"/>
                <a:ext cx="11756956" cy="21148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Start with a leader with 1 unit of “mass”, rest have mass 0</a:t>
                </a:r>
              </a:p>
              <a:p>
                <a:r>
                  <a:rPr lang="en-US" dirty="0"/>
                  <a:t>Goal: average masses so each agents gets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Synchronized rounds via phase clock, average a couple of bits in each round</a:t>
                </a:r>
              </a:p>
              <a:p>
                <a:r>
                  <a:rPr lang="en-US" dirty="0"/>
                  <a:t>Population agrees on a shrinking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480" y="1208648"/>
                <a:ext cx="11756956" cy="2114830"/>
              </a:xfrm>
              <a:blipFill>
                <a:blip r:embed="rId3"/>
                <a:stretch>
                  <a:fillRect l="-934" t="-4611" b="-3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C438-D4BD-410B-9B64-E6DADB40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15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901751-4D53-4709-8939-3B8BE81D328D}"/>
              </a:ext>
            </a:extLst>
          </p:cNvPr>
          <p:cNvCxnSpPr/>
          <p:nvPr/>
        </p:nvCxnSpPr>
        <p:spPr>
          <a:xfrm>
            <a:off x="537259" y="5326245"/>
            <a:ext cx="1109652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74466-8C14-4FDA-861E-5076355D6E3E}"/>
              </a:ext>
            </a:extLst>
          </p:cNvPr>
          <p:cNvCxnSpPr>
            <a:cxnSpLocks/>
          </p:cNvCxnSpPr>
          <p:nvPr/>
        </p:nvCxnSpPr>
        <p:spPr>
          <a:xfrm flipV="1">
            <a:off x="542260" y="5188607"/>
            <a:ext cx="0" cy="27527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B3A720-6016-4847-95A7-3FB3DF187FDE}"/>
              </a:ext>
            </a:extLst>
          </p:cNvPr>
          <p:cNvCxnSpPr>
            <a:cxnSpLocks/>
          </p:cNvCxnSpPr>
          <p:nvPr/>
        </p:nvCxnSpPr>
        <p:spPr>
          <a:xfrm flipV="1">
            <a:off x="11654741" y="5188607"/>
            <a:ext cx="0" cy="27527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8F8928-6122-4E80-9F0F-13B22377BE1A}"/>
                  </a:ext>
                </a:extLst>
              </p:cNvPr>
              <p:cNvSpPr txBox="1"/>
              <p:nvPr/>
            </p:nvSpPr>
            <p:spPr>
              <a:xfrm>
                <a:off x="0" y="6015692"/>
                <a:ext cx="11050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8F8928-6122-4E80-9F0F-13B22377B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15692"/>
                <a:ext cx="11050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04B8D1-2FD3-493E-845B-62D313FCADA2}"/>
                  </a:ext>
                </a:extLst>
              </p:cNvPr>
              <p:cNvSpPr txBox="1"/>
              <p:nvPr/>
            </p:nvSpPr>
            <p:spPr>
              <a:xfrm>
                <a:off x="11054028" y="5918352"/>
                <a:ext cx="12199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04B8D1-2FD3-493E-845B-62D313FCA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028" y="5918352"/>
                <a:ext cx="121997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178179-EF47-4670-98B4-A744279A75E9}"/>
              </a:ext>
            </a:extLst>
          </p:cNvPr>
          <p:cNvCxnSpPr>
            <a:cxnSpLocks/>
          </p:cNvCxnSpPr>
          <p:nvPr/>
        </p:nvCxnSpPr>
        <p:spPr>
          <a:xfrm flipH="1">
            <a:off x="537259" y="4900890"/>
            <a:ext cx="9276" cy="264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6F9071D-88FF-4917-817F-A992628EBC1B}"/>
                  </a:ext>
                </a:extLst>
              </p:cNvPr>
              <p:cNvSpPr/>
              <p:nvPr/>
            </p:nvSpPr>
            <p:spPr>
              <a:xfrm>
                <a:off x="362542" y="4655051"/>
                <a:ext cx="349433" cy="36423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50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6F9071D-88FF-4917-817F-A992628EB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42" y="4655051"/>
                <a:ext cx="349433" cy="3642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0505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5D8E2E-568C-43F6-9F30-FB5AE5DD2B1B}"/>
              </a:ext>
            </a:extLst>
          </p:cNvPr>
          <p:cNvCxnSpPr>
            <a:cxnSpLocks/>
          </p:cNvCxnSpPr>
          <p:nvPr/>
        </p:nvCxnSpPr>
        <p:spPr>
          <a:xfrm flipH="1">
            <a:off x="11654741" y="4900890"/>
            <a:ext cx="9276" cy="264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ACB8D12-D96B-49BE-9C02-211083E56A56}"/>
                  </a:ext>
                </a:extLst>
              </p:cNvPr>
              <p:cNvSpPr/>
              <p:nvPr/>
            </p:nvSpPr>
            <p:spPr>
              <a:xfrm>
                <a:off x="11480024" y="4655051"/>
                <a:ext cx="349433" cy="36423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ACB8D12-D96B-49BE-9C02-211083E56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024" y="4655051"/>
                <a:ext cx="349433" cy="3642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50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EAAFFF-66EB-4F6A-9A36-F34C57387A08}"/>
              </a:ext>
            </a:extLst>
          </p:cNvPr>
          <p:cNvCxnSpPr>
            <a:cxnSpLocks/>
          </p:cNvCxnSpPr>
          <p:nvPr/>
        </p:nvCxnSpPr>
        <p:spPr>
          <a:xfrm flipH="1">
            <a:off x="6096001" y="4900890"/>
            <a:ext cx="9276" cy="264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EEE0E9B-E8E6-4C9D-BCB2-97CB6F370BEE}"/>
                  </a:ext>
                </a:extLst>
              </p:cNvPr>
              <p:cNvSpPr/>
              <p:nvPr/>
            </p:nvSpPr>
            <p:spPr>
              <a:xfrm>
                <a:off x="5921284" y="4655051"/>
                <a:ext cx="349433" cy="36423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30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EEE0E9B-E8E6-4C9D-BCB2-97CB6F370B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284" y="4655051"/>
                <a:ext cx="349433" cy="3642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305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5302C60-A9BE-4C69-85E1-C85A164A7D65}"/>
              </a:ext>
            </a:extLst>
          </p:cNvPr>
          <p:cNvCxnSpPr>
            <a:cxnSpLocks/>
          </p:cNvCxnSpPr>
          <p:nvPr/>
        </p:nvCxnSpPr>
        <p:spPr>
          <a:xfrm flipH="1">
            <a:off x="3316630" y="4900890"/>
            <a:ext cx="9276" cy="264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078ED76-FC05-4FD6-A5F3-5E54ED5FD2AB}"/>
                  </a:ext>
                </a:extLst>
              </p:cNvPr>
              <p:cNvSpPr/>
              <p:nvPr/>
            </p:nvSpPr>
            <p:spPr>
              <a:xfrm>
                <a:off x="3141913" y="4655051"/>
                <a:ext cx="349433" cy="36423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C0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078ED76-FC05-4FD6-A5F3-5E54ED5FD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13" y="4655051"/>
                <a:ext cx="349433" cy="3642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7C05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49F4F5-8964-4F7A-989F-FE138693FA5F}"/>
              </a:ext>
            </a:extLst>
          </p:cNvPr>
          <p:cNvCxnSpPr>
            <a:cxnSpLocks/>
          </p:cNvCxnSpPr>
          <p:nvPr/>
        </p:nvCxnSpPr>
        <p:spPr>
          <a:xfrm flipH="1">
            <a:off x="8875372" y="4900890"/>
            <a:ext cx="9276" cy="264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C16CDBD-E658-4816-B130-69DD42CE048C}"/>
                  </a:ext>
                </a:extLst>
              </p:cNvPr>
              <p:cNvSpPr/>
              <p:nvPr/>
            </p:nvSpPr>
            <p:spPr>
              <a:xfrm>
                <a:off x="8700655" y="4655051"/>
                <a:ext cx="349433" cy="36423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5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C16CDBD-E658-4816-B130-69DD42CE0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655" y="4655051"/>
                <a:ext cx="349433" cy="3642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59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A5C99D7-4084-4920-AD27-9A59BF09487C}"/>
                  </a:ext>
                </a:extLst>
              </p:cNvPr>
              <p:cNvSpPr txBox="1"/>
              <p:nvPr/>
            </p:nvSpPr>
            <p:spPr>
              <a:xfrm>
                <a:off x="187178" y="5531275"/>
                <a:ext cx="709433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A5C99D7-4084-4920-AD27-9A59BF094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78" y="5531275"/>
                <a:ext cx="709433" cy="495649"/>
              </a:xfrm>
              <a:prstGeom prst="rect">
                <a:avLst/>
              </a:prstGeom>
              <a:blipFill>
                <a:blip r:embed="rId11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FE3FCF-3D69-4BBB-BFA3-A7379880E8E5}"/>
              </a:ext>
            </a:extLst>
          </p:cNvPr>
          <p:cNvCxnSpPr>
            <a:cxnSpLocks/>
          </p:cNvCxnSpPr>
          <p:nvPr/>
        </p:nvCxnSpPr>
        <p:spPr>
          <a:xfrm flipV="1">
            <a:off x="541895" y="5480512"/>
            <a:ext cx="3642" cy="220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6C487F-6A5B-44AD-8A2F-A9B15F27CDDE}"/>
                  </a:ext>
                </a:extLst>
              </p:cNvPr>
              <p:cNvSpPr txBox="1"/>
              <p:nvPr/>
            </p:nvSpPr>
            <p:spPr>
              <a:xfrm>
                <a:off x="11309300" y="5531275"/>
                <a:ext cx="709433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6C487F-6A5B-44AD-8A2F-A9B15F27C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00" y="5531275"/>
                <a:ext cx="709433" cy="495649"/>
              </a:xfrm>
              <a:prstGeom prst="rect">
                <a:avLst/>
              </a:prstGeom>
              <a:blipFill>
                <a:blip r:embed="rId12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8E97EE-E351-40F1-94B7-4216CC554601}"/>
              </a:ext>
            </a:extLst>
          </p:cNvPr>
          <p:cNvCxnSpPr>
            <a:cxnSpLocks/>
          </p:cNvCxnSpPr>
          <p:nvPr/>
        </p:nvCxnSpPr>
        <p:spPr>
          <a:xfrm flipV="1">
            <a:off x="11664017" y="5480512"/>
            <a:ext cx="3642" cy="220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3E6B2EA-8346-4692-B4D3-65C0B540FAE0}"/>
                  </a:ext>
                </a:extLst>
              </p:cNvPr>
              <p:cNvSpPr txBox="1"/>
              <p:nvPr/>
            </p:nvSpPr>
            <p:spPr>
              <a:xfrm>
                <a:off x="2967709" y="5531275"/>
                <a:ext cx="709433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3E6B2EA-8346-4692-B4D3-65C0B540F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709" y="5531275"/>
                <a:ext cx="709433" cy="495649"/>
              </a:xfrm>
              <a:prstGeom prst="rect">
                <a:avLst/>
              </a:prstGeom>
              <a:blipFill>
                <a:blip r:embed="rId1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2E1417E-C0DD-4EBF-96F7-4724E96089B5}"/>
              </a:ext>
            </a:extLst>
          </p:cNvPr>
          <p:cNvCxnSpPr>
            <a:cxnSpLocks/>
          </p:cNvCxnSpPr>
          <p:nvPr/>
        </p:nvCxnSpPr>
        <p:spPr>
          <a:xfrm flipV="1">
            <a:off x="3322426" y="5480512"/>
            <a:ext cx="3642" cy="220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10CFFB1-5418-4C9A-81DC-0E606CF9800B}"/>
                  </a:ext>
                </a:extLst>
              </p:cNvPr>
              <p:cNvSpPr txBox="1"/>
              <p:nvPr/>
            </p:nvSpPr>
            <p:spPr>
              <a:xfrm>
                <a:off x="5748239" y="5531275"/>
                <a:ext cx="709433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10CFFB1-5418-4C9A-81DC-0E606CF98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239" y="5531275"/>
                <a:ext cx="709433" cy="495649"/>
              </a:xfrm>
              <a:prstGeom prst="rect">
                <a:avLst/>
              </a:prstGeom>
              <a:blipFill>
                <a:blip r:embed="rId1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38EFA8-C2E9-43C5-8730-597DA4B68A52}"/>
              </a:ext>
            </a:extLst>
          </p:cNvPr>
          <p:cNvCxnSpPr>
            <a:cxnSpLocks/>
          </p:cNvCxnSpPr>
          <p:nvPr/>
        </p:nvCxnSpPr>
        <p:spPr>
          <a:xfrm flipV="1">
            <a:off x="6102956" y="5480512"/>
            <a:ext cx="3642" cy="220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BD5AECA-C5CC-4659-860D-535408FE369F}"/>
                  </a:ext>
                </a:extLst>
              </p:cNvPr>
              <p:cNvSpPr txBox="1"/>
              <p:nvPr/>
            </p:nvSpPr>
            <p:spPr>
              <a:xfrm>
                <a:off x="8528769" y="5531275"/>
                <a:ext cx="709433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BD5AECA-C5CC-4659-860D-535408FE3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769" y="5531275"/>
                <a:ext cx="709433" cy="495649"/>
              </a:xfrm>
              <a:prstGeom prst="rect">
                <a:avLst/>
              </a:prstGeom>
              <a:blipFill>
                <a:blip r:embed="rId1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C39037A-913C-4EFD-9D55-3A59201BF011}"/>
              </a:ext>
            </a:extLst>
          </p:cNvPr>
          <p:cNvCxnSpPr>
            <a:cxnSpLocks/>
          </p:cNvCxnSpPr>
          <p:nvPr/>
        </p:nvCxnSpPr>
        <p:spPr>
          <a:xfrm flipV="1">
            <a:off x="8883486" y="5480512"/>
            <a:ext cx="3642" cy="220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480F45E-AA85-4F70-82BE-19CAD2BF0CD8}"/>
              </a:ext>
            </a:extLst>
          </p:cNvPr>
          <p:cNvSpPr/>
          <p:nvPr/>
        </p:nvSpPr>
        <p:spPr>
          <a:xfrm>
            <a:off x="320594" y="3574085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8829333-1B08-4C3C-925E-97BAF2642C58}"/>
              </a:ext>
            </a:extLst>
          </p:cNvPr>
          <p:cNvSpPr/>
          <p:nvPr/>
        </p:nvSpPr>
        <p:spPr>
          <a:xfrm>
            <a:off x="599506" y="3574085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CFC03B0-F83D-46D3-969C-CFC195A1A079}"/>
              </a:ext>
            </a:extLst>
          </p:cNvPr>
          <p:cNvSpPr/>
          <p:nvPr/>
        </p:nvSpPr>
        <p:spPr>
          <a:xfrm>
            <a:off x="11529584" y="3885064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E096DBD-3680-4A70-B4A1-EA6FD09E885A}"/>
              </a:ext>
            </a:extLst>
          </p:cNvPr>
          <p:cNvSpPr/>
          <p:nvPr/>
        </p:nvSpPr>
        <p:spPr>
          <a:xfrm>
            <a:off x="320594" y="3864991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624AEAF-732D-4FEB-9D1F-69652F9FE7CA}"/>
              </a:ext>
            </a:extLst>
          </p:cNvPr>
          <p:cNvSpPr/>
          <p:nvPr/>
        </p:nvSpPr>
        <p:spPr>
          <a:xfrm>
            <a:off x="599506" y="3864991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FB110F0-14E8-47C6-9CAC-EF87C6D146FA}"/>
              </a:ext>
            </a:extLst>
          </p:cNvPr>
          <p:cNvSpPr/>
          <p:nvPr/>
        </p:nvSpPr>
        <p:spPr>
          <a:xfrm>
            <a:off x="320594" y="4163141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33FE018-225D-4F3C-9C88-13D4F6E23D05}"/>
              </a:ext>
            </a:extLst>
          </p:cNvPr>
          <p:cNvSpPr/>
          <p:nvPr/>
        </p:nvSpPr>
        <p:spPr>
          <a:xfrm>
            <a:off x="599506" y="4163141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66E5F3A-94E9-466A-A5DA-B54A49D847EB}"/>
              </a:ext>
            </a:extLst>
          </p:cNvPr>
          <p:cNvSpPr txBox="1"/>
          <p:nvPr/>
        </p:nvSpPr>
        <p:spPr>
          <a:xfrm>
            <a:off x="4582269" y="6119120"/>
            <a:ext cx="42931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Round 1: Averaging Weights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FFC66CB-86EE-4567-9FEA-593C337A6770}"/>
              </a:ext>
            </a:extLst>
          </p:cNvPr>
          <p:cNvCxnSpPr>
            <a:cxnSpLocks/>
            <a:endCxn id="110" idx="2"/>
          </p:cNvCxnSpPr>
          <p:nvPr/>
        </p:nvCxnSpPr>
        <p:spPr>
          <a:xfrm>
            <a:off x="807896" y="3716569"/>
            <a:ext cx="10721688" cy="2731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749E720-B447-4CA3-8725-7CA62051D074}"/>
              </a:ext>
            </a:extLst>
          </p:cNvPr>
          <p:cNvCxnSpPr>
            <a:cxnSpLocks/>
          </p:cNvCxnSpPr>
          <p:nvPr/>
        </p:nvCxnSpPr>
        <p:spPr>
          <a:xfrm>
            <a:off x="528984" y="3678724"/>
            <a:ext cx="5500300" cy="3955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E10792D9-3F1E-4B0F-A05B-85651AD35930}"/>
                  </a:ext>
                </a:extLst>
              </p:cNvPr>
              <p:cNvSpPr txBox="1"/>
              <p:nvPr/>
            </p:nvSpPr>
            <p:spPr>
              <a:xfrm>
                <a:off x="3459090" y="3165374"/>
                <a:ext cx="42934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Message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∈{0, 1, 2, 3, 4}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E10792D9-3F1E-4B0F-A05B-85651AD35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090" y="3165374"/>
                <a:ext cx="4293431" cy="523220"/>
              </a:xfrm>
              <a:prstGeom prst="rect">
                <a:avLst/>
              </a:prstGeom>
              <a:blipFill>
                <a:blip r:embed="rId16"/>
                <a:stretch>
                  <a:fillRect l="-283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>
            <a:extLst>
              <a:ext uri="{FF2B5EF4-FFF2-40B4-BE49-F238E27FC236}">
                <a16:creationId xmlns:a16="http://schemas.microsoft.com/office/drawing/2014/main" id="{7846B810-A366-4139-B66A-ECEA82B634B2}"/>
              </a:ext>
            </a:extLst>
          </p:cNvPr>
          <p:cNvSpPr txBox="1"/>
          <p:nvPr/>
        </p:nvSpPr>
        <p:spPr>
          <a:xfrm>
            <a:off x="7400225" y="3165374"/>
            <a:ext cx="2807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units of “weight”</a:t>
            </a:r>
          </a:p>
        </p:txBody>
      </p:sp>
    </p:spTree>
    <p:extLst>
      <p:ext uri="{BB962C8B-B14F-4D97-AF65-F5344CB8AC3E}">
        <p14:creationId xmlns:p14="http://schemas.microsoft.com/office/powerpoint/2010/main" val="25827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0.44284 0.05718 " pathEditMode="relative" rAng="0" ptsTypes="AA">
                                      <p:cBhvr>
                                        <p:cTn id="12" dur="2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35" y="284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45417 0.05116 " pathEditMode="relative" rAng="0" ptsTypes="AA">
                                      <p:cBhvr>
                                        <p:cTn id="14" dur="2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08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284 0.05718 L 0.21433 0.05093 " pathEditMode="relative" rAng="0" ptsTypes="AA">
                                      <p:cBhvr>
                                        <p:cTn id="24" dur="2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32" y="-3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0.23724 0.0919 " pathEditMode="relative" rAng="0" ptsTypes="AA">
                                      <p:cBhvr>
                                        <p:cTn id="26" dur="2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62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09" grpId="1" animBg="1"/>
      <p:bldP spid="1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E425-9DFC-4851-A145-08C85D30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0" y="98705"/>
            <a:ext cx="11468250" cy="1325563"/>
          </a:xfrm>
        </p:spPr>
        <p:txBody>
          <a:bodyPr/>
          <a:lstStyle/>
          <a:p>
            <a:r>
              <a:rPr lang="en-US" dirty="0"/>
              <a:t>Exact Size Counting with Leader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480" y="1208648"/>
                <a:ext cx="11756956" cy="21148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Start with a leader with 1 unit of “mass”, rest have mass 0</a:t>
                </a:r>
              </a:p>
              <a:p>
                <a:r>
                  <a:rPr lang="en-US" dirty="0"/>
                  <a:t>Goal: average masses so each agents gets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Synchronized rounds via phase clock, average a couple of bits in each round</a:t>
                </a:r>
              </a:p>
              <a:p>
                <a:r>
                  <a:rPr lang="en-US" dirty="0"/>
                  <a:t>Population agrees on a shrinking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480" y="1208648"/>
                <a:ext cx="11756956" cy="2114830"/>
              </a:xfrm>
              <a:blipFill>
                <a:blip r:embed="rId3"/>
                <a:stretch>
                  <a:fillRect l="-934" t="-4611" b="-3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C438-D4BD-410B-9B64-E6DADB40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16</a:t>
            </a:fld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E3A5098-927D-4525-90DE-ACB206F9EC68}"/>
              </a:ext>
            </a:extLst>
          </p:cNvPr>
          <p:cNvGrpSpPr/>
          <p:nvPr/>
        </p:nvGrpSpPr>
        <p:grpSpPr>
          <a:xfrm>
            <a:off x="543716" y="5255474"/>
            <a:ext cx="12685267" cy="182880"/>
            <a:chOff x="1834449" y="917544"/>
            <a:chExt cx="10448188" cy="22849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D47E5C-D387-4AB1-B48D-DE3595F88187}"/>
                </a:ext>
              </a:extLst>
            </p:cNvPr>
            <p:cNvCxnSpPr>
              <a:cxnSpLocks/>
            </p:cNvCxnSpPr>
            <p:nvPr/>
          </p:nvCxnSpPr>
          <p:spPr>
            <a:xfrm>
              <a:off x="1834449" y="1031790"/>
              <a:ext cx="104481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4F5260F-C32E-4524-8F33-2B708466CF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8567" y="917544"/>
              <a:ext cx="0" cy="2284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51AD1CA-8F04-44E6-81F8-E72154788A8A}"/>
              </a:ext>
            </a:extLst>
          </p:cNvPr>
          <p:cNvGrpSpPr/>
          <p:nvPr/>
        </p:nvGrpSpPr>
        <p:grpSpPr>
          <a:xfrm>
            <a:off x="548354" y="5196572"/>
            <a:ext cx="11115663" cy="275276"/>
            <a:chOff x="1834449" y="859824"/>
            <a:chExt cx="18295517" cy="34393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BA806AE-1CDB-4743-A580-8E1619BA9DA4}"/>
                </a:ext>
              </a:extLst>
            </p:cNvPr>
            <p:cNvCxnSpPr>
              <a:cxnSpLocks/>
            </p:cNvCxnSpPr>
            <p:nvPr/>
          </p:nvCxnSpPr>
          <p:spPr>
            <a:xfrm>
              <a:off x="1834449" y="1031789"/>
              <a:ext cx="18280249" cy="15872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E7C1B14-7174-48A8-87D0-7EF5C5430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8568" y="859824"/>
              <a:ext cx="0" cy="34393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4F7C94-AC08-4960-8BF0-4429524A0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29966" y="859824"/>
              <a:ext cx="0" cy="34393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8F8928-6122-4E80-9F0F-13B22377BE1A}"/>
                  </a:ext>
                </a:extLst>
              </p:cNvPr>
              <p:cNvSpPr txBox="1"/>
              <p:nvPr/>
            </p:nvSpPr>
            <p:spPr>
              <a:xfrm>
                <a:off x="0" y="6015692"/>
                <a:ext cx="11050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8F8928-6122-4E80-9F0F-13B22377B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15692"/>
                <a:ext cx="11050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178179-EF47-4670-98B4-A744279A75E9}"/>
              </a:ext>
            </a:extLst>
          </p:cNvPr>
          <p:cNvCxnSpPr>
            <a:cxnSpLocks/>
          </p:cNvCxnSpPr>
          <p:nvPr/>
        </p:nvCxnSpPr>
        <p:spPr>
          <a:xfrm flipH="1">
            <a:off x="537259" y="4900890"/>
            <a:ext cx="9276" cy="264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6F9071D-88FF-4917-817F-A992628EBC1B}"/>
                  </a:ext>
                </a:extLst>
              </p:cNvPr>
              <p:cNvSpPr/>
              <p:nvPr/>
            </p:nvSpPr>
            <p:spPr>
              <a:xfrm>
                <a:off x="362542" y="4655051"/>
                <a:ext cx="349433" cy="36423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50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6F9071D-88FF-4917-817F-A992628EB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42" y="4655051"/>
                <a:ext cx="349433" cy="3642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505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EAAFFF-66EB-4F6A-9A36-F34C57387A08}"/>
              </a:ext>
            </a:extLst>
          </p:cNvPr>
          <p:cNvCxnSpPr>
            <a:cxnSpLocks/>
          </p:cNvCxnSpPr>
          <p:nvPr/>
        </p:nvCxnSpPr>
        <p:spPr>
          <a:xfrm flipH="1">
            <a:off x="11664017" y="4900890"/>
            <a:ext cx="9276" cy="264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EEE0E9B-E8E6-4C9D-BCB2-97CB6F370BEE}"/>
                  </a:ext>
                </a:extLst>
              </p:cNvPr>
              <p:cNvSpPr/>
              <p:nvPr/>
            </p:nvSpPr>
            <p:spPr>
              <a:xfrm>
                <a:off x="11489300" y="4655051"/>
                <a:ext cx="349433" cy="36423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30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EEE0E9B-E8E6-4C9D-BCB2-97CB6F370B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9300" y="4655051"/>
                <a:ext cx="349433" cy="3642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305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5302C60-A9BE-4C69-85E1-C85A164A7D65}"/>
              </a:ext>
            </a:extLst>
          </p:cNvPr>
          <p:cNvCxnSpPr>
            <a:cxnSpLocks/>
          </p:cNvCxnSpPr>
          <p:nvPr/>
        </p:nvCxnSpPr>
        <p:spPr>
          <a:xfrm flipH="1">
            <a:off x="6110360" y="4938370"/>
            <a:ext cx="9276" cy="264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078ED76-FC05-4FD6-A5F3-5E54ED5FD2AB}"/>
                  </a:ext>
                </a:extLst>
              </p:cNvPr>
              <p:cNvSpPr/>
              <p:nvPr/>
            </p:nvSpPr>
            <p:spPr>
              <a:xfrm>
                <a:off x="5935643" y="4692531"/>
                <a:ext cx="349433" cy="36423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C0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078ED76-FC05-4FD6-A5F3-5E54ED5FD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643" y="4692531"/>
                <a:ext cx="349433" cy="3642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7C05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A5C99D7-4084-4920-AD27-9A59BF09487C}"/>
                  </a:ext>
                </a:extLst>
              </p:cNvPr>
              <p:cNvSpPr txBox="1"/>
              <p:nvPr/>
            </p:nvSpPr>
            <p:spPr>
              <a:xfrm>
                <a:off x="187178" y="5531275"/>
                <a:ext cx="709433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A5C99D7-4084-4920-AD27-9A59BF094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78" y="5531275"/>
                <a:ext cx="709433" cy="495649"/>
              </a:xfrm>
              <a:prstGeom prst="rect">
                <a:avLst/>
              </a:prstGeom>
              <a:blipFill>
                <a:blip r:embed="rId8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FE3FCF-3D69-4BBB-BFA3-A7379880E8E5}"/>
              </a:ext>
            </a:extLst>
          </p:cNvPr>
          <p:cNvCxnSpPr>
            <a:cxnSpLocks/>
          </p:cNvCxnSpPr>
          <p:nvPr/>
        </p:nvCxnSpPr>
        <p:spPr>
          <a:xfrm flipV="1">
            <a:off x="541895" y="5480512"/>
            <a:ext cx="3642" cy="220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3E6B2EA-8346-4692-B4D3-65C0B540FAE0}"/>
                  </a:ext>
                </a:extLst>
              </p:cNvPr>
              <p:cNvSpPr txBox="1"/>
              <p:nvPr/>
            </p:nvSpPr>
            <p:spPr>
              <a:xfrm>
                <a:off x="5750580" y="5490406"/>
                <a:ext cx="709433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3E6B2EA-8346-4692-B4D3-65C0B540F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580" y="5490406"/>
                <a:ext cx="709433" cy="495649"/>
              </a:xfrm>
              <a:prstGeom prst="rect">
                <a:avLst/>
              </a:prstGeom>
              <a:blipFill>
                <a:blip r:embed="rId9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2E1417E-C0DD-4EBF-96F7-4724E96089B5}"/>
              </a:ext>
            </a:extLst>
          </p:cNvPr>
          <p:cNvCxnSpPr>
            <a:cxnSpLocks/>
          </p:cNvCxnSpPr>
          <p:nvPr/>
        </p:nvCxnSpPr>
        <p:spPr>
          <a:xfrm flipV="1">
            <a:off x="6105297" y="5439643"/>
            <a:ext cx="3642" cy="220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10CFFB1-5418-4C9A-81DC-0E606CF9800B}"/>
                  </a:ext>
                </a:extLst>
              </p:cNvPr>
              <p:cNvSpPr txBox="1"/>
              <p:nvPr/>
            </p:nvSpPr>
            <p:spPr>
              <a:xfrm>
                <a:off x="11318576" y="5568737"/>
                <a:ext cx="709433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10CFFB1-5418-4C9A-81DC-0E606CF98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8576" y="5568737"/>
                <a:ext cx="709433" cy="495649"/>
              </a:xfrm>
              <a:prstGeom prst="rect">
                <a:avLst/>
              </a:prstGeom>
              <a:blipFill>
                <a:blip r:embed="rId10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38EFA8-C2E9-43C5-8730-597DA4B68A52}"/>
              </a:ext>
            </a:extLst>
          </p:cNvPr>
          <p:cNvCxnSpPr>
            <a:cxnSpLocks/>
          </p:cNvCxnSpPr>
          <p:nvPr/>
        </p:nvCxnSpPr>
        <p:spPr>
          <a:xfrm flipV="1">
            <a:off x="11673293" y="5517974"/>
            <a:ext cx="3642" cy="220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480F45E-AA85-4F70-82BE-19CAD2BF0CD8}"/>
              </a:ext>
            </a:extLst>
          </p:cNvPr>
          <p:cNvSpPr/>
          <p:nvPr/>
        </p:nvSpPr>
        <p:spPr>
          <a:xfrm>
            <a:off x="6006164" y="3905838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8829333-1B08-4C3C-925E-97BAF2642C58}"/>
              </a:ext>
            </a:extLst>
          </p:cNvPr>
          <p:cNvSpPr/>
          <p:nvPr/>
        </p:nvSpPr>
        <p:spPr>
          <a:xfrm>
            <a:off x="6013782" y="4190541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CFC03B0-F83D-46D3-969C-CFC195A1A079}"/>
              </a:ext>
            </a:extLst>
          </p:cNvPr>
          <p:cNvSpPr/>
          <p:nvPr/>
        </p:nvSpPr>
        <p:spPr>
          <a:xfrm>
            <a:off x="11559821" y="4057132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E096DBD-3680-4A70-B4A1-EA6FD09E885A}"/>
              </a:ext>
            </a:extLst>
          </p:cNvPr>
          <p:cNvSpPr/>
          <p:nvPr/>
        </p:nvSpPr>
        <p:spPr>
          <a:xfrm>
            <a:off x="320594" y="3864991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624AEAF-732D-4FEB-9D1F-69652F9FE7CA}"/>
              </a:ext>
            </a:extLst>
          </p:cNvPr>
          <p:cNvSpPr/>
          <p:nvPr/>
        </p:nvSpPr>
        <p:spPr>
          <a:xfrm>
            <a:off x="599506" y="3864991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FB110F0-14E8-47C6-9CAC-EF87C6D146FA}"/>
              </a:ext>
            </a:extLst>
          </p:cNvPr>
          <p:cNvSpPr/>
          <p:nvPr/>
        </p:nvSpPr>
        <p:spPr>
          <a:xfrm>
            <a:off x="320594" y="4163141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33FE018-225D-4F3C-9C88-13D4F6E23D05}"/>
              </a:ext>
            </a:extLst>
          </p:cNvPr>
          <p:cNvSpPr/>
          <p:nvPr/>
        </p:nvSpPr>
        <p:spPr>
          <a:xfrm>
            <a:off x="599506" y="4163141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66E5F3A-94E9-466A-A5DA-B54A49D847EB}"/>
              </a:ext>
            </a:extLst>
          </p:cNvPr>
          <p:cNvSpPr txBox="1"/>
          <p:nvPr/>
        </p:nvSpPr>
        <p:spPr>
          <a:xfrm>
            <a:off x="4582268" y="6119120"/>
            <a:ext cx="38262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Round 1: Update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00F485-3FC5-45BB-8764-1C17367828DE}"/>
                  </a:ext>
                </a:extLst>
              </p:cNvPr>
              <p:cNvSpPr txBox="1"/>
              <p:nvPr/>
            </p:nvSpPr>
            <p:spPr>
              <a:xfrm>
                <a:off x="3459090" y="3165374"/>
                <a:ext cx="42934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Message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∈{0, 1, 2, 3, 4}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00F485-3FC5-45BB-8764-1C1736782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090" y="3165374"/>
                <a:ext cx="4293431" cy="523220"/>
              </a:xfrm>
              <a:prstGeom prst="rect">
                <a:avLst/>
              </a:prstGeom>
              <a:blipFill>
                <a:blip r:embed="rId11"/>
                <a:stretch>
                  <a:fillRect l="-283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2B65DD2-1E8B-4976-9398-6E1A0C18E67A}"/>
              </a:ext>
            </a:extLst>
          </p:cNvPr>
          <p:cNvSpPr txBox="1"/>
          <p:nvPr/>
        </p:nvSpPr>
        <p:spPr>
          <a:xfrm>
            <a:off x="7400225" y="3165374"/>
            <a:ext cx="2807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units of “weight”</a:t>
            </a:r>
          </a:p>
        </p:txBody>
      </p:sp>
    </p:spTree>
    <p:extLst>
      <p:ext uri="{BB962C8B-B14F-4D97-AF65-F5344CB8AC3E}">
        <p14:creationId xmlns:p14="http://schemas.microsoft.com/office/powerpoint/2010/main" val="1470721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A506E6-7B0E-4A66-8B90-884D736FEA34}"/>
              </a:ext>
            </a:extLst>
          </p:cNvPr>
          <p:cNvCxnSpPr>
            <a:cxnSpLocks/>
          </p:cNvCxnSpPr>
          <p:nvPr/>
        </p:nvCxnSpPr>
        <p:spPr>
          <a:xfrm>
            <a:off x="2358021" y="5326245"/>
            <a:ext cx="126852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FDE425-9DFC-4851-A145-08C85D30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0" y="98705"/>
            <a:ext cx="11468250" cy="1325563"/>
          </a:xfrm>
        </p:spPr>
        <p:txBody>
          <a:bodyPr/>
          <a:lstStyle/>
          <a:p>
            <a:r>
              <a:rPr lang="en-US" dirty="0"/>
              <a:t>Exact Size Counting with Leader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480" y="1208648"/>
                <a:ext cx="11756956" cy="21148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Start with a leader with 1 unit of “mass”, rest have mass 0</a:t>
                </a:r>
              </a:p>
              <a:p>
                <a:r>
                  <a:rPr lang="en-US" dirty="0"/>
                  <a:t>Goal: average masses so each agents gets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Synchronized rounds via phase clock, average a couple of bits in each round</a:t>
                </a:r>
              </a:p>
              <a:p>
                <a:r>
                  <a:rPr lang="en-US" dirty="0"/>
                  <a:t>Population agrees on a shrinking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480" y="1208648"/>
                <a:ext cx="11756956" cy="2114830"/>
              </a:xfrm>
              <a:blipFill>
                <a:blip r:embed="rId3"/>
                <a:stretch>
                  <a:fillRect l="-934" t="-4611" b="-3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C438-D4BD-410B-9B64-E6DADB40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17</a:t>
            </a:fld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1D0FA1D-0BF7-49C0-A26B-F9CB652B500F}"/>
              </a:ext>
            </a:extLst>
          </p:cNvPr>
          <p:cNvGrpSpPr/>
          <p:nvPr/>
        </p:nvGrpSpPr>
        <p:grpSpPr>
          <a:xfrm>
            <a:off x="0" y="3864991"/>
            <a:ext cx="12018733" cy="2777349"/>
            <a:chOff x="0" y="3864991"/>
            <a:chExt cx="12018733" cy="2777349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E8BFC23-F16E-4D44-A38B-65FCF6AA243D}"/>
                </a:ext>
              </a:extLst>
            </p:cNvPr>
            <p:cNvGrpSpPr/>
            <p:nvPr/>
          </p:nvGrpSpPr>
          <p:grpSpPr>
            <a:xfrm>
              <a:off x="0" y="4655051"/>
              <a:ext cx="12018733" cy="1883861"/>
              <a:chOff x="0" y="4260849"/>
              <a:chExt cx="12018733" cy="188386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6EE165D-030B-452F-B55B-70321B0253AC}"/>
                  </a:ext>
                </a:extLst>
              </p:cNvPr>
              <p:cNvGrpSpPr/>
              <p:nvPr/>
            </p:nvGrpSpPr>
            <p:grpSpPr>
              <a:xfrm>
                <a:off x="537259" y="4794405"/>
                <a:ext cx="11117482" cy="275276"/>
                <a:chOff x="1834449" y="859824"/>
                <a:chExt cx="9156886" cy="343930"/>
              </a:xfrm>
            </p:grpSpPr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14901751-4D53-4709-8939-3B8BE81D328D}"/>
                    </a:ext>
                  </a:extLst>
                </p:cNvPr>
                <p:cNvCxnSpPr/>
                <p:nvPr/>
              </p:nvCxnSpPr>
              <p:spPr>
                <a:xfrm>
                  <a:off x="1834449" y="1031789"/>
                  <a:ext cx="9139621" cy="0"/>
                </a:xfrm>
                <a:prstGeom prst="line">
                  <a:avLst/>
                </a:prstGeom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24674466-8C14-4FDA-861E-5076355D6E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38568" y="859824"/>
                  <a:ext cx="0" cy="343930"/>
                </a:xfrm>
                <a:prstGeom prst="line">
                  <a:avLst/>
                </a:prstGeom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5B3A720-6016-4847-95A7-3FB3DF187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91335" y="859824"/>
                  <a:ext cx="0" cy="343930"/>
                </a:xfrm>
                <a:prstGeom prst="line">
                  <a:avLst/>
                </a:prstGeom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F8F8928-6122-4E80-9F0F-13B22377BE1A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5621490"/>
                    <a:ext cx="110500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F8F8928-6122-4E80-9F0F-13B22377BE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5621490"/>
                    <a:ext cx="1105001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AD74DD0-5465-47D9-A781-857D5DB32E7C}"/>
                  </a:ext>
                </a:extLst>
              </p:cNvPr>
              <p:cNvGrpSpPr/>
              <p:nvPr/>
            </p:nvGrpSpPr>
            <p:grpSpPr>
              <a:xfrm>
                <a:off x="362542" y="4260849"/>
                <a:ext cx="349433" cy="510244"/>
                <a:chOff x="362542" y="4127857"/>
                <a:chExt cx="349433" cy="510244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80178179-EF47-4670-98B4-A744279A75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7259" y="4373696"/>
                  <a:ext cx="9276" cy="2644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A6F9071D-88FF-4917-817F-A992628EBC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542" y="4127857"/>
                      <a:ext cx="349433" cy="36423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0505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0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A6F9071D-88FF-4917-817F-A992628EBC1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542" y="4127857"/>
                      <a:ext cx="349433" cy="364236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38100">
                      <a:solidFill>
                        <a:srgbClr val="0505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DCA8124-F35B-4757-8711-40D96C509670}"/>
                  </a:ext>
                </a:extLst>
              </p:cNvPr>
              <p:cNvGrpSpPr/>
              <p:nvPr/>
            </p:nvGrpSpPr>
            <p:grpSpPr>
              <a:xfrm>
                <a:off x="11480024" y="4260849"/>
                <a:ext cx="349433" cy="510244"/>
                <a:chOff x="362542" y="4127857"/>
                <a:chExt cx="349433" cy="510244"/>
              </a:xfrm>
            </p:grpSpPr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C05D8E2E-568C-43F6-9F30-FB5AE5DD2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7259" y="4373696"/>
                  <a:ext cx="9276" cy="2644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CACB8D12-D96B-49BE-9C02-211083E56A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542" y="4127857"/>
                      <a:ext cx="349433" cy="36423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FF050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4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CACB8D12-D96B-49BE-9C02-211083E56A5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542" y="4127857"/>
                      <a:ext cx="349433" cy="364236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38100">
                      <a:solidFill>
                        <a:srgbClr val="FF0505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4163672-DB9E-4513-8663-E7139B059252}"/>
                  </a:ext>
                </a:extLst>
              </p:cNvPr>
              <p:cNvGrpSpPr/>
              <p:nvPr/>
            </p:nvGrpSpPr>
            <p:grpSpPr>
              <a:xfrm>
                <a:off x="5921284" y="4260849"/>
                <a:ext cx="349433" cy="510244"/>
                <a:chOff x="362542" y="4127857"/>
                <a:chExt cx="349433" cy="510244"/>
              </a:xfrm>
            </p:grpSpPr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74EAAFFF-66EB-4F6A-9A36-F34C57387A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7259" y="4373696"/>
                  <a:ext cx="9276" cy="2644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CEEE0E9B-E8E6-4C9D-BCB2-97CB6F370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542" y="4127857"/>
                      <a:ext cx="349433" cy="36423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F305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2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CEEE0E9B-E8E6-4C9D-BCB2-97CB6F370BE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542" y="4127857"/>
                      <a:ext cx="349433" cy="364236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38100">
                      <a:solidFill>
                        <a:srgbClr val="F305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356C9DE-5714-4AE9-9CFD-78EBFA5C3889}"/>
                  </a:ext>
                </a:extLst>
              </p:cNvPr>
              <p:cNvGrpSpPr/>
              <p:nvPr/>
            </p:nvGrpSpPr>
            <p:grpSpPr>
              <a:xfrm>
                <a:off x="3141913" y="4260849"/>
                <a:ext cx="349433" cy="510244"/>
                <a:chOff x="362542" y="4127857"/>
                <a:chExt cx="349433" cy="510244"/>
              </a:xfrm>
            </p:grpSpPr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35302C60-A9BE-4C69-85E1-C85A164A7D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7259" y="4373696"/>
                  <a:ext cx="9276" cy="2644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7078ED76-FC05-4FD6-A5F3-5E54ED5FD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542" y="4127857"/>
                      <a:ext cx="349433" cy="36423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7C05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1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7078ED76-FC05-4FD6-A5F3-5E54ED5FD2A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542" y="4127857"/>
                      <a:ext cx="349433" cy="364236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38100">
                      <a:solidFill>
                        <a:srgbClr val="7C05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87140D6-97AE-4B00-ADA3-E076249AF28A}"/>
                  </a:ext>
                </a:extLst>
              </p:cNvPr>
              <p:cNvGrpSpPr/>
              <p:nvPr/>
            </p:nvGrpSpPr>
            <p:grpSpPr>
              <a:xfrm>
                <a:off x="8700655" y="4260849"/>
                <a:ext cx="349433" cy="510244"/>
                <a:chOff x="362542" y="4127857"/>
                <a:chExt cx="349433" cy="510244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1849F4F5-8964-4F7A-989F-FE138693FA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7259" y="4373696"/>
                  <a:ext cx="9276" cy="2644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4C16CDBD-E658-4816-B130-69DD42CE04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542" y="4127857"/>
                      <a:ext cx="349433" cy="36423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FF059A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3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4C16CDBD-E658-4816-B130-69DD42CE048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542" y="4127857"/>
                      <a:ext cx="349433" cy="364236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38100">
                      <a:solidFill>
                        <a:srgbClr val="FF059A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DA3AF6E-410F-4DF5-9608-07F7C35DB0E8}"/>
                  </a:ext>
                </a:extLst>
              </p:cNvPr>
              <p:cNvGrpSpPr/>
              <p:nvPr/>
            </p:nvGrpSpPr>
            <p:grpSpPr>
              <a:xfrm>
                <a:off x="187178" y="5086310"/>
                <a:ext cx="709433" cy="546412"/>
                <a:chOff x="182540" y="5078051"/>
                <a:chExt cx="709433" cy="54641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2A5C99D7-4084-4920-AD27-9A59BF0948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540" y="5128814"/>
                      <a:ext cx="709433" cy="4956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2A5C99D7-4084-4920-AD27-9A59BF0948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540" y="5128814"/>
                      <a:ext cx="709433" cy="49564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22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D5FE3FCF-3D69-4BBB-BFA3-A7379880E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7257" y="5078051"/>
                  <a:ext cx="3642" cy="2202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060792B-3AEE-47DB-A847-F6E3306DB375}"/>
                  </a:ext>
                </a:extLst>
              </p:cNvPr>
              <p:cNvGrpSpPr/>
              <p:nvPr/>
            </p:nvGrpSpPr>
            <p:grpSpPr>
              <a:xfrm>
                <a:off x="11309300" y="5086310"/>
                <a:ext cx="709433" cy="546412"/>
                <a:chOff x="182540" y="5078051"/>
                <a:chExt cx="709433" cy="54641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0D6C487F-6A5B-44AD-8A2F-A9B15F27CD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540" y="5128814"/>
                      <a:ext cx="709433" cy="4956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0D6C487F-6A5B-44AD-8A2F-A9B15F27CD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540" y="5128814"/>
                      <a:ext cx="709433" cy="49564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122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AE8E97EE-E351-40F1-94B7-4216CC554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7257" y="5078051"/>
                  <a:ext cx="3642" cy="2202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FBCF6A0-E021-46ED-BF9A-1143A936C47C}"/>
                  </a:ext>
                </a:extLst>
              </p:cNvPr>
              <p:cNvGrpSpPr/>
              <p:nvPr/>
            </p:nvGrpSpPr>
            <p:grpSpPr>
              <a:xfrm>
                <a:off x="2967709" y="5086310"/>
                <a:ext cx="709433" cy="546412"/>
                <a:chOff x="182540" y="5078051"/>
                <a:chExt cx="709433" cy="54641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33E6B2EA-8346-4692-B4D3-65C0B540FA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540" y="5128814"/>
                      <a:ext cx="709433" cy="4956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33E6B2EA-8346-4692-B4D3-65C0B540FAE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540" y="5128814"/>
                      <a:ext cx="709433" cy="49564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122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B2E1417E-C0DD-4EBF-96F7-4724E96089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7257" y="5078051"/>
                  <a:ext cx="3642" cy="2202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71636411-B2FD-4E73-90FE-3F0F754D3A6A}"/>
                  </a:ext>
                </a:extLst>
              </p:cNvPr>
              <p:cNvGrpSpPr/>
              <p:nvPr/>
            </p:nvGrpSpPr>
            <p:grpSpPr>
              <a:xfrm>
                <a:off x="5748239" y="5086310"/>
                <a:ext cx="709433" cy="546412"/>
                <a:chOff x="182540" y="5078051"/>
                <a:chExt cx="709433" cy="54641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810CFFB1-5418-4C9A-81DC-0E606CF980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540" y="5128814"/>
                      <a:ext cx="709433" cy="4956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810CFFB1-5418-4C9A-81DC-0E606CF980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540" y="5128814"/>
                      <a:ext cx="709433" cy="49564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122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BF38EFA8-C2E9-43C5-8730-597DA4B68A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7257" y="5078051"/>
                  <a:ext cx="3642" cy="2202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2DA1EDA-45D6-49C0-AD10-4031FBA5CA31}"/>
                  </a:ext>
                </a:extLst>
              </p:cNvPr>
              <p:cNvGrpSpPr/>
              <p:nvPr/>
            </p:nvGrpSpPr>
            <p:grpSpPr>
              <a:xfrm>
                <a:off x="8528769" y="5086310"/>
                <a:ext cx="709433" cy="546412"/>
                <a:chOff x="182540" y="5078051"/>
                <a:chExt cx="709433" cy="54641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BBD5AECA-C5CC-4659-860D-535408FE36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540" y="5128814"/>
                      <a:ext cx="709433" cy="4956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BBD5AECA-C5CC-4659-860D-535408FE36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540" y="5128814"/>
                      <a:ext cx="709433" cy="49564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122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6C39037A-913C-4EFD-9D55-3A59201BF0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7257" y="5078051"/>
                  <a:ext cx="3642" cy="2202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E096DBD-3680-4A70-B4A1-EA6FD09E885A}"/>
                </a:ext>
              </a:extLst>
            </p:cNvPr>
            <p:cNvSpPr/>
            <p:nvPr/>
          </p:nvSpPr>
          <p:spPr>
            <a:xfrm>
              <a:off x="320594" y="3864991"/>
              <a:ext cx="208390" cy="2092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3624AEAF-732D-4FEB-9D1F-69652F9FE7CA}"/>
                </a:ext>
              </a:extLst>
            </p:cNvPr>
            <p:cNvSpPr/>
            <p:nvPr/>
          </p:nvSpPr>
          <p:spPr>
            <a:xfrm>
              <a:off x="599506" y="3864991"/>
              <a:ext cx="208390" cy="2092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FB110F0-14E8-47C6-9CAC-EF87C6D146FA}"/>
                </a:ext>
              </a:extLst>
            </p:cNvPr>
            <p:cNvSpPr/>
            <p:nvPr/>
          </p:nvSpPr>
          <p:spPr>
            <a:xfrm>
              <a:off x="320594" y="4163141"/>
              <a:ext cx="208390" cy="2092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33FE018-225D-4F3C-9C88-13D4F6E23D05}"/>
                </a:ext>
              </a:extLst>
            </p:cNvPr>
            <p:cNvSpPr/>
            <p:nvPr/>
          </p:nvSpPr>
          <p:spPr>
            <a:xfrm>
              <a:off x="599506" y="4163141"/>
              <a:ext cx="208390" cy="2092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66E5F3A-94E9-466A-A5DA-B54A49D847EB}"/>
                </a:ext>
              </a:extLst>
            </p:cNvPr>
            <p:cNvSpPr txBox="1"/>
            <p:nvPr/>
          </p:nvSpPr>
          <p:spPr>
            <a:xfrm>
              <a:off x="4582268" y="6119120"/>
              <a:ext cx="4118388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Round 1: Redefine Weights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41ACA6-143D-4539-844C-90C9BF38D7AD}"/>
                  </a:ext>
                </a:extLst>
              </p:cNvPr>
              <p:cNvSpPr txBox="1"/>
              <p:nvPr/>
            </p:nvSpPr>
            <p:spPr>
              <a:xfrm>
                <a:off x="10967232" y="5931248"/>
                <a:ext cx="1219978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41ACA6-143D-4539-844C-90C9BF38D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7232" y="5931248"/>
                <a:ext cx="1219978" cy="8989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9FE6F725-2F9D-42B0-A328-A2501C9CE3F3}"/>
              </a:ext>
            </a:extLst>
          </p:cNvPr>
          <p:cNvSpPr/>
          <p:nvPr/>
        </p:nvSpPr>
        <p:spPr>
          <a:xfrm>
            <a:off x="6006164" y="3905838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55173E-26FC-4A9E-B2C9-61732532DB64}"/>
              </a:ext>
            </a:extLst>
          </p:cNvPr>
          <p:cNvSpPr/>
          <p:nvPr/>
        </p:nvSpPr>
        <p:spPr>
          <a:xfrm>
            <a:off x="6013782" y="4190541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2E35ED-95D2-4D59-95D4-7DA772B74AAD}"/>
              </a:ext>
            </a:extLst>
          </p:cNvPr>
          <p:cNvSpPr/>
          <p:nvPr/>
        </p:nvSpPr>
        <p:spPr>
          <a:xfrm>
            <a:off x="11559821" y="4057132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9C0796-3DB9-447A-95BF-7B0E5E32D502}"/>
                  </a:ext>
                </a:extLst>
              </p:cNvPr>
              <p:cNvSpPr txBox="1"/>
              <p:nvPr/>
            </p:nvSpPr>
            <p:spPr>
              <a:xfrm>
                <a:off x="3459090" y="3165374"/>
                <a:ext cx="42934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Message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∈{0, 1, 2, 3, 4}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9C0796-3DB9-447A-95BF-7B0E5E32D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090" y="3165374"/>
                <a:ext cx="4293431" cy="523220"/>
              </a:xfrm>
              <a:prstGeom prst="rect">
                <a:avLst/>
              </a:prstGeom>
              <a:blipFill>
                <a:blip r:embed="rId16"/>
                <a:stretch>
                  <a:fillRect l="-283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9816E78-2C04-4DCC-9A3E-635C6C31CDBD}"/>
              </a:ext>
            </a:extLst>
          </p:cNvPr>
          <p:cNvSpPr txBox="1"/>
          <p:nvPr/>
        </p:nvSpPr>
        <p:spPr>
          <a:xfrm>
            <a:off x="7400225" y="3165374"/>
            <a:ext cx="2807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units of “weight”</a:t>
            </a:r>
          </a:p>
        </p:txBody>
      </p:sp>
    </p:spTree>
    <p:extLst>
      <p:ext uri="{BB962C8B-B14F-4D97-AF65-F5344CB8AC3E}">
        <p14:creationId xmlns:p14="http://schemas.microsoft.com/office/powerpoint/2010/main" val="596006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A506E6-7B0E-4A66-8B90-884D736FEA34}"/>
              </a:ext>
            </a:extLst>
          </p:cNvPr>
          <p:cNvCxnSpPr>
            <a:cxnSpLocks/>
          </p:cNvCxnSpPr>
          <p:nvPr/>
        </p:nvCxnSpPr>
        <p:spPr>
          <a:xfrm>
            <a:off x="2358021" y="5326245"/>
            <a:ext cx="126852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FDE425-9DFC-4851-A145-08C85D30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0" y="98705"/>
            <a:ext cx="11468250" cy="1325563"/>
          </a:xfrm>
        </p:spPr>
        <p:txBody>
          <a:bodyPr/>
          <a:lstStyle/>
          <a:p>
            <a:r>
              <a:rPr lang="en-US" dirty="0"/>
              <a:t>Exact Size Counting with Leader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480" y="1208648"/>
                <a:ext cx="11756956" cy="21148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Start with a leader with 1 unit of “mass”, rest have mass 0</a:t>
                </a:r>
              </a:p>
              <a:p>
                <a:r>
                  <a:rPr lang="en-US" dirty="0"/>
                  <a:t>Goal: average masses so each agents gets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Synchronized rounds via phase clock, average a couple of bits in each round</a:t>
                </a:r>
              </a:p>
              <a:p>
                <a:r>
                  <a:rPr lang="en-US" dirty="0"/>
                  <a:t>Population agrees on a shrinking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480" y="1208648"/>
                <a:ext cx="11756956" cy="2114830"/>
              </a:xfrm>
              <a:blipFill>
                <a:blip r:embed="rId3"/>
                <a:stretch>
                  <a:fillRect l="-934" t="-4611" b="-3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C438-D4BD-410B-9B64-E6DADB40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1D0FA1D-0BF7-49C0-A26B-F9CB652B500F}"/>
              </a:ext>
            </a:extLst>
          </p:cNvPr>
          <p:cNvGrpSpPr/>
          <p:nvPr/>
        </p:nvGrpSpPr>
        <p:grpSpPr>
          <a:xfrm>
            <a:off x="0" y="3864991"/>
            <a:ext cx="12018733" cy="2777349"/>
            <a:chOff x="0" y="3864991"/>
            <a:chExt cx="12018733" cy="2777349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E8BFC23-F16E-4D44-A38B-65FCF6AA243D}"/>
                </a:ext>
              </a:extLst>
            </p:cNvPr>
            <p:cNvGrpSpPr/>
            <p:nvPr/>
          </p:nvGrpSpPr>
          <p:grpSpPr>
            <a:xfrm>
              <a:off x="0" y="4655051"/>
              <a:ext cx="12018733" cy="1883861"/>
              <a:chOff x="0" y="4260849"/>
              <a:chExt cx="12018733" cy="188386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6EE165D-030B-452F-B55B-70321B0253AC}"/>
                  </a:ext>
                </a:extLst>
              </p:cNvPr>
              <p:cNvGrpSpPr/>
              <p:nvPr/>
            </p:nvGrpSpPr>
            <p:grpSpPr>
              <a:xfrm>
                <a:off x="537259" y="4794405"/>
                <a:ext cx="11117482" cy="275276"/>
                <a:chOff x="1834449" y="859824"/>
                <a:chExt cx="9156886" cy="343930"/>
              </a:xfrm>
            </p:grpSpPr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14901751-4D53-4709-8939-3B8BE81D328D}"/>
                    </a:ext>
                  </a:extLst>
                </p:cNvPr>
                <p:cNvCxnSpPr/>
                <p:nvPr/>
              </p:nvCxnSpPr>
              <p:spPr>
                <a:xfrm>
                  <a:off x="1834449" y="1031789"/>
                  <a:ext cx="9139621" cy="0"/>
                </a:xfrm>
                <a:prstGeom prst="line">
                  <a:avLst/>
                </a:prstGeom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24674466-8C14-4FDA-861E-5076355D6E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38568" y="859824"/>
                  <a:ext cx="0" cy="343930"/>
                </a:xfrm>
                <a:prstGeom prst="line">
                  <a:avLst/>
                </a:prstGeom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5B3A720-6016-4847-95A7-3FB3DF187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91335" y="859824"/>
                  <a:ext cx="0" cy="343930"/>
                </a:xfrm>
                <a:prstGeom prst="line">
                  <a:avLst/>
                </a:prstGeom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F8F8928-6122-4E80-9F0F-13B22377BE1A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5621490"/>
                    <a:ext cx="110500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F8F8928-6122-4E80-9F0F-13B22377BE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5621490"/>
                    <a:ext cx="1105001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AD74DD0-5465-47D9-A781-857D5DB32E7C}"/>
                  </a:ext>
                </a:extLst>
              </p:cNvPr>
              <p:cNvGrpSpPr/>
              <p:nvPr/>
            </p:nvGrpSpPr>
            <p:grpSpPr>
              <a:xfrm>
                <a:off x="362542" y="4260849"/>
                <a:ext cx="349433" cy="510244"/>
                <a:chOff x="362542" y="4127857"/>
                <a:chExt cx="349433" cy="510244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80178179-EF47-4670-98B4-A744279A75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7259" y="4373696"/>
                  <a:ext cx="9276" cy="2644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A6F9071D-88FF-4917-817F-A992628EBC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542" y="4127857"/>
                      <a:ext cx="349433" cy="36423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0505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0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A6F9071D-88FF-4917-817F-A992628EBC1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542" y="4127857"/>
                      <a:ext cx="349433" cy="364236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38100">
                      <a:solidFill>
                        <a:srgbClr val="0505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DCA8124-F35B-4757-8711-40D96C509670}"/>
                  </a:ext>
                </a:extLst>
              </p:cNvPr>
              <p:cNvGrpSpPr/>
              <p:nvPr/>
            </p:nvGrpSpPr>
            <p:grpSpPr>
              <a:xfrm>
                <a:off x="11480024" y="4260849"/>
                <a:ext cx="349433" cy="510244"/>
                <a:chOff x="362542" y="4127857"/>
                <a:chExt cx="349433" cy="510244"/>
              </a:xfrm>
            </p:grpSpPr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C05D8E2E-568C-43F6-9F30-FB5AE5DD2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7259" y="4373696"/>
                  <a:ext cx="9276" cy="2644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CACB8D12-D96B-49BE-9C02-211083E56A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542" y="4127857"/>
                      <a:ext cx="349433" cy="36423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FF050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4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CACB8D12-D96B-49BE-9C02-211083E56A5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542" y="4127857"/>
                      <a:ext cx="349433" cy="364236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38100">
                      <a:solidFill>
                        <a:srgbClr val="FF0505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4163672-DB9E-4513-8663-E7139B059252}"/>
                  </a:ext>
                </a:extLst>
              </p:cNvPr>
              <p:cNvGrpSpPr/>
              <p:nvPr/>
            </p:nvGrpSpPr>
            <p:grpSpPr>
              <a:xfrm>
                <a:off x="5921284" y="4260849"/>
                <a:ext cx="349433" cy="510244"/>
                <a:chOff x="362542" y="4127857"/>
                <a:chExt cx="349433" cy="510244"/>
              </a:xfrm>
            </p:grpSpPr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74EAAFFF-66EB-4F6A-9A36-F34C57387A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7259" y="4373696"/>
                  <a:ext cx="9276" cy="2644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CEEE0E9B-E8E6-4C9D-BCB2-97CB6F370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542" y="4127857"/>
                      <a:ext cx="349433" cy="36423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F305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2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CEEE0E9B-E8E6-4C9D-BCB2-97CB6F370BE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542" y="4127857"/>
                      <a:ext cx="349433" cy="364236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38100">
                      <a:solidFill>
                        <a:srgbClr val="F305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356C9DE-5714-4AE9-9CFD-78EBFA5C3889}"/>
                  </a:ext>
                </a:extLst>
              </p:cNvPr>
              <p:cNvGrpSpPr/>
              <p:nvPr/>
            </p:nvGrpSpPr>
            <p:grpSpPr>
              <a:xfrm>
                <a:off x="3141913" y="4260849"/>
                <a:ext cx="349433" cy="510244"/>
                <a:chOff x="362542" y="4127857"/>
                <a:chExt cx="349433" cy="510244"/>
              </a:xfrm>
            </p:grpSpPr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35302C60-A9BE-4C69-85E1-C85A164A7D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7259" y="4373696"/>
                  <a:ext cx="9276" cy="2644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7078ED76-FC05-4FD6-A5F3-5E54ED5FD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542" y="4127857"/>
                      <a:ext cx="349433" cy="36423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7C05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1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7078ED76-FC05-4FD6-A5F3-5E54ED5FD2A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542" y="4127857"/>
                      <a:ext cx="349433" cy="364236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38100">
                      <a:solidFill>
                        <a:srgbClr val="7C05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87140D6-97AE-4B00-ADA3-E076249AF28A}"/>
                  </a:ext>
                </a:extLst>
              </p:cNvPr>
              <p:cNvGrpSpPr/>
              <p:nvPr/>
            </p:nvGrpSpPr>
            <p:grpSpPr>
              <a:xfrm>
                <a:off x="8700655" y="4260849"/>
                <a:ext cx="349433" cy="510244"/>
                <a:chOff x="362542" y="4127857"/>
                <a:chExt cx="349433" cy="510244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1849F4F5-8964-4F7A-989F-FE138693FA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7259" y="4373696"/>
                  <a:ext cx="9276" cy="2644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4C16CDBD-E658-4816-B130-69DD42CE04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542" y="4127857"/>
                      <a:ext cx="349433" cy="36423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FF059A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3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4C16CDBD-E658-4816-B130-69DD42CE048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542" y="4127857"/>
                      <a:ext cx="349433" cy="364236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38100">
                      <a:solidFill>
                        <a:srgbClr val="FF059A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DA3AF6E-410F-4DF5-9608-07F7C35DB0E8}"/>
                  </a:ext>
                </a:extLst>
              </p:cNvPr>
              <p:cNvGrpSpPr/>
              <p:nvPr/>
            </p:nvGrpSpPr>
            <p:grpSpPr>
              <a:xfrm>
                <a:off x="187178" y="5086310"/>
                <a:ext cx="709433" cy="546412"/>
                <a:chOff x="182540" y="5078051"/>
                <a:chExt cx="709433" cy="54641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2A5C99D7-4084-4920-AD27-9A59BF0948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540" y="5128814"/>
                      <a:ext cx="709433" cy="4956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2A5C99D7-4084-4920-AD27-9A59BF0948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540" y="5128814"/>
                      <a:ext cx="709433" cy="49564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22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D5FE3FCF-3D69-4BBB-BFA3-A7379880E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7257" y="5078051"/>
                  <a:ext cx="3642" cy="2202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060792B-3AEE-47DB-A847-F6E3306DB375}"/>
                  </a:ext>
                </a:extLst>
              </p:cNvPr>
              <p:cNvGrpSpPr/>
              <p:nvPr/>
            </p:nvGrpSpPr>
            <p:grpSpPr>
              <a:xfrm>
                <a:off x="11309300" y="5086310"/>
                <a:ext cx="709433" cy="546412"/>
                <a:chOff x="182540" y="5078051"/>
                <a:chExt cx="709433" cy="54641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0D6C487F-6A5B-44AD-8A2F-A9B15F27CD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540" y="5128814"/>
                      <a:ext cx="709433" cy="4956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0D6C487F-6A5B-44AD-8A2F-A9B15F27CD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540" y="5128814"/>
                      <a:ext cx="709433" cy="49564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122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AE8E97EE-E351-40F1-94B7-4216CC554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7257" y="5078051"/>
                  <a:ext cx="3642" cy="2202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FBCF6A0-E021-46ED-BF9A-1143A936C47C}"/>
                  </a:ext>
                </a:extLst>
              </p:cNvPr>
              <p:cNvGrpSpPr/>
              <p:nvPr/>
            </p:nvGrpSpPr>
            <p:grpSpPr>
              <a:xfrm>
                <a:off x="2967709" y="5086310"/>
                <a:ext cx="709433" cy="546412"/>
                <a:chOff x="182540" y="5078051"/>
                <a:chExt cx="709433" cy="54641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33E6B2EA-8346-4692-B4D3-65C0B540FA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540" y="5128814"/>
                      <a:ext cx="709433" cy="4956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33E6B2EA-8346-4692-B4D3-65C0B540FAE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540" y="5128814"/>
                      <a:ext cx="709433" cy="49564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122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B2E1417E-C0DD-4EBF-96F7-4724E96089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7257" y="5078051"/>
                  <a:ext cx="3642" cy="2202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71636411-B2FD-4E73-90FE-3F0F754D3A6A}"/>
                  </a:ext>
                </a:extLst>
              </p:cNvPr>
              <p:cNvGrpSpPr/>
              <p:nvPr/>
            </p:nvGrpSpPr>
            <p:grpSpPr>
              <a:xfrm>
                <a:off x="5748239" y="5086310"/>
                <a:ext cx="709433" cy="546412"/>
                <a:chOff x="182540" y="5078051"/>
                <a:chExt cx="709433" cy="54641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810CFFB1-5418-4C9A-81DC-0E606CF980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540" y="5128814"/>
                      <a:ext cx="709433" cy="4956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810CFFB1-5418-4C9A-81DC-0E606CF980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540" y="5128814"/>
                      <a:ext cx="709433" cy="49564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122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BF38EFA8-C2E9-43C5-8730-597DA4B68A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7257" y="5078051"/>
                  <a:ext cx="3642" cy="2202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2DA1EDA-45D6-49C0-AD10-4031FBA5CA31}"/>
                  </a:ext>
                </a:extLst>
              </p:cNvPr>
              <p:cNvGrpSpPr/>
              <p:nvPr/>
            </p:nvGrpSpPr>
            <p:grpSpPr>
              <a:xfrm>
                <a:off x="8528769" y="5086310"/>
                <a:ext cx="709433" cy="546412"/>
                <a:chOff x="182540" y="5078051"/>
                <a:chExt cx="709433" cy="54641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BBD5AECA-C5CC-4659-860D-535408FE36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540" y="5128814"/>
                      <a:ext cx="709433" cy="4956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BBD5AECA-C5CC-4659-860D-535408FE36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540" y="5128814"/>
                      <a:ext cx="709433" cy="49564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122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6C39037A-913C-4EFD-9D55-3A59201BF0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7257" y="5078051"/>
                  <a:ext cx="3642" cy="2202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E096DBD-3680-4A70-B4A1-EA6FD09E885A}"/>
                </a:ext>
              </a:extLst>
            </p:cNvPr>
            <p:cNvSpPr/>
            <p:nvPr/>
          </p:nvSpPr>
          <p:spPr>
            <a:xfrm>
              <a:off x="320594" y="3864991"/>
              <a:ext cx="208390" cy="2092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3624AEAF-732D-4FEB-9D1F-69652F9FE7CA}"/>
                </a:ext>
              </a:extLst>
            </p:cNvPr>
            <p:cNvSpPr/>
            <p:nvPr/>
          </p:nvSpPr>
          <p:spPr>
            <a:xfrm>
              <a:off x="599506" y="3864991"/>
              <a:ext cx="208390" cy="2092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FB110F0-14E8-47C6-9CAC-EF87C6D146FA}"/>
                </a:ext>
              </a:extLst>
            </p:cNvPr>
            <p:cNvSpPr/>
            <p:nvPr/>
          </p:nvSpPr>
          <p:spPr>
            <a:xfrm>
              <a:off x="320594" y="4163141"/>
              <a:ext cx="208390" cy="2092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33FE018-225D-4F3C-9C88-13D4F6E23D05}"/>
                </a:ext>
              </a:extLst>
            </p:cNvPr>
            <p:cNvSpPr/>
            <p:nvPr/>
          </p:nvSpPr>
          <p:spPr>
            <a:xfrm>
              <a:off x="599506" y="4163141"/>
              <a:ext cx="208390" cy="2092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66E5F3A-94E9-466A-A5DA-B54A49D847EB}"/>
                </a:ext>
              </a:extLst>
            </p:cNvPr>
            <p:cNvSpPr txBox="1"/>
            <p:nvPr/>
          </p:nvSpPr>
          <p:spPr>
            <a:xfrm>
              <a:off x="4582268" y="6119120"/>
              <a:ext cx="4301218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Round 2: Averaging Weights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41ACA6-143D-4539-844C-90C9BF38D7AD}"/>
                  </a:ext>
                </a:extLst>
              </p:cNvPr>
              <p:cNvSpPr txBox="1"/>
              <p:nvPr/>
            </p:nvSpPr>
            <p:spPr>
              <a:xfrm>
                <a:off x="10967232" y="5931248"/>
                <a:ext cx="1219978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41ACA6-143D-4539-844C-90C9BF38D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7232" y="5931248"/>
                <a:ext cx="1219978" cy="8989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9FE6F725-2F9D-42B0-A328-A2501C9CE3F3}"/>
              </a:ext>
            </a:extLst>
          </p:cNvPr>
          <p:cNvSpPr/>
          <p:nvPr/>
        </p:nvSpPr>
        <p:spPr>
          <a:xfrm>
            <a:off x="6006164" y="3905838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55173E-26FC-4A9E-B2C9-61732532DB64}"/>
              </a:ext>
            </a:extLst>
          </p:cNvPr>
          <p:cNvSpPr/>
          <p:nvPr/>
        </p:nvSpPr>
        <p:spPr>
          <a:xfrm>
            <a:off x="6013782" y="4190541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2E35ED-95D2-4D59-95D4-7DA772B74AAD}"/>
              </a:ext>
            </a:extLst>
          </p:cNvPr>
          <p:cNvSpPr/>
          <p:nvPr/>
        </p:nvSpPr>
        <p:spPr>
          <a:xfrm>
            <a:off x="11559821" y="4057132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3D4F92-BC84-4CEF-B49C-EDE7A82CF450}"/>
                  </a:ext>
                </a:extLst>
              </p:cNvPr>
              <p:cNvSpPr txBox="1"/>
              <p:nvPr/>
            </p:nvSpPr>
            <p:spPr>
              <a:xfrm>
                <a:off x="3459090" y="3165374"/>
                <a:ext cx="42934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Message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∈{0, 1, 2, 3, 4}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3D4F92-BC84-4CEF-B49C-EDE7A82CF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090" y="3165374"/>
                <a:ext cx="4293431" cy="523220"/>
              </a:xfrm>
              <a:prstGeom prst="rect">
                <a:avLst/>
              </a:prstGeom>
              <a:blipFill>
                <a:blip r:embed="rId16"/>
                <a:stretch>
                  <a:fillRect l="-283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68FE347-96F9-4055-98BD-25B8DACB1CEC}"/>
              </a:ext>
            </a:extLst>
          </p:cNvPr>
          <p:cNvSpPr txBox="1"/>
          <p:nvPr/>
        </p:nvSpPr>
        <p:spPr>
          <a:xfrm>
            <a:off x="7400225" y="3165374"/>
            <a:ext cx="2807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units of “weight”</a:t>
            </a:r>
          </a:p>
        </p:txBody>
      </p:sp>
    </p:spTree>
    <p:extLst>
      <p:ext uri="{BB962C8B-B14F-4D97-AF65-F5344CB8AC3E}">
        <p14:creationId xmlns:p14="http://schemas.microsoft.com/office/powerpoint/2010/main" val="3913165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A506E6-7B0E-4A66-8B90-884D736FEA34}"/>
              </a:ext>
            </a:extLst>
          </p:cNvPr>
          <p:cNvCxnSpPr>
            <a:cxnSpLocks/>
          </p:cNvCxnSpPr>
          <p:nvPr/>
        </p:nvCxnSpPr>
        <p:spPr>
          <a:xfrm>
            <a:off x="2358021" y="5326245"/>
            <a:ext cx="126852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FDE425-9DFC-4851-A145-08C85D30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0" y="98705"/>
            <a:ext cx="11468250" cy="1325563"/>
          </a:xfrm>
        </p:spPr>
        <p:txBody>
          <a:bodyPr/>
          <a:lstStyle/>
          <a:p>
            <a:r>
              <a:rPr lang="en-US" dirty="0"/>
              <a:t>Exact Size Counting with Leader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480" y="1208648"/>
                <a:ext cx="11756956" cy="21148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Start with a leader with 1 unit of “mass”, rest have mass 0</a:t>
                </a:r>
              </a:p>
              <a:p>
                <a:r>
                  <a:rPr lang="en-US" dirty="0"/>
                  <a:t>Goal: average masses so each agents gets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Synchronized rounds via phase clock, average a couple of bits in each round</a:t>
                </a:r>
              </a:p>
              <a:p>
                <a:r>
                  <a:rPr lang="en-US" dirty="0"/>
                  <a:t>Population agrees on a shrinking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480" y="1208648"/>
                <a:ext cx="11756956" cy="2114830"/>
              </a:xfrm>
              <a:blipFill>
                <a:blip r:embed="rId3"/>
                <a:stretch>
                  <a:fillRect l="-934" t="-4611" b="-3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C438-D4BD-410B-9B64-E6DADB40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1D0FA1D-0BF7-49C0-A26B-F9CB652B500F}"/>
              </a:ext>
            </a:extLst>
          </p:cNvPr>
          <p:cNvGrpSpPr/>
          <p:nvPr/>
        </p:nvGrpSpPr>
        <p:grpSpPr>
          <a:xfrm>
            <a:off x="0" y="3904008"/>
            <a:ext cx="12018733" cy="2634904"/>
            <a:chOff x="0" y="3904008"/>
            <a:chExt cx="12018733" cy="2634904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E8BFC23-F16E-4D44-A38B-65FCF6AA243D}"/>
                </a:ext>
              </a:extLst>
            </p:cNvPr>
            <p:cNvGrpSpPr/>
            <p:nvPr/>
          </p:nvGrpSpPr>
          <p:grpSpPr>
            <a:xfrm>
              <a:off x="0" y="4655051"/>
              <a:ext cx="12018733" cy="1883861"/>
              <a:chOff x="0" y="4260849"/>
              <a:chExt cx="12018733" cy="188386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6EE165D-030B-452F-B55B-70321B0253AC}"/>
                  </a:ext>
                </a:extLst>
              </p:cNvPr>
              <p:cNvGrpSpPr/>
              <p:nvPr/>
            </p:nvGrpSpPr>
            <p:grpSpPr>
              <a:xfrm>
                <a:off x="537259" y="4794405"/>
                <a:ext cx="11117482" cy="275276"/>
                <a:chOff x="1834449" y="859824"/>
                <a:chExt cx="9156886" cy="343930"/>
              </a:xfrm>
            </p:grpSpPr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14901751-4D53-4709-8939-3B8BE81D328D}"/>
                    </a:ext>
                  </a:extLst>
                </p:cNvPr>
                <p:cNvCxnSpPr/>
                <p:nvPr/>
              </p:nvCxnSpPr>
              <p:spPr>
                <a:xfrm>
                  <a:off x="1834449" y="1031789"/>
                  <a:ext cx="9139621" cy="0"/>
                </a:xfrm>
                <a:prstGeom prst="line">
                  <a:avLst/>
                </a:prstGeom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24674466-8C14-4FDA-861E-5076355D6E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38568" y="859824"/>
                  <a:ext cx="0" cy="343930"/>
                </a:xfrm>
                <a:prstGeom prst="line">
                  <a:avLst/>
                </a:prstGeom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5B3A720-6016-4847-95A7-3FB3DF187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91335" y="859824"/>
                  <a:ext cx="0" cy="343930"/>
                </a:xfrm>
                <a:prstGeom prst="line">
                  <a:avLst/>
                </a:prstGeom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F8F8928-6122-4E80-9F0F-13B22377BE1A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5621490"/>
                    <a:ext cx="110500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F8F8928-6122-4E80-9F0F-13B22377BE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5621490"/>
                    <a:ext cx="1105001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AD74DD0-5465-47D9-A781-857D5DB32E7C}"/>
                  </a:ext>
                </a:extLst>
              </p:cNvPr>
              <p:cNvGrpSpPr/>
              <p:nvPr/>
            </p:nvGrpSpPr>
            <p:grpSpPr>
              <a:xfrm>
                <a:off x="362542" y="4260849"/>
                <a:ext cx="349433" cy="510244"/>
                <a:chOff x="362542" y="4127857"/>
                <a:chExt cx="349433" cy="510244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80178179-EF47-4670-98B4-A744279A75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7259" y="4373696"/>
                  <a:ext cx="9276" cy="2644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A6F9071D-88FF-4917-817F-A992628EBC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542" y="4127857"/>
                      <a:ext cx="349433" cy="36423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0505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0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A6F9071D-88FF-4917-817F-A992628EBC1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542" y="4127857"/>
                      <a:ext cx="349433" cy="364236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38100">
                      <a:solidFill>
                        <a:srgbClr val="0505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DCA8124-F35B-4757-8711-40D96C509670}"/>
                  </a:ext>
                </a:extLst>
              </p:cNvPr>
              <p:cNvGrpSpPr/>
              <p:nvPr/>
            </p:nvGrpSpPr>
            <p:grpSpPr>
              <a:xfrm>
                <a:off x="11480024" y="4260849"/>
                <a:ext cx="349433" cy="510244"/>
                <a:chOff x="362542" y="4127857"/>
                <a:chExt cx="349433" cy="510244"/>
              </a:xfrm>
            </p:grpSpPr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C05D8E2E-568C-43F6-9F30-FB5AE5DD2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7259" y="4373696"/>
                  <a:ext cx="9276" cy="2644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CACB8D12-D96B-49BE-9C02-211083E56A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542" y="4127857"/>
                      <a:ext cx="349433" cy="36423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FF050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4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CACB8D12-D96B-49BE-9C02-211083E56A5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542" y="4127857"/>
                      <a:ext cx="349433" cy="364236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38100">
                      <a:solidFill>
                        <a:srgbClr val="FF0505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4163672-DB9E-4513-8663-E7139B059252}"/>
                  </a:ext>
                </a:extLst>
              </p:cNvPr>
              <p:cNvGrpSpPr/>
              <p:nvPr/>
            </p:nvGrpSpPr>
            <p:grpSpPr>
              <a:xfrm>
                <a:off x="5921284" y="4260849"/>
                <a:ext cx="349433" cy="510244"/>
                <a:chOff x="362542" y="4127857"/>
                <a:chExt cx="349433" cy="510244"/>
              </a:xfrm>
            </p:grpSpPr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74EAAFFF-66EB-4F6A-9A36-F34C57387A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7259" y="4373696"/>
                  <a:ext cx="9276" cy="2644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CEEE0E9B-E8E6-4C9D-BCB2-97CB6F370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542" y="4127857"/>
                      <a:ext cx="349433" cy="36423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F305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2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CEEE0E9B-E8E6-4C9D-BCB2-97CB6F370BE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542" y="4127857"/>
                      <a:ext cx="349433" cy="364236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38100">
                      <a:solidFill>
                        <a:srgbClr val="F305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356C9DE-5714-4AE9-9CFD-78EBFA5C3889}"/>
                  </a:ext>
                </a:extLst>
              </p:cNvPr>
              <p:cNvGrpSpPr/>
              <p:nvPr/>
            </p:nvGrpSpPr>
            <p:grpSpPr>
              <a:xfrm>
                <a:off x="3141913" y="4260849"/>
                <a:ext cx="349433" cy="510244"/>
                <a:chOff x="362542" y="4127857"/>
                <a:chExt cx="349433" cy="510244"/>
              </a:xfrm>
            </p:grpSpPr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35302C60-A9BE-4C69-85E1-C85A164A7D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7259" y="4373696"/>
                  <a:ext cx="9276" cy="2644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7078ED76-FC05-4FD6-A5F3-5E54ED5FD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542" y="4127857"/>
                      <a:ext cx="349433" cy="36423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7C05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1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7078ED76-FC05-4FD6-A5F3-5E54ED5FD2A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542" y="4127857"/>
                      <a:ext cx="349433" cy="364236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38100">
                      <a:solidFill>
                        <a:srgbClr val="7C05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87140D6-97AE-4B00-ADA3-E076249AF28A}"/>
                  </a:ext>
                </a:extLst>
              </p:cNvPr>
              <p:cNvGrpSpPr/>
              <p:nvPr/>
            </p:nvGrpSpPr>
            <p:grpSpPr>
              <a:xfrm>
                <a:off x="8700655" y="4260849"/>
                <a:ext cx="349433" cy="510244"/>
                <a:chOff x="362542" y="4127857"/>
                <a:chExt cx="349433" cy="510244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1849F4F5-8964-4F7A-989F-FE138693FA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7259" y="4373696"/>
                  <a:ext cx="9276" cy="2644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4C16CDBD-E658-4816-B130-69DD42CE04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542" y="4127857"/>
                      <a:ext cx="349433" cy="36423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FF059A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3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4C16CDBD-E658-4816-B130-69DD42CE048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542" y="4127857"/>
                      <a:ext cx="349433" cy="364236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38100">
                      <a:solidFill>
                        <a:srgbClr val="FF059A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DA3AF6E-410F-4DF5-9608-07F7C35DB0E8}"/>
                  </a:ext>
                </a:extLst>
              </p:cNvPr>
              <p:cNvGrpSpPr/>
              <p:nvPr/>
            </p:nvGrpSpPr>
            <p:grpSpPr>
              <a:xfrm>
                <a:off x="187178" y="5086310"/>
                <a:ext cx="709433" cy="546412"/>
                <a:chOff x="182540" y="5078051"/>
                <a:chExt cx="709433" cy="54641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2A5C99D7-4084-4920-AD27-9A59BF0948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540" y="5128814"/>
                      <a:ext cx="709433" cy="4956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2A5C99D7-4084-4920-AD27-9A59BF0948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540" y="5128814"/>
                      <a:ext cx="709433" cy="49564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22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D5FE3FCF-3D69-4BBB-BFA3-A7379880E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7257" y="5078051"/>
                  <a:ext cx="3642" cy="2202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060792B-3AEE-47DB-A847-F6E3306DB375}"/>
                  </a:ext>
                </a:extLst>
              </p:cNvPr>
              <p:cNvGrpSpPr/>
              <p:nvPr/>
            </p:nvGrpSpPr>
            <p:grpSpPr>
              <a:xfrm>
                <a:off x="11309300" y="5086310"/>
                <a:ext cx="709433" cy="546412"/>
                <a:chOff x="182540" y="5078051"/>
                <a:chExt cx="709433" cy="54641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0D6C487F-6A5B-44AD-8A2F-A9B15F27CD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540" y="5128814"/>
                      <a:ext cx="709433" cy="4956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0D6C487F-6A5B-44AD-8A2F-A9B15F27CD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540" y="5128814"/>
                      <a:ext cx="709433" cy="49564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122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AE8E97EE-E351-40F1-94B7-4216CC554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7257" y="5078051"/>
                  <a:ext cx="3642" cy="2202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FBCF6A0-E021-46ED-BF9A-1143A936C47C}"/>
                  </a:ext>
                </a:extLst>
              </p:cNvPr>
              <p:cNvGrpSpPr/>
              <p:nvPr/>
            </p:nvGrpSpPr>
            <p:grpSpPr>
              <a:xfrm>
                <a:off x="2967709" y="5086310"/>
                <a:ext cx="709433" cy="546412"/>
                <a:chOff x="182540" y="5078051"/>
                <a:chExt cx="709433" cy="54641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33E6B2EA-8346-4692-B4D3-65C0B540FA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540" y="5128814"/>
                      <a:ext cx="709433" cy="4956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33E6B2EA-8346-4692-B4D3-65C0B540FAE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540" y="5128814"/>
                      <a:ext cx="709433" cy="49564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122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B2E1417E-C0DD-4EBF-96F7-4724E96089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7257" y="5078051"/>
                  <a:ext cx="3642" cy="2202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71636411-B2FD-4E73-90FE-3F0F754D3A6A}"/>
                  </a:ext>
                </a:extLst>
              </p:cNvPr>
              <p:cNvGrpSpPr/>
              <p:nvPr/>
            </p:nvGrpSpPr>
            <p:grpSpPr>
              <a:xfrm>
                <a:off x="5748239" y="5086310"/>
                <a:ext cx="709433" cy="546412"/>
                <a:chOff x="182540" y="5078051"/>
                <a:chExt cx="709433" cy="54641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810CFFB1-5418-4C9A-81DC-0E606CF980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540" y="5128814"/>
                      <a:ext cx="709433" cy="4956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810CFFB1-5418-4C9A-81DC-0E606CF980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540" y="5128814"/>
                      <a:ext cx="709433" cy="49564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122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BF38EFA8-C2E9-43C5-8730-597DA4B68A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7257" y="5078051"/>
                  <a:ext cx="3642" cy="2202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2DA1EDA-45D6-49C0-AD10-4031FBA5CA31}"/>
                  </a:ext>
                </a:extLst>
              </p:cNvPr>
              <p:cNvGrpSpPr/>
              <p:nvPr/>
            </p:nvGrpSpPr>
            <p:grpSpPr>
              <a:xfrm>
                <a:off x="8528769" y="5086310"/>
                <a:ext cx="709433" cy="546412"/>
                <a:chOff x="182540" y="5078051"/>
                <a:chExt cx="709433" cy="54641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BBD5AECA-C5CC-4659-860D-535408FE36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540" y="5128814"/>
                      <a:ext cx="709433" cy="4956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BBD5AECA-C5CC-4659-860D-535408FE36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540" y="5128814"/>
                      <a:ext cx="709433" cy="49564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122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6C39037A-913C-4EFD-9D55-3A59201BF0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7257" y="5078051"/>
                  <a:ext cx="3642" cy="2202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E096DBD-3680-4A70-B4A1-EA6FD09E885A}"/>
                </a:ext>
              </a:extLst>
            </p:cNvPr>
            <p:cNvSpPr/>
            <p:nvPr/>
          </p:nvSpPr>
          <p:spPr>
            <a:xfrm>
              <a:off x="3212434" y="3904008"/>
              <a:ext cx="208390" cy="2092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3624AEAF-732D-4FEB-9D1F-69652F9FE7CA}"/>
                </a:ext>
              </a:extLst>
            </p:cNvPr>
            <p:cNvSpPr/>
            <p:nvPr/>
          </p:nvSpPr>
          <p:spPr>
            <a:xfrm>
              <a:off x="3212434" y="4209950"/>
              <a:ext cx="208390" cy="2092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FB110F0-14E8-47C6-9CAC-EF87C6D146FA}"/>
                </a:ext>
              </a:extLst>
            </p:cNvPr>
            <p:cNvSpPr/>
            <p:nvPr/>
          </p:nvSpPr>
          <p:spPr>
            <a:xfrm>
              <a:off x="320594" y="4163141"/>
              <a:ext cx="208390" cy="2092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33FE018-225D-4F3C-9C88-13D4F6E23D05}"/>
                </a:ext>
              </a:extLst>
            </p:cNvPr>
            <p:cNvSpPr/>
            <p:nvPr/>
          </p:nvSpPr>
          <p:spPr>
            <a:xfrm>
              <a:off x="599506" y="4163141"/>
              <a:ext cx="208390" cy="2092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41ACA6-143D-4539-844C-90C9BF38D7AD}"/>
                  </a:ext>
                </a:extLst>
              </p:cNvPr>
              <p:cNvSpPr txBox="1"/>
              <p:nvPr/>
            </p:nvSpPr>
            <p:spPr>
              <a:xfrm>
                <a:off x="10967232" y="5931248"/>
                <a:ext cx="1219978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41ACA6-143D-4539-844C-90C9BF38D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7232" y="5931248"/>
                <a:ext cx="1219978" cy="8989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9FE6F725-2F9D-42B0-A328-A2501C9CE3F3}"/>
              </a:ext>
            </a:extLst>
          </p:cNvPr>
          <p:cNvSpPr/>
          <p:nvPr/>
        </p:nvSpPr>
        <p:spPr>
          <a:xfrm>
            <a:off x="6013782" y="3608983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55173E-26FC-4A9E-B2C9-61732532DB64}"/>
              </a:ext>
            </a:extLst>
          </p:cNvPr>
          <p:cNvSpPr/>
          <p:nvPr/>
        </p:nvSpPr>
        <p:spPr>
          <a:xfrm>
            <a:off x="6013782" y="4190541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2E35ED-95D2-4D59-95D4-7DA772B74AAD}"/>
              </a:ext>
            </a:extLst>
          </p:cNvPr>
          <p:cNvSpPr/>
          <p:nvPr/>
        </p:nvSpPr>
        <p:spPr>
          <a:xfrm>
            <a:off x="6013782" y="3898737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9F9BD-22ED-4C92-9E7C-A61A969FB873}"/>
              </a:ext>
            </a:extLst>
          </p:cNvPr>
          <p:cNvSpPr txBox="1"/>
          <p:nvPr/>
        </p:nvSpPr>
        <p:spPr>
          <a:xfrm>
            <a:off x="4582268" y="6119120"/>
            <a:ext cx="43012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Round 2: Averaging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4C8B99-0EBB-498E-858A-6CFB54E28F34}"/>
                  </a:ext>
                </a:extLst>
              </p:cNvPr>
              <p:cNvSpPr txBox="1"/>
              <p:nvPr/>
            </p:nvSpPr>
            <p:spPr>
              <a:xfrm>
                <a:off x="3459090" y="3165374"/>
                <a:ext cx="42934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Message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∈{0, 1, 2, 3, 4}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4C8B99-0EBB-498E-858A-6CFB54E28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090" y="3165374"/>
                <a:ext cx="4293431" cy="523220"/>
              </a:xfrm>
              <a:prstGeom prst="rect">
                <a:avLst/>
              </a:prstGeom>
              <a:blipFill>
                <a:blip r:embed="rId16"/>
                <a:stretch>
                  <a:fillRect l="-283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326B8CB-5803-4529-9BAD-B8EE754A63F5}"/>
              </a:ext>
            </a:extLst>
          </p:cNvPr>
          <p:cNvSpPr txBox="1"/>
          <p:nvPr/>
        </p:nvSpPr>
        <p:spPr>
          <a:xfrm>
            <a:off x="7400225" y="3165374"/>
            <a:ext cx="2807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units of “weight”</a:t>
            </a:r>
          </a:p>
        </p:txBody>
      </p:sp>
    </p:spTree>
    <p:extLst>
      <p:ext uri="{BB962C8B-B14F-4D97-AF65-F5344CB8AC3E}">
        <p14:creationId xmlns:p14="http://schemas.microsoft.com/office/powerpoint/2010/main" val="328178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088D-395C-4E1D-A570-789841E7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4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FC0CD-1C28-4904-B365-324D3096C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900" y="1147393"/>
            <a:ext cx="3124200" cy="5791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Co-authors</a:t>
            </a:r>
          </a:p>
        </p:txBody>
      </p:sp>
      <p:pic>
        <p:nvPicPr>
          <p:cNvPr id="1028" name="Picture 4" descr="Image result for uc davis logo">
            <a:extLst>
              <a:ext uri="{FF2B5EF4-FFF2-40B4-BE49-F238E27FC236}">
                <a16:creationId xmlns:a16="http://schemas.microsoft.com/office/drawing/2014/main" id="{D1968E8E-7EC4-4D3A-9814-01AB446C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299" y="1250023"/>
            <a:ext cx="1476260" cy="147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 - 3">
            <a:extLst>
              <a:ext uri="{FF2B5EF4-FFF2-40B4-BE49-F238E27FC236}">
                <a16:creationId xmlns:a16="http://schemas.microsoft.com/office/drawing/2014/main" id="{C4517829-8500-447A-B730-EF3BE0597016}"/>
              </a:ext>
            </a:extLst>
          </p:cNvPr>
          <p:cNvSpPr txBox="1">
            <a:spLocks/>
          </p:cNvSpPr>
          <p:nvPr/>
        </p:nvSpPr>
        <p:spPr>
          <a:xfrm>
            <a:off x="184115" y="1714561"/>
            <a:ext cx="2260057" cy="579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David Doty</a:t>
            </a:r>
          </a:p>
        </p:txBody>
      </p:sp>
      <p:pic>
        <p:nvPicPr>
          <p:cNvPr id="1032" name="Picture 8" descr="Image result for nsf logo">
            <a:extLst>
              <a:ext uri="{FF2B5EF4-FFF2-40B4-BE49-F238E27FC236}">
                <a16:creationId xmlns:a16="http://schemas.microsoft.com/office/drawing/2014/main" id="{DA339D9C-9F87-4087-98FC-05428BC65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159" y="5159899"/>
            <a:ext cx="1468741" cy="147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7CBD1B8-2D0B-4858-8814-1B9FF98900B4}"/>
              </a:ext>
            </a:extLst>
          </p:cNvPr>
          <p:cNvSpPr txBox="1">
            <a:spLocks/>
          </p:cNvSpPr>
          <p:nvPr/>
        </p:nvSpPr>
        <p:spPr>
          <a:xfrm>
            <a:off x="4137384" y="1979039"/>
            <a:ext cx="2692129" cy="579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771AE9C-4EF1-48CE-8424-AF024A6995F9}"/>
              </a:ext>
            </a:extLst>
          </p:cNvPr>
          <p:cNvSpPr txBox="1">
            <a:spLocks/>
          </p:cNvSpPr>
          <p:nvPr/>
        </p:nvSpPr>
        <p:spPr>
          <a:xfrm>
            <a:off x="4427656" y="5608441"/>
            <a:ext cx="4007223" cy="579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Funding from NSF Grants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DB85C-2DC4-4CDD-803A-9B179994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2 - 2">
            <a:extLst>
              <a:ext uri="{FF2B5EF4-FFF2-40B4-BE49-F238E27FC236}">
                <a16:creationId xmlns:a16="http://schemas.microsoft.com/office/drawing/2014/main" id="{CBE6F117-495A-421B-A130-166C79548E5C}"/>
              </a:ext>
            </a:extLst>
          </p:cNvPr>
          <p:cNvSpPr txBox="1">
            <a:spLocks/>
          </p:cNvSpPr>
          <p:nvPr/>
        </p:nvSpPr>
        <p:spPr>
          <a:xfrm>
            <a:off x="3161993" y="1714561"/>
            <a:ext cx="3309606" cy="579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/>
              <a:t>Mahsa</a:t>
            </a:r>
            <a:r>
              <a:rPr lang="en-US" sz="2400" dirty="0"/>
              <a:t> </a:t>
            </a:r>
            <a:r>
              <a:rPr lang="en-US" sz="2400" dirty="0" err="1"/>
              <a:t>Eftekhari</a:t>
            </a:r>
            <a:endParaRPr lang="en-US" sz="2400" dirty="0"/>
          </a:p>
        </p:txBody>
      </p:sp>
      <p:sp>
        <p:nvSpPr>
          <p:cNvPr id="7" name="Content Placeholder 2 - 1">
            <a:extLst>
              <a:ext uri="{FF2B5EF4-FFF2-40B4-BE49-F238E27FC236}">
                <a16:creationId xmlns:a16="http://schemas.microsoft.com/office/drawing/2014/main" id="{487BD3A7-34B2-4BDA-BEA4-C2BB0E10FDAF}"/>
              </a:ext>
            </a:extLst>
          </p:cNvPr>
          <p:cNvSpPr txBox="1">
            <a:spLocks/>
          </p:cNvSpPr>
          <p:nvPr/>
        </p:nvSpPr>
        <p:spPr>
          <a:xfrm>
            <a:off x="5699290" y="1714561"/>
            <a:ext cx="3309606" cy="579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Talley Amir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F8BE59-1D32-4F37-8A0F-C73A768EC070}"/>
              </a:ext>
            </a:extLst>
          </p:cNvPr>
          <p:cNvSpPr txBox="1">
            <a:spLocks/>
          </p:cNvSpPr>
          <p:nvPr/>
        </p:nvSpPr>
        <p:spPr>
          <a:xfrm>
            <a:off x="8756809" y="1714561"/>
            <a:ext cx="3309606" cy="579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James </a:t>
            </a:r>
            <a:r>
              <a:rPr lang="en-US" sz="2400" dirty="0" err="1"/>
              <a:t>Aspnes</a:t>
            </a:r>
            <a:endParaRPr lang="en-US" sz="2400" dirty="0"/>
          </a:p>
        </p:txBody>
      </p:sp>
      <p:pic>
        <p:nvPicPr>
          <p:cNvPr id="1026" name="Picture 2" descr="1701, Yale University, New Haven, Connecticut, US #yale #newhaven (946) |  Fond d'écran téléphone, Fond ecran">
            <a:extLst>
              <a:ext uri="{FF2B5EF4-FFF2-40B4-BE49-F238E27FC236}">
                <a16:creationId xmlns:a16="http://schemas.microsoft.com/office/drawing/2014/main" id="{D15D3E93-E73D-4AEE-9976-437A665833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3" t="2433" r="13648" b="1367"/>
          <a:stretch/>
        </p:blipFill>
        <p:spPr bwMode="auto">
          <a:xfrm>
            <a:off x="8161691" y="1249559"/>
            <a:ext cx="129819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EduExplora - Online Program">
            <a:extLst>
              <a:ext uri="{FF2B5EF4-FFF2-40B4-BE49-F238E27FC236}">
                <a16:creationId xmlns:a16="http://schemas.microsoft.com/office/drawing/2014/main" id="{DF89FB1F-18E1-4D91-93F0-EA15CB0F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382" y="2669866"/>
            <a:ext cx="2115497" cy="221932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mes Aspnes - Yale School of Engineering &amp; Applied Science | Yale School  of Engineering &amp; Applied Science">
            <a:extLst>
              <a:ext uri="{FF2B5EF4-FFF2-40B4-BE49-F238E27FC236}">
                <a16:creationId xmlns:a16="http://schemas.microsoft.com/office/drawing/2014/main" id="{297ECF6F-1E27-4154-93EB-517BF80FA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841" y="2669866"/>
            <a:ext cx="2219325" cy="221932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6FBAB7E9-59A9-4994-9FFB-422AF4B3C1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7" t="15067" r="5418" b="27359"/>
          <a:stretch/>
        </p:blipFill>
        <p:spPr bwMode="auto">
          <a:xfrm>
            <a:off x="105568" y="2669866"/>
            <a:ext cx="2320193" cy="221932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hsa Eftekhari">
            <a:extLst>
              <a:ext uri="{FF2B5EF4-FFF2-40B4-BE49-F238E27FC236}">
                <a16:creationId xmlns:a16="http://schemas.microsoft.com/office/drawing/2014/main" id="{3958CB5D-37E5-4FC9-9CA9-1C7B7326D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909" y="2669866"/>
            <a:ext cx="2219325" cy="221932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44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A506E6-7B0E-4A66-8B90-884D736FEA34}"/>
              </a:ext>
            </a:extLst>
          </p:cNvPr>
          <p:cNvCxnSpPr>
            <a:cxnSpLocks/>
          </p:cNvCxnSpPr>
          <p:nvPr/>
        </p:nvCxnSpPr>
        <p:spPr>
          <a:xfrm>
            <a:off x="2358021" y="5326245"/>
            <a:ext cx="126852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FDE425-9DFC-4851-A145-08C85D30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0" y="98705"/>
            <a:ext cx="11468250" cy="1325563"/>
          </a:xfrm>
        </p:spPr>
        <p:txBody>
          <a:bodyPr/>
          <a:lstStyle/>
          <a:p>
            <a:r>
              <a:rPr lang="en-US" dirty="0"/>
              <a:t>Exact Size Counting with Leader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480" y="1208648"/>
                <a:ext cx="11756956" cy="21148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Start with a leader with 1 unit of “mass”, rest have mass 0</a:t>
                </a:r>
              </a:p>
              <a:p>
                <a:r>
                  <a:rPr lang="en-US" dirty="0"/>
                  <a:t>Goal: average masses so each agents gets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Synchronized rounds via phase clock, average a couple of bits in each round</a:t>
                </a:r>
              </a:p>
              <a:p>
                <a:r>
                  <a:rPr lang="en-US" dirty="0"/>
                  <a:t>Population agrees on a shrinking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480" y="1208648"/>
                <a:ext cx="11756956" cy="2114830"/>
              </a:xfrm>
              <a:blipFill>
                <a:blip r:embed="rId3"/>
                <a:stretch>
                  <a:fillRect l="-934" t="-4611" b="-3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C438-D4BD-410B-9B64-E6DADB40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6EE165D-030B-452F-B55B-70321B0253AC}"/>
              </a:ext>
            </a:extLst>
          </p:cNvPr>
          <p:cNvGrpSpPr/>
          <p:nvPr/>
        </p:nvGrpSpPr>
        <p:grpSpPr>
          <a:xfrm>
            <a:off x="537259" y="5188607"/>
            <a:ext cx="11117482" cy="275276"/>
            <a:chOff x="1834449" y="859824"/>
            <a:chExt cx="9156886" cy="34393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4901751-4D53-4709-8939-3B8BE81D328D}"/>
                </a:ext>
              </a:extLst>
            </p:cNvPr>
            <p:cNvCxnSpPr/>
            <p:nvPr/>
          </p:nvCxnSpPr>
          <p:spPr>
            <a:xfrm>
              <a:off x="1834449" y="1031789"/>
              <a:ext cx="9139621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674466-8C14-4FDA-861E-5076355D6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8568" y="859824"/>
              <a:ext cx="0" cy="34393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B3A720-6016-4847-95A7-3FB3DF187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1335" y="859824"/>
              <a:ext cx="0" cy="34393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8F8928-6122-4E80-9F0F-13B22377BE1A}"/>
                  </a:ext>
                </a:extLst>
              </p:cNvPr>
              <p:cNvSpPr txBox="1"/>
              <p:nvPr/>
            </p:nvSpPr>
            <p:spPr>
              <a:xfrm>
                <a:off x="0" y="6015692"/>
                <a:ext cx="11050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8F8928-6122-4E80-9F0F-13B22377B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15692"/>
                <a:ext cx="11050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0AD74DD0-5465-47D9-A781-857D5DB32E7C}"/>
              </a:ext>
            </a:extLst>
          </p:cNvPr>
          <p:cNvGrpSpPr/>
          <p:nvPr/>
        </p:nvGrpSpPr>
        <p:grpSpPr>
          <a:xfrm>
            <a:off x="362542" y="4655051"/>
            <a:ext cx="349433" cy="510244"/>
            <a:chOff x="362542" y="4127857"/>
            <a:chExt cx="349433" cy="510244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0178179-EF47-4670-98B4-A744279A75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259" y="4373696"/>
              <a:ext cx="9276" cy="264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A6F9071D-88FF-4917-817F-A992628EBC1B}"/>
                    </a:ext>
                  </a:extLst>
                </p:cNvPr>
                <p:cNvSpPr/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505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A6F9071D-88FF-4917-817F-A992628EBC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rgbClr val="0505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163672-DB9E-4513-8663-E7139B059252}"/>
              </a:ext>
            </a:extLst>
          </p:cNvPr>
          <p:cNvGrpSpPr/>
          <p:nvPr/>
        </p:nvGrpSpPr>
        <p:grpSpPr>
          <a:xfrm>
            <a:off x="11474515" y="4655051"/>
            <a:ext cx="349433" cy="510244"/>
            <a:chOff x="362542" y="4127857"/>
            <a:chExt cx="349433" cy="510244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4EAAFFF-66EB-4F6A-9A36-F34C57387A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259" y="4373696"/>
              <a:ext cx="9276" cy="264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EEE0E9B-E8E6-4C9D-BCB2-97CB6F370BEE}"/>
                    </a:ext>
                  </a:extLst>
                </p:cNvPr>
                <p:cNvSpPr/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305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EEE0E9B-E8E6-4C9D-BCB2-97CB6F370B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rgbClr val="F305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DA3AF6E-410F-4DF5-9608-07F7C35DB0E8}"/>
              </a:ext>
            </a:extLst>
          </p:cNvPr>
          <p:cNvGrpSpPr/>
          <p:nvPr/>
        </p:nvGrpSpPr>
        <p:grpSpPr>
          <a:xfrm>
            <a:off x="187178" y="5480512"/>
            <a:ext cx="709433" cy="546412"/>
            <a:chOff x="182540" y="5078051"/>
            <a:chExt cx="709433" cy="5464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2A5C99D7-4084-4920-AD27-9A59BF09487C}"/>
                    </a:ext>
                  </a:extLst>
                </p:cNvPr>
                <p:cNvSpPr txBox="1"/>
                <p:nvPr/>
              </p:nvSpPr>
              <p:spPr>
                <a:xfrm>
                  <a:off x="182540" y="5128814"/>
                  <a:ext cx="709433" cy="495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2A5C99D7-4084-4920-AD27-9A59BF094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40" y="5128814"/>
                  <a:ext cx="709433" cy="495649"/>
                </a:xfrm>
                <a:prstGeom prst="rect">
                  <a:avLst/>
                </a:prstGeom>
                <a:blipFill>
                  <a:blip r:embed="rId7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5FE3FCF-3D69-4BBB-BFA3-A7379880E8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257" y="5078051"/>
              <a:ext cx="3642" cy="220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1636411-B2FD-4E73-90FE-3F0F754D3A6A}"/>
              </a:ext>
            </a:extLst>
          </p:cNvPr>
          <p:cNvGrpSpPr/>
          <p:nvPr/>
        </p:nvGrpSpPr>
        <p:grpSpPr>
          <a:xfrm>
            <a:off x="11294515" y="5480512"/>
            <a:ext cx="709433" cy="546412"/>
            <a:chOff x="182540" y="5078051"/>
            <a:chExt cx="709433" cy="5464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10CFFB1-5418-4C9A-81DC-0E606CF9800B}"/>
                    </a:ext>
                  </a:extLst>
                </p:cNvPr>
                <p:cNvSpPr txBox="1"/>
                <p:nvPr/>
              </p:nvSpPr>
              <p:spPr>
                <a:xfrm>
                  <a:off x="182540" y="5128814"/>
                  <a:ext cx="709433" cy="495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10CFFB1-5418-4C9A-81DC-0E606CF980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40" y="5128814"/>
                  <a:ext cx="709433" cy="495649"/>
                </a:xfrm>
                <a:prstGeom prst="rect">
                  <a:avLst/>
                </a:prstGeom>
                <a:blipFill>
                  <a:blip r:embed="rId8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F38EFA8-C2E9-43C5-8730-597DA4B68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257" y="5078051"/>
              <a:ext cx="3642" cy="220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56C9DE-5714-4AE9-9CFD-78EBFA5C3889}"/>
              </a:ext>
            </a:extLst>
          </p:cNvPr>
          <p:cNvGrpSpPr/>
          <p:nvPr/>
        </p:nvGrpSpPr>
        <p:grpSpPr>
          <a:xfrm>
            <a:off x="5912733" y="4655051"/>
            <a:ext cx="349433" cy="510244"/>
            <a:chOff x="362542" y="4127857"/>
            <a:chExt cx="349433" cy="510244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5302C60-A9BE-4C69-85E1-C85A164A7D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259" y="4373696"/>
              <a:ext cx="9276" cy="264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7078ED76-FC05-4FD6-A5F3-5E54ED5FD2AB}"/>
                    </a:ext>
                  </a:extLst>
                </p:cNvPr>
                <p:cNvSpPr/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C05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7078ED76-FC05-4FD6-A5F3-5E54ED5FD2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7C05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FBCF6A0-E021-46ED-BF9A-1143A936C47C}"/>
              </a:ext>
            </a:extLst>
          </p:cNvPr>
          <p:cNvGrpSpPr/>
          <p:nvPr/>
        </p:nvGrpSpPr>
        <p:grpSpPr>
          <a:xfrm>
            <a:off x="5738529" y="5480512"/>
            <a:ext cx="709433" cy="546412"/>
            <a:chOff x="182540" y="5078051"/>
            <a:chExt cx="709433" cy="5464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3E6B2EA-8346-4692-B4D3-65C0B540FAE0}"/>
                    </a:ext>
                  </a:extLst>
                </p:cNvPr>
                <p:cNvSpPr txBox="1"/>
                <p:nvPr/>
              </p:nvSpPr>
              <p:spPr>
                <a:xfrm>
                  <a:off x="182540" y="5128814"/>
                  <a:ext cx="709433" cy="495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3E6B2EA-8346-4692-B4D3-65C0B540FA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40" y="5128814"/>
                  <a:ext cx="709433" cy="495649"/>
                </a:xfrm>
                <a:prstGeom prst="rect">
                  <a:avLst/>
                </a:prstGeom>
                <a:blipFill>
                  <a:blip r:embed="rId10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2E1417E-C0DD-4EBF-96F7-4724E9608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257" y="5078051"/>
              <a:ext cx="3642" cy="220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Oval 110">
            <a:extLst>
              <a:ext uri="{FF2B5EF4-FFF2-40B4-BE49-F238E27FC236}">
                <a16:creationId xmlns:a16="http://schemas.microsoft.com/office/drawing/2014/main" id="{BE096DBD-3680-4A70-B4A1-EA6FD09E885A}"/>
              </a:ext>
            </a:extLst>
          </p:cNvPr>
          <p:cNvSpPr/>
          <p:nvPr/>
        </p:nvSpPr>
        <p:spPr>
          <a:xfrm>
            <a:off x="5983254" y="3904008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624AEAF-732D-4FEB-9D1F-69652F9FE7CA}"/>
              </a:ext>
            </a:extLst>
          </p:cNvPr>
          <p:cNvSpPr/>
          <p:nvPr/>
        </p:nvSpPr>
        <p:spPr>
          <a:xfrm>
            <a:off x="5983254" y="4209950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FB110F0-14E8-47C6-9CAC-EF87C6D146FA}"/>
              </a:ext>
            </a:extLst>
          </p:cNvPr>
          <p:cNvSpPr/>
          <p:nvPr/>
        </p:nvSpPr>
        <p:spPr>
          <a:xfrm>
            <a:off x="320594" y="4163141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33FE018-225D-4F3C-9C88-13D4F6E23D05}"/>
              </a:ext>
            </a:extLst>
          </p:cNvPr>
          <p:cNvSpPr/>
          <p:nvPr/>
        </p:nvSpPr>
        <p:spPr>
          <a:xfrm>
            <a:off x="599506" y="4163141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66E5F3A-94E9-466A-A5DA-B54A49D847EB}"/>
              </a:ext>
            </a:extLst>
          </p:cNvPr>
          <p:cNvSpPr txBox="1"/>
          <p:nvPr/>
        </p:nvSpPr>
        <p:spPr>
          <a:xfrm>
            <a:off x="4582268" y="6119120"/>
            <a:ext cx="38128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Round 2: Update Interval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E6F725-2F9D-42B0-A328-A2501C9CE3F3}"/>
              </a:ext>
            </a:extLst>
          </p:cNvPr>
          <p:cNvSpPr/>
          <p:nvPr/>
        </p:nvSpPr>
        <p:spPr>
          <a:xfrm>
            <a:off x="11567013" y="3608983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55173E-26FC-4A9E-B2C9-61732532DB64}"/>
              </a:ext>
            </a:extLst>
          </p:cNvPr>
          <p:cNvSpPr/>
          <p:nvPr/>
        </p:nvSpPr>
        <p:spPr>
          <a:xfrm>
            <a:off x="11567013" y="4190541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2E35ED-95D2-4D59-95D4-7DA772B74AAD}"/>
              </a:ext>
            </a:extLst>
          </p:cNvPr>
          <p:cNvSpPr/>
          <p:nvPr/>
        </p:nvSpPr>
        <p:spPr>
          <a:xfrm>
            <a:off x="11567013" y="3898737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6524D2-6ECB-4BD2-854D-80CBED577590}"/>
                  </a:ext>
                </a:extLst>
              </p:cNvPr>
              <p:cNvSpPr txBox="1"/>
              <p:nvPr/>
            </p:nvSpPr>
            <p:spPr>
              <a:xfrm>
                <a:off x="3459090" y="3165374"/>
                <a:ext cx="42934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Message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∈{0, 1, 2, 3, 4}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6524D2-6ECB-4BD2-854D-80CBED577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090" y="3165374"/>
                <a:ext cx="4293431" cy="523220"/>
              </a:xfrm>
              <a:prstGeom prst="rect">
                <a:avLst/>
              </a:prstGeom>
              <a:blipFill>
                <a:blip r:embed="rId11"/>
                <a:stretch>
                  <a:fillRect l="-283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27EA1C9-C886-456E-9550-1E2AB35F0E5C}"/>
              </a:ext>
            </a:extLst>
          </p:cNvPr>
          <p:cNvSpPr txBox="1"/>
          <p:nvPr/>
        </p:nvSpPr>
        <p:spPr>
          <a:xfrm>
            <a:off x="7400225" y="3165374"/>
            <a:ext cx="2807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units of “weight”</a:t>
            </a:r>
          </a:p>
        </p:txBody>
      </p:sp>
    </p:spTree>
    <p:extLst>
      <p:ext uri="{BB962C8B-B14F-4D97-AF65-F5344CB8AC3E}">
        <p14:creationId xmlns:p14="http://schemas.microsoft.com/office/powerpoint/2010/main" val="654234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A506E6-7B0E-4A66-8B90-884D736FEA34}"/>
              </a:ext>
            </a:extLst>
          </p:cNvPr>
          <p:cNvCxnSpPr>
            <a:cxnSpLocks/>
          </p:cNvCxnSpPr>
          <p:nvPr/>
        </p:nvCxnSpPr>
        <p:spPr>
          <a:xfrm>
            <a:off x="2358021" y="5326245"/>
            <a:ext cx="126852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FDE425-9DFC-4851-A145-08C85D30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0" y="98705"/>
            <a:ext cx="11468250" cy="1325563"/>
          </a:xfrm>
        </p:spPr>
        <p:txBody>
          <a:bodyPr/>
          <a:lstStyle/>
          <a:p>
            <a:r>
              <a:rPr lang="en-US" dirty="0"/>
              <a:t>Exact Size Counting with Leader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480" y="1208648"/>
                <a:ext cx="11756956" cy="21148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Start with a leader with 1 unit of “mass”, rest have mass 0</a:t>
                </a:r>
              </a:p>
              <a:p>
                <a:r>
                  <a:rPr lang="en-US" dirty="0"/>
                  <a:t>Goal: average masses so each agents gets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Synchronized rounds via phase clock, average a couple of bits in each round</a:t>
                </a:r>
              </a:p>
              <a:p>
                <a:r>
                  <a:rPr lang="en-US" dirty="0"/>
                  <a:t>Population agrees on a shrinking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480" y="1208648"/>
                <a:ext cx="11756956" cy="2114830"/>
              </a:xfrm>
              <a:blipFill>
                <a:blip r:embed="rId3"/>
                <a:stretch>
                  <a:fillRect l="-934" t="-4611" b="-3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C438-D4BD-410B-9B64-E6DADB40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E8BFC23-F16E-4D44-A38B-65FCF6AA243D}"/>
              </a:ext>
            </a:extLst>
          </p:cNvPr>
          <p:cNvGrpSpPr/>
          <p:nvPr/>
        </p:nvGrpSpPr>
        <p:grpSpPr>
          <a:xfrm>
            <a:off x="0" y="4655051"/>
            <a:ext cx="12018733" cy="1883861"/>
            <a:chOff x="0" y="4260849"/>
            <a:chExt cx="12018733" cy="188386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6EE165D-030B-452F-B55B-70321B0253AC}"/>
                </a:ext>
              </a:extLst>
            </p:cNvPr>
            <p:cNvGrpSpPr/>
            <p:nvPr/>
          </p:nvGrpSpPr>
          <p:grpSpPr>
            <a:xfrm>
              <a:off x="537259" y="4794405"/>
              <a:ext cx="11117482" cy="275276"/>
              <a:chOff x="1834449" y="859824"/>
              <a:chExt cx="9156886" cy="34393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4901751-4D53-4709-8939-3B8BE81D328D}"/>
                  </a:ext>
                </a:extLst>
              </p:cNvPr>
              <p:cNvCxnSpPr/>
              <p:nvPr/>
            </p:nvCxnSpPr>
            <p:spPr>
              <a:xfrm>
                <a:off x="1834449" y="1031789"/>
                <a:ext cx="9139621" cy="0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4674466-8C14-4FDA-861E-5076355D6E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568" y="859824"/>
                <a:ext cx="0" cy="343930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5B3A720-6016-4847-95A7-3FB3DF187F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91335" y="859824"/>
                <a:ext cx="0" cy="343930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F8F8928-6122-4E80-9F0F-13B22377BE1A}"/>
                    </a:ext>
                  </a:extLst>
                </p:cNvPr>
                <p:cNvSpPr txBox="1"/>
                <p:nvPr/>
              </p:nvSpPr>
              <p:spPr>
                <a:xfrm>
                  <a:off x="0" y="5621490"/>
                  <a:ext cx="11050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F8F8928-6122-4E80-9F0F-13B22377B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621490"/>
                  <a:ext cx="110500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AD74DD0-5465-47D9-A781-857D5DB32E7C}"/>
                </a:ext>
              </a:extLst>
            </p:cNvPr>
            <p:cNvGrpSpPr/>
            <p:nvPr/>
          </p:nvGrpSpPr>
          <p:grpSpPr>
            <a:xfrm>
              <a:off x="362542" y="4260849"/>
              <a:ext cx="349433" cy="510244"/>
              <a:chOff x="362542" y="4127857"/>
              <a:chExt cx="349433" cy="510244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0178179-EF47-4670-98B4-A744279A75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259" y="4373696"/>
                <a:ext cx="9276" cy="2644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A6F9071D-88FF-4917-817F-A992628EBC1B}"/>
                      </a:ext>
                    </a:extLst>
                  </p:cNvPr>
                  <p:cNvSpPr/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505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0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A6F9071D-88FF-4917-817F-A992628EBC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8100">
                    <a:solidFill>
                      <a:srgbClr val="0505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DCA8124-F35B-4757-8711-40D96C509670}"/>
                </a:ext>
              </a:extLst>
            </p:cNvPr>
            <p:cNvGrpSpPr/>
            <p:nvPr/>
          </p:nvGrpSpPr>
          <p:grpSpPr>
            <a:xfrm>
              <a:off x="11480024" y="4260849"/>
              <a:ext cx="349433" cy="510244"/>
              <a:chOff x="362542" y="4127857"/>
              <a:chExt cx="349433" cy="510244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05D8E2E-568C-43F6-9F30-FB5AE5DD2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259" y="4373696"/>
                <a:ext cx="9276" cy="2644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CACB8D12-D96B-49BE-9C02-211083E56A56}"/>
                      </a:ext>
                    </a:extLst>
                  </p:cNvPr>
                  <p:cNvSpPr/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050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4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CACB8D12-D96B-49BE-9C02-211083E56A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8100">
                    <a:solidFill>
                      <a:srgbClr val="FF050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4163672-DB9E-4513-8663-E7139B059252}"/>
                </a:ext>
              </a:extLst>
            </p:cNvPr>
            <p:cNvGrpSpPr/>
            <p:nvPr/>
          </p:nvGrpSpPr>
          <p:grpSpPr>
            <a:xfrm>
              <a:off x="5921284" y="4260849"/>
              <a:ext cx="349433" cy="510244"/>
              <a:chOff x="362542" y="4127857"/>
              <a:chExt cx="349433" cy="510244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4EAAFFF-66EB-4F6A-9A36-F34C57387A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259" y="4373696"/>
                <a:ext cx="9276" cy="2644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CEEE0E9B-E8E6-4C9D-BCB2-97CB6F370BEE}"/>
                      </a:ext>
                    </a:extLst>
                  </p:cNvPr>
                  <p:cNvSpPr/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305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CEEE0E9B-E8E6-4C9D-BCB2-97CB6F370B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8100">
                    <a:solidFill>
                      <a:srgbClr val="F305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356C9DE-5714-4AE9-9CFD-78EBFA5C3889}"/>
                </a:ext>
              </a:extLst>
            </p:cNvPr>
            <p:cNvGrpSpPr/>
            <p:nvPr/>
          </p:nvGrpSpPr>
          <p:grpSpPr>
            <a:xfrm>
              <a:off x="3141913" y="4260849"/>
              <a:ext cx="349433" cy="510244"/>
              <a:chOff x="362542" y="4127857"/>
              <a:chExt cx="349433" cy="510244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5302C60-A9BE-4C69-85E1-C85A164A7D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259" y="4373696"/>
                <a:ext cx="9276" cy="2644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7078ED76-FC05-4FD6-A5F3-5E54ED5FD2AB}"/>
                      </a:ext>
                    </a:extLst>
                  </p:cNvPr>
                  <p:cNvSpPr/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7C05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7078ED76-FC05-4FD6-A5F3-5E54ED5FD2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38100">
                    <a:solidFill>
                      <a:srgbClr val="7C05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87140D6-97AE-4B00-ADA3-E076249AF28A}"/>
                </a:ext>
              </a:extLst>
            </p:cNvPr>
            <p:cNvGrpSpPr/>
            <p:nvPr/>
          </p:nvGrpSpPr>
          <p:grpSpPr>
            <a:xfrm>
              <a:off x="8700655" y="4260849"/>
              <a:ext cx="349433" cy="510244"/>
              <a:chOff x="362542" y="4127857"/>
              <a:chExt cx="349433" cy="510244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849F4F5-8964-4F7A-989F-FE138693FA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259" y="4373696"/>
                <a:ext cx="9276" cy="2644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4C16CDBD-E658-4816-B130-69DD42CE048C}"/>
                      </a:ext>
                    </a:extLst>
                  </p:cNvPr>
                  <p:cNvSpPr/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059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3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4C16CDBD-E658-4816-B130-69DD42CE04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38100">
                    <a:solidFill>
                      <a:srgbClr val="FF059A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DA3AF6E-410F-4DF5-9608-07F7C35DB0E8}"/>
                </a:ext>
              </a:extLst>
            </p:cNvPr>
            <p:cNvGrpSpPr/>
            <p:nvPr/>
          </p:nvGrpSpPr>
          <p:grpSpPr>
            <a:xfrm>
              <a:off x="187178" y="5086310"/>
              <a:ext cx="709433" cy="546412"/>
              <a:chOff x="182540" y="5078051"/>
              <a:chExt cx="709433" cy="546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2A5C99D7-4084-4920-AD27-9A59BF09487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2A5C99D7-4084-4920-AD27-9A59BF0948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D5FE3FCF-3D69-4BBB-BFA3-A7379880E8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257" y="5078051"/>
                <a:ext cx="3642" cy="220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060792B-3AEE-47DB-A847-F6E3306DB375}"/>
                </a:ext>
              </a:extLst>
            </p:cNvPr>
            <p:cNvGrpSpPr/>
            <p:nvPr/>
          </p:nvGrpSpPr>
          <p:grpSpPr>
            <a:xfrm>
              <a:off x="11309300" y="5086310"/>
              <a:ext cx="709433" cy="546412"/>
              <a:chOff x="182540" y="5078051"/>
              <a:chExt cx="709433" cy="546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0D6C487F-6A5B-44AD-8A2F-A9B15F27CDDE}"/>
                      </a:ext>
                    </a:extLst>
                  </p:cNvPr>
                  <p:cNvSpPr txBox="1"/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0D6C487F-6A5B-44AD-8A2F-A9B15F27CD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E8E97EE-E351-40F1-94B7-4216CC5546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257" y="5078051"/>
                <a:ext cx="3642" cy="220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FBCF6A0-E021-46ED-BF9A-1143A936C47C}"/>
                </a:ext>
              </a:extLst>
            </p:cNvPr>
            <p:cNvGrpSpPr/>
            <p:nvPr/>
          </p:nvGrpSpPr>
          <p:grpSpPr>
            <a:xfrm>
              <a:off x="2967709" y="5086310"/>
              <a:ext cx="709433" cy="546412"/>
              <a:chOff x="182540" y="5078051"/>
              <a:chExt cx="709433" cy="546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33E6B2EA-8346-4692-B4D3-65C0B540FAE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33E6B2EA-8346-4692-B4D3-65C0B540FA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B2E1417E-C0DD-4EBF-96F7-4724E96089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257" y="5078051"/>
                <a:ext cx="3642" cy="220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1636411-B2FD-4E73-90FE-3F0F754D3A6A}"/>
                </a:ext>
              </a:extLst>
            </p:cNvPr>
            <p:cNvGrpSpPr/>
            <p:nvPr/>
          </p:nvGrpSpPr>
          <p:grpSpPr>
            <a:xfrm>
              <a:off x="5748239" y="5086310"/>
              <a:ext cx="709433" cy="546412"/>
              <a:chOff x="182540" y="5078051"/>
              <a:chExt cx="709433" cy="546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810CFFB1-5418-4C9A-81DC-0E606CF9800B}"/>
                      </a:ext>
                    </a:extLst>
                  </p:cNvPr>
                  <p:cNvSpPr txBox="1"/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810CFFB1-5418-4C9A-81DC-0E606CF980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BF38EFA8-C2E9-43C5-8730-597DA4B68A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257" y="5078051"/>
                <a:ext cx="3642" cy="220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2DA1EDA-45D6-49C0-AD10-4031FBA5CA31}"/>
                </a:ext>
              </a:extLst>
            </p:cNvPr>
            <p:cNvGrpSpPr/>
            <p:nvPr/>
          </p:nvGrpSpPr>
          <p:grpSpPr>
            <a:xfrm>
              <a:off x="8528769" y="5086310"/>
              <a:ext cx="709433" cy="546412"/>
              <a:chOff x="182540" y="5078051"/>
              <a:chExt cx="709433" cy="546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BD5AECA-C5CC-4659-860D-535408FE369F}"/>
                      </a:ext>
                    </a:extLst>
                  </p:cNvPr>
                  <p:cNvSpPr txBox="1"/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BD5AECA-C5CC-4659-860D-535408FE36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6C39037A-913C-4EFD-9D55-3A59201BF0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257" y="5078051"/>
                <a:ext cx="3642" cy="220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766E5F3A-94E9-466A-A5DA-B54A49D847EB}"/>
              </a:ext>
            </a:extLst>
          </p:cNvPr>
          <p:cNvSpPr txBox="1"/>
          <p:nvPr/>
        </p:nvSpPr>
        <p:spPr>
          <a:xfrm>
            <a:off x="4582268" y="6119120"/>
            <a:ext cx="411838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Round 2: Redefine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41ACA6-143D-4539-844C-90C9BF38D7AD}"/>
                  </a:ext>
                </a:extLst>
              </p:cNvPr>
              <p:cNvSpPr txBox="1"/>
              <p:nvPr/>
            </p:nvSpPr>
            <p:spPr>
              <a:xfrm>
                <a:off x="10967232" y="5931248"/>
                <a:ext cx="1219978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41ACA6-143D-4539-844C-90C9BF38D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7232" y="5931248"/>
                <a:ext cx="1219978" cy="8989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146BF70F-452D-429A-9EA1-02D1AF7D34F9}"/>
              </a:ext>
            </a:extLst>
          </p:cNvPr>
          <p:cNvSpPr/>
          <p:nvPr/>
        </p:nvSpPr>
        <p:spPr>
          <a:xfrm>
            <a:off x="5983254" y="3904008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995C98-96CB-4C0D-ADD0-53F6E7EF0685}"/>
              </a:ext>
            </a:extLst>
          </p:cNvPr>
          <p:cNvSpPr/>
          <p:nvPr/>
        </p:nvSpPr>
        <p:spPr>
          <a:xfrm>
            <a:off x="5983254" y="4209950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938EC6-E4A6-40BE-97E4-575E36E3B967}"/>
              </a:ext>
            </a:extLst>
          </p:cNvPr>
          <p:cNvSpPr/>
          <p:nvPr/>
        </p:nvSpPr>
        <p:spPr>
          <a:xfrm>
            <a:off x="320594" y="4163141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9B8738-A79F-4469-900D-8D2399CE572F}"/>
              </a:ext>
            </a:extLst>
          </p:cNvPr>
          <p:cNvSpPr/>
          <p:nvPr/>
        </p:nvSpPr>
        <p:spPr>
          <a:xfrm>
            <a:off x="599506" y="4163141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A275115-0644-41EB-87CB-DD44A47BD81F}"/>
              </a:ext>
            </a:extLst>
          </p:cNvPr>
          <p:cNvSpPr/>
          <p:nvPr/>
        </p:nvSpPr>
        <p:spPr>
          <a:xfrm>
            <a:off x="11567013" y="3608983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5DFA8C-178F-41BC-9DD2-88889BA915A0}"/>
              </a:ext>
            </a:extLst>
          </p:cNvPr>
          <p:cNvSpPr/>
          <p:nvPr/>
        </p:nvSpPr>
        <p:spPr>
          <a:xfrm>
            <a:off x="11567013" y="4190541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248BC1-E947-41FF-A345-B8CCB21CFBC5}"/>
              </a:ext>
            </a:extLst>
          </p:cNvPr>
          <p:cNvSpPr/>
          <p:nvPr/>
        </p:nvSpPr>
        <p:spPr>
          <a:xfrm>
            <a:off x="11567013" y="3898737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B5CF1C-334F-4F48-8EAB-8760B1E29872}"/>
                  </a:ext>
                </a:extLst>
              </p:cNvPr>
              <p:cNvSpPr txBox="1"/>
              <p:nvPr/>
            </p:nvSpPr>
            <p:spPr>
              <a:xfrm>
                <a:off x="3459090" y="3165374"/>
                <a:ext cx="42934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Message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∈{0, 1, 2, 3, 4}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B5CF1C-334F-4F48-8EAB-8760B1E29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090" y="3165374"/>
                <a:ext cx="4293431" cy="523220"/>
              </a:xfrm>
              <a:prstGeom prst="rect">
                <a:avLst/>
              </a:prstGeom>
              <a:blipFill>
                <a:blip r:embed="rId16"/>
                <a:stretch>
                  <a:fillRect l="-283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154AA0-BF6E-4F70-A716-589350B43B1A}"/>
              </a:ext>
            </a:extLst>
          </p:cNvPr>
          <p:cNvSpPr txBox="1"/>
          <p:nvPr/>
        </p:nvSpPr>
        <p:spPr>
          <a:xfrm>
            <a:off x="7400225" y="3165374"/>
            <a:ext cx="2807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units of “weight”</a:t>
            </a:r>
          </a:p>
        </p:txBody>
      </p:sp>
    </p:spTree>
    <p:extLst>
      <p:ext uri="{BB962C8B-B14F-4D97-AF65-F5344CB8AC3E}">
        <p14:creationId xmlns:p14="http://schemas.microsoft.com/office/powerpoint/2010/main" val="66448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A506E6-7B0E-4A66-8B90-884D736FEA34}"/>
              </a:ext>
            </a:extLst>
          </p:cNvPr>
          <p:cNvCxnSpPr>
            <a:cxnSpLocks/>
          </p:cNvCxnSpPr>
          <p:nvPr/>
        </p:nvCxnSpPr>
        <p:spPr>
          <a:xfrm>
            <a:off x="2358021" y="5326245"/>
            <a:ext cx="126852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FDE425-9DFC-4851-A145-08C85D30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0" y="98705"/>
            <a:ext cx="11468250" cy="1325563"/>
          </a:xfrm>
        </p:spPr>
        <p:txBody>
          <a:bodyPr/>
          <a:lstStyle/>
          <a:p>
            <a:r>
              <a:rPr lang="en-US" dirty="0"/>
              <a:t>Exact Size Counting with Leader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480" y="1208648"/>
                <a:ext cx="11756956" cy="21148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Start with a leader with 1 unit of “mass”, rest have mass 0</a:t>
                </a:r>
              </a:p>
              <a:p>
                <a:r>
                  <a:rPr lang="en-US" dirty="0"/>
                  <a:t>Goal: average masses so each agents gets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Synchronized rounds via phase clock, average a couple of bits in each round</a:t>
                </a:r>
              </a:p>
              <a:p>
                <a:r>
                  <a:rPr lang="en-US" dirty="0"/>
                  <a:t>Population agrees on a shrinking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480" y="1208648"/>
                <a:ext cx="11756956" cy="2114830"/>
              </a:xfrm>
              <a:blipFill>
                <a:blip r:embed="rId3"/>
                <a:stretch>
                  <a:fillRect l="-934" t="-4611" b="-3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C438-D4BD-410B-9B64-E6DADB40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E8BFC23-F16E-4D44-A38B-65FCF6AA243D}"/>
              </a:ext>
            </a:extLst>
          </p:cNvPr>
          <p:cNvGrpSpPr/>
          <p:nvPr/>
        </p:nvGrpSpPr>
        <p:grpSpPr>
          <a:xfrm>
            <a:off x="0" y="4655051"/>
            <a:ext cx="12018733" cy="1883861"/>
            <a:chOff x="0" y="4260849"/>
            <a:chExt cx="12018733" cy="188386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6EE165D-030B-452F-B55B-70321B0253AC}"/>
                </a:ext>
              </a:extLst>
            </p:cNvPr>
            <p:cNvGrpSpPr/>
            <p:nvPr/>
          </p:nvGrpSpPr>
          <p:grpSpPr>
            <a:xfrm>
              <a:off x="537259" y="4794405"/>
              <a:ext cx="11117482" cy="275276"/>
              <a:chOff x="1834449" y="859824"/>
              <a:chExt cx="9156886" cy="34393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4901751-4D53-4709-8939-3B8BE81D328D}"/>
                  </a:ext>
                </a:extLst>
              </p:cNvPr>
              <p:cNvCxnSpPr/>
              <p:nvPr/>
            </p:nvCxnSpPr>
            <p:spPr>
              <a:xfrm>
                <a:off x="1834449" y="1031789"/>
                <a:ext cx="9139621" cy="0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4674466-8C14-4FDA-861E-5076355D6E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568" y="859824"/>
                <a:ext cx="0" cy="343930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5B3A720-6016-4847-95A7-3FB3DF187F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91335" y="859824"/>
                <a:ext cx="0" cy="343930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F8F8928-6122-4E80-9F0F-13B22377BE1A}"/>
                    </a:ext>
                  </a:extLst>
                </p:cNvPr>
                <p:cNvSpPr txBox="1"/>
                <p:nvPr/>
              </p:nvSpPr>
              <p:spPr>
                <a:xfrm>
                  <a:off x="0" y="5621490"/>
                  <a:ext cx="11050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F8F8928-6122-4E80-9F0F-13B22377B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621490"/>
                  <a:ext cx="110500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AD74DD0-5465-47D9-A781-857D5DB32E7C}"/>
                </a:ext>
              </a:extLst>
            </p:cNvPr>
            <p:cNvGrpSpPr/>
            <p:nvPr/>
          </p:nvGrpSpPr>
          <p:grpSpPr>
            <a:xfrm>
              <a:off x="362542" y="4260849"/>
              <a:ext cx="349433" cy="510244"/>
              <a:chOff x="362542" y="4127857"/>
              <a:chExt cx="349433" cy="510244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0178179-EF47-4670-98B4-A744279A75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259" y="4373696"/>
                <a:ext cx="9276" cy="2644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A6F9071D-88FF-4917-817F-A992628EBC1B}"/>
                      </a:ext>
                    </a:extLst>
                  </p:cNvPr>
                  <p:cNvSpPr/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505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0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A6F9071D-88FF-4917-817F-A992628EBC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8100">
                    <a:solidFill>
                      <a:srgbClr val="0505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DCA8124-F35B-4757-8711-40D96C509670}"/>
                </a:ext>
              </a:extLst>
            </p:cNvPr>
            <p:cNvGrpSpPr/>
            <p:nvPr/>
          </p:nvGrpSpPr>
          <p:grpSpPr>
            <a:xfrm>
              <a:off x="11480024" y="4260849"/>
              <a:ext cx="349433" cy="510244"/>
              <a:chOff x="362542" y="4127857"/>
              <a:chExt cx="349433" cy="510244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05D8E2E-568C-43F6-9F30-FB5AE5DD2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259" y="4373696"/>
                <a:ext cx="9276" cy="2644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CACB8D12-D96B-49BE-9C02-211083E56A56}"/>
                      </a:ext>
                    </a:extLst>
                  </p:cNvPr>
                  <p:cNvSpPr/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050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4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CACB8D12-D96B-49BE-9C02-211083E56A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8100">
                    <a:solidFill>
                      <a:srgbClr val="FF050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4163672-DB9E-4513-8663-E7139B059252}"/>
                </a:ext>
              </a:extLst>
            </p:cNvPr>
            <p:cNvGrpSpPr/>
            <p:nvPr/>
          </p:nvGrpSpPr>
          <p:grpSpPr>
            <a:xfrm>
              <a:off x="5921284" y="4260849"/>
              <a:ext cx="349433" cy="510244"/>
              <a:chOff x="362542" y="4127857"/>
              <a:chExt cx="349433" cy="510244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4EAAFFF-66EB-4F6A-9A36-F34C57387A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259" y="4373696"/>
                <a:ext cx="9276" cy="2644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CEEE0E9B-E8E6-4C9D-BCB2-97CB6F370BEE}"/>
                      </a:ext>
                    </a:extLst>
                  </p:cNvPr>
                  <p:cNvSpPr/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305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CEEE0E9B-E8E6-4C9D-BCB2-97CB6F370B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8100">
                    <a:solidFill>
                      <a:srgbClr val="F305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356C9DE-5714-4AE9-9CFD-78EBFA5C3889}"/>
                </a:ext>
              </a:extLst>
            </p:cNvPr>
            <p:cNvGrpSpPr/>
            <p:nvPr/>
          </p:nvGrpSpPr>
          <p:grpSpPr>
            <a:xfrm>
              <a:off x="3141913" y="4260849"/>
              <a:ext cx="349433" cy="510244"/>
              <a:chOff x="362542" y="4127857"/>
              <a:chExt cx="349433" cy="510244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5302C60-A9BE-4C69-85E1-C85A164A7D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259" y="4373696"/>
                <a:ext cx="9276" cy="2644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7078ED76-FC05-4FD6-A5F3-5E54ED5FD2AB}"/>
                      </a:ext>
                    </a:extLst>
                  </p:cNvPr>
                  <p:cNvSpPr/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7C05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7078ED76-FC05-4FD6-A5F3-5E54ED5FD2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38100">
                    <a:solidFill>
                      <a:srgbClr val="7C05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87140D6-97AE-4B00-ADA3-E076249AF28A}"/>
                </a:ext>
              </a:extLst>
            </p:cNvPr>
            <p:cNvGrpSpPr/>
            <p:nvPr/>
          </p:nvGrpSpPr>
          <p:grpSpPr>
            <a:xfrm>
              <a:off x="8700655" y="4260849"/>
              <a:ext cx="349433" cy="510244"/>
              <a:chOff x="362542" y="4127857"/>
              <a:chExt cx="349433" cy="510244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849F4F5-8964-4F7A-989F-FE138693FA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259" y="4373696"/>
                <a:ext cx="9276" cy="2644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4C16CDBD-E658-4816-B130-69DD42CE048C}"/>
                      </a:ext>
                    </a:extLst>
                  </p:cNvPr>
                  <p:cNvSpPr/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059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3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4C16CDBD-E658-4816-B130-69DD42CE04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38100">
                    <a:solidFill>
                      <a:srgbClr val="FF059A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DA3AF6E-410F-4DF5-9608-07F7C35DB0E8}"/>
                </a:ext>
              </a:extLst>
            </p:cNvPr>
            <p:cNvGrpSpPr/>
            <p:nvPr/>
          </p:nvGrpSpPr>
          <p:grpSpPr>
            <a:xfrm>
              <a:off x="187178" y="5086310"/>
              <a:ext cx="709433" cy="546412"/>
              <a:chOff x="182540" y="5078051"/>
              <a:chExt cx="709433" cy="546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2A5C99D7-4084-4920-AD27-9A59BF09487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2A5C99D7-4084-4920-AD27-9A59BF0948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D5FE3FCF-3D69-4BBB-BFA3-A7379880E8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257" y="5078051"/>
                <a:ext cx="3642" cy="220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060792B-3AEE-47DB-A847-F6E3306DB375}"/>
                </a:ext>
              </a:extLst>
            </p:cNvPr>
            <p:cNvGrpSpPr/>
            <p:nvPr/>
          </p:nvGrpSpPr>
          <p:grpSpPr>
            <a:xfrm>
              <a:off x="11309300" y="5086310"/>
              <a:ext cx="709433" cy="546412"/>
              <a:chOff x="182540" y="5078051"/>
              <a:chExt cx="709433" cy="546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0D6C487F-6A5B-44AD-8A2F-A9B15F27CDDE}"/>
                      </a:ext>
                    </a:extLst>
                  </p:cNvPr>
                  <p:cNvSpPr txBox="1"/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0D6C487F-6A5B-44AD-8A2F-A9B15F27CD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E8E97EE-E351-40F1-94B7-4216CC5546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257" y="5078051"/>
                <a:ext cx="3642" cy="220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FBCF6A0-E021-46ED-BF9A-1143A936C47C}"/>
                </a:ext>
              </a:extLst>
            </p:cNvPr>
            <p:cNvGrpSpPr/>
            <p:nvPr/>
          </p:nvGrpSpPr>
          <p:grpSpPr>
            <a:xfrm>
              <a:off x="2967709" y="5086310"/>
              <a:ext cx="709433" cy="546412"/>
              <a:chOff x="182540" y="5078051"/>
              <a:chExt cx="709433" cy="546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33E6B2EA-8346-4692-B4D3-65C0B540FAE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33E6B2EA-8346-4692-B4D3-65C0B540FA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B2E1417E-C0DD-4EBF-96F7-4724E96089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257" y="5078051"/>
                <a:ext cx="3642" cy="220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1636411-B2FD-4E73-90FE-3F0F754D3A6A}"/>
                </a:ext>
              </a:extLst>
            </p:cNvPr>
            <p:cNvGrpSpPr/>
            <p:nvPr/>
          </p:nvGrpSpPr>
          <p:grpSpPr>
            <a:xfrm>
              <a:off x="5748239" y="5086310"/>
              <a:ext cx="709433" cy="546412"/>
              <a:chOff x="182540" y="5078051"/>
              <a:chExt cx="709433" cy="546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810CFFB1-5418-4C9A-81DC-0E606CF9800B}"/>
                      </a:ext>
                    </a:extLst>
                  </p:cNvPr>
                  <p:cNvSpPr txBox="1"/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810CFFB1-5418-4C9A-81DC-0E606CF980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BF38EFA8-C2E9-43C5-8730-597DA4B68A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257" y="5078051"/>
                <a:ext cx="3642" cy="220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2DA1EDA-45D6-49C0-AD10-4031FBA5CA31}"/>
                </a:ext>
              </a:extLst>
            </p:cNvPr>
            <p:cNvGrpSpPr/>
            <p:nvPr/>
          </p:nvGrpSpPr>
          <p:grpSpPr>
            <a:xfrm>
              <a:off x="8528769" y="5086310"/>
              <a:ext cx="709433" cy="546412"/>
              <a:chOff x="182540" y="5078051"/>
              <a:chExt cx="709433" cy="546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BD5AECA-C5CC-4659-860D-535408FE369F}"/>
                      </a:ext>
                    </a:extLst>
                  </p:cNvPr>
                  <p:cNvSpPr txBox="1"/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BD5AECA-C5CC-4659-860D-535408FE36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6C39037A-913C-4EFD-9D55-3A59201BF0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257" y="5078051"/>
                <a:ext cx="3642" cy="220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766E5F3A-94E9-466A-A5DA-B54A49D847EB}"/>
              </a:ext>
            </a:extLst>
          </p:cNvPr>
          <p:cNvSpPr txBox="1"/>
          <p:nvPr/>
        </p:nvSpPr>
        <p:spPr>
          <a:xfrm>
            <a:off x="4582268" y="6119120"/>
            <a:ext cx="42931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Round 3: Averaging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41ACA6-143D-4539-844C-90C9BF38D7AD}"/>
                  </a:ext>
                </a:extLst>
              </p:cNvPr>
              <p:cNvSpPr txBox="1"/>
              <p:nvPr/>
            </p:nvSpPr>
            <p:spPr>
              <a:xfrm>
                <a:off x="10967232" y="5931248"/>
                <a:ext cx="1219978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41ACA6-143D-4539-844C-90C9BF38D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7232" y="5931248"/>
                <a:ext cx="1219978" cy="8989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146BF70F-452D-429A-9EA1-02D1AF7D34F9}"/>
              </a:ext>
            </a:extLst>
          </p:cNvPr>
          <p:cNvSpPr/>
          <p:nvPr/>
        </p:nvSpPr>
        <p:spPr>
          <a:xfrm>
            <a:off x="5983254" y="3904008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995C98-96CB-4C0D-ADD0-53F6E7EF0685}"/>
              </a:ext>
            </a:extLst>
          </p:cNvPr>
          <p:cNvSpPr/>
          <p:nvPr/>
        </p:nvSpPr>
        <p:spPr>
          <a:xfrm>
            <a:off x="5983254" y="4209950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938EC6-E4A6-40BE-97E4-575E36E3B967}"/>
              </a:ext>
            </a:extLst>
          </p:cNvPr>
          <p:cNvSpPr/>
          <p:nvPr/>
        </p:nvSpPr>
        <p:spPr>
          <a:xfrm>
            <a:off x="320594" y="4163141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9B8738-A79F-4469-900D-8D2399CE572F}"/>
              </a:ext>
            </a:extLst>
          </p:cNvPr>
          <p:cNvSpPr/>
          <p:nvPr/>
        </p:nvSpPr>
        <p:spPr>
          <a:xfrm>
            <a:off x="599506" y="4163141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A275115-0644-41EB-87CB-DD44A47BD81F}"/>
              </a:ext>
            </a:extLst>
          </p:cNvPr>
          <p:cNvSpPr/>
          <p:nvPr/>
        </p:nvSpPr>
        <p:spPr>
          <a:xfrm>
            <a:off x="11567013" y="3608983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5DFA8C-178F-41BC-9DD2-88889BA915A0}"/>
              </a:ext>
            </a:extLst>
          </p:cNvPr>
          <p:cNvSpPr/>
          <p:nvPr/>
        </p:nvSpPr>
        <p:spPr>
          <a:xfrm>
            <a:off x="11567013" y="4190541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248BC1-E947-41FF-A345-B8CCB21CFBC5}"/>
              </a:ext>
            </a:extLst>
          </p:cNvPr>
          <p:cNvSpPr/>
          <p:nvPr/>
        </p:nvSpPr>
        <p:spPr>
          <a:xfrm>
            <a:off x="11567013" y="3898737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E0C9D4-54E7-4974-A9F3-92D43B84034F}"/>
                  </a:ext>
                </a:extLst>
              </p:cNvPr>
              <p:cNvSpPr txBox="1"/>
              <p:nvPr/>
            </p:nvSpPr>
            <p:spPr>
              <a:xfrm>
                <a:off x="3459090" y="3165374"/>
                <a:ext cx="42934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Message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∈{0, 1, 2, 3, 4}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E0C9D4-54E7-4974-A9F3-92D43B840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090" y="3165374"/>
                <a:ext cx="4293431" cy="523220"/>
              </a:xfrm>
              <a:prstGeom prst="rect">
                <a:avLst/>
              </a:prstGeom>
              <a:blipFill>
                <a:blip r:embed="rId16"/>
                <a:stretch>
                  <a:fillRect l="-283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A41B02B-4B65-4D00-A41C-7408B6FD99AE}"/>
              </a:ext>
            </a:extLst>
          </p:cNvPr>
          <p:cNvSpPr txBox="1"/>
          <p:nvPr/>
        </p:nvSpPr>
        <p:spPr>
          <a:xfrm>
            <a:off x="7400225" y="3165374"/>
            <a:ext cx="2807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units of “weight”</a:t>
            </a:r>
          </a:p>
        </p:txBody>
      </p:sp>
    </p:spTree>
    <p:extLst>
      <p:ext uri="{BB962C8B-B14F-4D97-AF65-F5344CB8AC3E}">
        <p14:creationId xmlns:p14="http://schemas.microsoft.com/office/powerpoint/2010/main" val="3907194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A506E6-7B0E-4A66-8B90-884D736FEA34}"/>
              </a:ext>
            </a:extLst>
          </p:cNvPr>
          <p:cNvCxnSpPr>
            <a:cxnSpLocks/>
          </p:cNvCxnSpPr>
          <p:nvPr/>
        </p:nvCxnSpPr>
        <p:spPr>
          <a:xfrm>
            <a:off x="2358021" y="5326245"/>
            <a:ext cx="126852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FDE425-9DFC-4851-A145-08C85D30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0" y="98705"/>
            <a:ext cx="11468250" cy="1325563"/>
          </a:xfrm>
        </p:spPr>
        <p:txBody>
          <a:bodyPr/>
          <a:lstStyle/>
          <a:p>
            <a:r>
              <a:rPr lang="en-US" dirty="0"/>
              <a:t>Exact Size Counting with Leader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480" y="1208648"/>
                <a:ext cx="11756956" cy="21148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Start with a leader with 1 unit of “mass”, rest have mass 0</a:t>
                </a:r>
              </a:p>
              <a:p>
                <a:r>
                  <a:rPr lang="en-US" dirty="0"/>
                  <a:t>Goal: average masses so each agents gets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Synchronized rounds via phase clock, average a couple of bits in each round</a:t>
                </a:r>
              </a:p>
              <a:p>
                <a:r>
                  <a:rPr lang="en-US" dirty="0"/>
                  <a:t>Population agrees on a shrinking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480" y="1208648"/>
                <a:ext cx="11756956" cy="2114830"/>
              </a:xfrm>
              <a:blipFill>
                <a:blip r:embed="rId3"/>
                <a:stretch>
                  <a:fillRect l="-934" t="-4611" b="-3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C438-D4BD-410B-9B64-E6DADB40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E8BFC23-F16E-4D44-A38B-65FCF6AA243D}"/>
              </a:ext>
            </a:extLst>
          </p:cNvPr>
          <p:cNvGrpSpPr/>
          <p:nvPr/>
        </p:nvGrpSpPr>
        <p:grpSpPr>
          <a:xfrm>
            <a:off x="0" y="4655051"/>
            <a:ext cx="12018733" cy="1883861"/>
            <a:chOff x="0" y="4260849"/>
            <a:chExt cx="12018733" cy="188386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6EE165D-030B-452F-B55B-70321B0253AC}"/>
                </a:ext>
              </a:extLst>
            </p:cNvPr>
            <p:cNvGrpSpPr/>
            <p:nvPr/>
          </p:nvGrpSpPr>
          <p:grpSpPr>
            <a:xfrm>
              <a:off x="537259" y="4794405"/>
              <a:ext cx="11117482" cy="275276"/>
              <a:chOff x="1834449" y="859824"/>
              <a:chExt cx="9156886" cy="34393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4901751-4D53-4709-8939-3B8BE81D328D}"/>
                  </a:ext>
                </a:extLst>
              </p:cNvPr>
              <p:cNvCxnSpPr/>
              <p:nvPr/>
            </p:nvCxnSpPr>
            <p:spPr>
              <a:xfrm>
                <a:off x="1834449" y="1031789"/>
                <a:ext cx="9139621" cy="0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4674466-8C14-4FDA-861E-5076355D6E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568" y="859824"/>
                <a:ext cx="0" cy="343930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5B3A720-6016-4847-95A7-3FB3DF187F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91335" y="859824"/>
                <a:ext cx="0" cy="343930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F8F8928-6122-4E80-9F0F-13B22377BE1A}"/>
                    </a:ext>
                  </a:extLst>
                </p:cNvPr>
                <p:cNvSpPr txBox="1"/>
                <p:nvPr/>
              </p:nvSpPr>
              <p:spPr>
                <a:xfrm>
                  <a:off x="0" y="5621490"/>
                  <a:ext cx="11050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F8F8928-6122-4E80-9F0F-13B22377B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621490"/>
                  <a:ext cx="110500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AD74DD0-5465-47D9-A781-857D5DB32E7C}"/>
                </a:ext>
              </a:extLst>
            </p:cNvPr>
            <p:cNvGrpSpPr/>
            <p:nvPr/>
          </p:nvGrpSpPr>
          <p:grpSpPr>
            <a:xfrm>
              <a:off x="362542" y="4260849"/>
              <a:ext cx="349433" cy="510244"/>
              <a:chOff x="362542" y="4127857"/>
              <a:chExt cx="349433" cy="510244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0178179-EF47-4670-98B4-A744279A75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259" y="4373696"/>
                <a:ext cx="9276" cy="2644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A6F9071D-88FF-4917-817F-A992628EBC1B}"/>
                      </a:ext>
                    </a:extLst>
                  </p:cNvPr>
                  <p:cNvSpPr/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505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0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A6F9071D-88FF-4917-817F-A992628EBC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8100">
                    <a:solidFill>
                      <a:srgbClr val="0505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DCA8124-F35B-4757-8711-40D96C509670}"/>
                </a:ext>
              </a:extLst>
            </p:cNvPr>
            <p:cNvGrpSpPr/>
            <p:nvPr/>
          </p:nvGrpSpPr>
          <p:grpSpPr>
            <a:xfrm>
              <a:off x="11480024" y="4260849"/>
              <a:ext cx="349433" cy="510244"/>
              <a:chOff x="362542" y="4127857"/>
              <a:chExt cx="349433" cy="510244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05D8E2E-568C-43F6-9F30-FB5AE5DD2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259" y="4373696"/>
                <a:ext cx="9276" cy="2644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CACB8D12-D96B-49BE-9C02-211083E56A56}"/>
                      </a:ext>
                    </a:extLst>
                  </p:cNvPr>
                  <p:cNvSpPr/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050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4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CACB8D12-D96B-49BE-9C02-211083E56A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8100">
                    <a:solidFill>
                      <a:srgbClr val="FF050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4163672-DB9E-4513-8663-E7139B059252}"/>
                </a:ext>
              </a:extLst>
            </p:cNvPr>
            <p:cNvGrpSpPr/>
            <p:nvPr/>
          </p:nvGrpSpPr>
          <p:grpSpPr>
            <a:xfrm>
              <a:off x="5921284" y="4260849"/>
              <a:ext cx="349433" cy="510244"/>
              <a:chOff x="362542" y="4127857"/>
              <a:chExt cx="349433" cy="510244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4EAAFFF-66EB-4F6A-9A36-F34C57387A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259" y="4373696"/>
                <a:ext cx="9276" cy="2644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CEEE0E9B-E8E6-4C9D-BCB2-97CB6F370BEE}"/>
                      </a:ext>
                    </a:extLst>
                  </p:cNvPr>
                  <p:cNvSpPr/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305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CEEE0E9B-E8E6-4C9D-BCB2-97CB6F370B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8100">
                    <a:solidFill>
                      <a:srgbClr val="F305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356C9DE-5714-4AE9-9CFD-78EBFA5C3889}"/>
                </a:ext>
              </a:extLst>
            </p:cNvPr>
            <p:cNvGrpSpPr/>
            <p:nvPr/>
          </p:nvGrpSpPr>
          <p:grpSpPr>
            <a:xfrm>
              <a:off x="3141913" y="4260849"/>
              <a:ext cx="349433" cy="510244"/>
              <a:chOff x="362542" y="4127857"/>
              <a:chExt cx="349433" cy="510244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5302C60-A9BE-4C69-85E1-C85A164A7D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259" y="4373696"/>
                <a:ext cx="9276" cy="2644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7078ED76-FC05-4FD6-A5F3-5E54ED5FD2AB}"/>
                      </a:ext>
                    </a:extLst>
                  </p:cNvPr>
                  <p:cNvSpPr/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7C05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7078ED76-FC05-4FD6-A5F3-5E54ED5FD2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38100">
                    <a:solidFill>
                      <a:srgbClr val="7C05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87140D6-97AE-4B00-ADA3-E076249AF28A}"/>
                </a:ext>
              </a:extLst>
            </p:cNvPr>
            <p:cNvGrpSpPr/>
            <p:nvPr/>
          </p:nvGrpSpPr>
          <p:grpSpPr>
            <a:xfrm>
              <a:off x="8700655" y="4260849"/>
              <a:ext cx="349433" cy="510244"/>
              <a:chOff x="362542" y="4127857"/>
              <a:chExt cx="349433" cy="510244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849F4F5-8964-4F7A-989F-FE138693FA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259" y="4373696"/>
                <a:ext cx="9276" cy="2644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4C16CDBD-E658-4816-B130-69DD42CE048C}"/>
                      </a:ext>
                    </a:extLst>
                  </p:cNvPr>
                  <p:cNvSpPr/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059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3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4C16CDBD-E658-4816-B130-69DD42CE04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38100">
                    <a:solidFill>
                      <a:srgbClr val="FF059A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DA3AF6E-410F-4DF5-9608-07F7C35DB0E8}"/>
                </a:ext>
              </a:extLst>
            </p:cNvPr>
            <p:cNvGrpSpPr/>
            <p:nvPr/>
          </p:nvGrpSpPr>
          <p:grpSpPr>
            <a:xfrm>
              <a:off x="187178" y="5086310"/>
              <a:ext cx="709433" cy="546412"/>
              <a:chOff x="182540" y="5078051"/>
              <a:chExt cx="709433" cy="546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2A5C99D7-4084-4920-AD27-9A59BF09487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2A5C99D7-4084-4920-AD27-9A59BF0948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D5FE3FCF-3D69-4BBB-BFA3-A7379880E8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257" y="5078051"/>
                <a:ext cx="3642" cy="220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060792B-3AEE-47DB-A847-F6E3306DB375}"/>
                </a:ext>
              </a:extLst>
            </p:cNvPr>
            <p:cNvGrpSpPr/>
            <p:nvPr/>
          </p:nvGrpSpPr>
          <p:grpSpPr>
            <a:xfrm>
              <a:off x="11309300" y="5086310"/>
              <a:ext cx="709433" cy="546412"/>
              <a:chOff x="182540" y="5078051"/>
              <a:chExt cx="709433" cy="546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0D6C487F-6A5B-44AD-8A2F-A9B15F27CDDE}"/>
                      </a:ext>
                    </a:extLst>
                  </p:cNvPr>
                  <p:cNvSpPr txBox="1"/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0D6C487F-6A5B-44AD-8A2F-A9B15F27CD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E8E97EE-E351-40F1-94B7-4216CC5546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257" y="5078051"/>
                <a:ext cx="3642" cy="220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FBCF6A0-E021-46ED-BF9A-1143A936C47C}"/>
                </a:ext>
              </a:extLst>
            </p:cNvPr>
            <p:cNvGrpSpPr/>
            <p:nvPr/>
          </p:nvGrpSpPr>
          <p:grpSpPr>
            <a:xfrm>
              <a:off x="2967709" y="5086310"/>
              <a:ext cx="709433" cy="546412"/>
              <a:chOff x="182540" y="5078051"/>
              <a:chExt cx="709433" cy="546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33E6B2EA-8346-4692-B4D3-65C0B540FAE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33E6B2EA-8346-4692-B4D3-65C0B540FA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B2E1417E-C0DD-4EBF-96F7-4724E96089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257" y="5078051"/>
                <a:ext cx="3642" cy="220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1636411-B2FD-4E73-90FE-3F0F754D3A6A}"/>
                </a:ext>
              </a:extLst>
            </p:cNvPr>
            <p:cNvGrpSpPr/>
            <p:nvPr/>
          </p:nvGrpSpPr>
          <p:grpSpPr>
            <a:xfrm>
              <a:off x="5748239" y="5086310"/>
              <a:ext cx="709433" cy="546412"/>
              <a:chOff x="182540" y="5078051"/>
              <a:chExt cx="709433" cy="546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810CFFB1-5418-4C9A-81DC-0E606CF9800B}"/>
                      </a:ext>
                    </a:extLst>
                  </p:cNvPr>
                  <p:cNvSpPr txBox="1"/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810CFFB1-5418-4C9A-81DC-0E606CF980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BF38EFA8-C2E9-43C5-8730-597DA4B68A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257" y="5078051"/>
                <a:ext cx="3642" cy="220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2DA1EDA-45D6-49C0-AD10-4031FBA5CA31}"/>
                </a:ext>
              </a:extLst>
            </p:cNvPr>
            <p:cNvGrpSpPr/>
            <p:nvPr/>
          </p:nvGrpSpPr>
          <p:grpSpPr>
            <a:xfrm>
              <a:off x="8528769" y="5086310"/>
              <a:ext cx="709433" cy="546412"/>
              <a:chOff x="182540" y="5078051"/>
              <a:chExt cx="709433" cy="546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BD5AECA-C5CC-4659-860D-535408FE369F}"/>
                      </a:ext>
                    </a:extLst>
                  </p:cNvPr>
                  <p:cNvSpPr txBox="1"/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BD5AECA-C5CC-4659-860D-535408FE36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6C39037A-913C-4EFD-9D55-3A59201BF0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257" y="5078051"/>
                <a:ext cx="3642" cy="220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41ACA6-143D-4539-844C-90C9BF38D7AD}"/>
                  </a:ext>
                </a:extLst>
              </p:cNvPr>
              <p:cNvSpPr txBox="1"/>
              <p:nvPr/>
            </p:nvSpPr>
            <p:spPr>
              <a:xfrm>
                <a:off x="10967232" y="5931248"/>
                <a:ext cx="1219978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41ACA6-143D-4539-844C-90C9BF38D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7232" y="5931248"/>
                <a:ext cx="1219978" cy="8989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146BF70F-452D-429A-9EA1-02D1AF7D34F9}"/>
              </a:ext>
            </a:extLst>
          </p:cNvPr>
          <p:cNvSpPr/>
          <p:nvPr/>
        </p:nvSpPr>
        <p:spPr>
          <a:xfrm>
            <a:off x="5965005" y="3939999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995C98-96CB-4C0D-ADD0-53F6E7EF0685}"/>
              </a:ext>
            </a:extLst>
          </p:cNvPr>
          <p:cNvSpPr/>
          <p:nvPr/>
        </p:nvSpPr>
        <p:spPr>
          <a:xfrm>
            <a:off x="6102955" y="4220222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938EC6-E4A6-40BE-97E4-575E36E3B967}"/>
              </a:ext>
            </a:extLst>
          </p:cNvPr>
          <p:cNvSpPr/>
          <p:nvPr/>
        </p:nvSpPr>
        <p:spPr>
          <a:xfrm>
            <a:off x="8730199" y="4003376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9B8738-A79F-4469-900D-8D2399CE572F}"/>
              </a:ext>
            </a:extLst>
          </p:cNvPr>
          <p:cNvSpPr/>
          <p:nvPr/>
        </p:nvSpPr>
        <p:spPr>
          <a:xfrm>
            <a:off x="3151924" y="4154337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A275115-0644-41EB-87CB-DD44A47BD81F}"/>
              </a:ext>
            </a:extLst>
          </p:cNvPr>
          <p:cNvSpPr/>
          <p:nvPr/>
        </p:nvSpPr>
        <p:spPr>
          <a:xfrm>
            <a:off x="8883485" y="4293805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5DFA8C-178F-41BC-9DD2-88889BA915A0}"/>
              </a:ext>
            </a:extLst>
          </p:cNvPr>
          <p:cNvSpPr/>
          <p:nvPr/>
        </p:nvSpPr>
        <p:spPr>
          <a:xfrm>
            <a:off x="8576038" y="4294931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248BC1-E947-41FF-A345-B8CCB21CFBC5}"/>
              </a:ext>
            </a:extLst>
          </p:cNvPr>
          <p:cNvSpPr/>
          <p:nvPr/>
        </p:nvSpPr>
        <p:spPr>
          <a:xfrm>
            <a:off x="5784463" y="4228358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17C61D-1A40-45B6-A6FA-5A421ACD7CEA}"/>
              </a:ext>
            </a:extLst>
          </p:cNvPr>
          <p:cNvSpPr txBox="1"/>
          <p:nvPr/>
        </p:nvSpPr>
        <p:spPr>
          <a:xfrm>
            <a:off x="4582268" y="6119120"/>
            <a:ext cx="42931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Round 3: Averaging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BB3AC5-302E-4A54-BD1C-FE1569D6307E}"/>
                  </a:ext>
                </a:extLst>
              </p:cNvPr>
              <p:cNvSpPr txBox="1"/>
              <p:nvPr/>
            </p:nvSpPr>
            <p:spPr>
              <a:xfrm>
                <a:off x="3459090" y="3165374"/>
                <a:ext cx="42934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Message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∈{0, 1, 2, 3, 4}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BB3AC5-302E-4A54-BD1C-FE1569D63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090" y="3165374"/>
                <a:ext cx="4293431" cy="523220"/>
              </a:xfrm>
              <a:prstGeom prst="rect">
                <a:avLst/>
              </a:prstGeom>
              <a:blipFill>
                <a:blip r:embed="rId16"/>
                <a:stretch>
                  <a:fillRect l="-283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8472A6B-0F78-4C87-A284-22CA0B0A6CE4}"/>
              </a:ext>
            </a:extLst>
          </p:cNvPr>
          <p:cNvSpPr txBox="1"/>
          <p:nvPr/>
        </p:nvSpPr>
        <p:spPr>
          <a:xfrm>
            <a:off x="7400225" y="3165374"/>
            <a:ext cx="2807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units of “weight”</a:t>
            </a:r>
          </a:p>
        </p:txBody>
      </p:sp>
    </p:spTree>
    <p:extLst>
      <p:ext uri="{BB962C8B-B14F-4D97-AF65-F5344CB8AC3E}">
        <p14:creationId xmlns:p14="http://schemas.microsoft.com/office/powerpoint/2010/main" val="2359953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A506E6-7B0E-4A66-8B90-884D736FEA34}"/>
              </a:ext>
            </a:extLst>
          </p:cNvPr>
          <p:cNvCxnSpPr>
            <a:cxnSpLocks/>
          </p:cNvCxnSpPr>
          <p:nvPr/>
        </p:nvCxnSpPr>
        <p:spPr>
          <a:xfrm>
            <a:off x="-367748" y="5326245"/>
            <a:ext cx="15411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FDE425-9DFC-4851-A145-08C85D30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0" y="98705"/>
            <a:ext cx="11468250" cy="1325563"/>
          </a:xfrm>
        </p:spPr>
        <p:txBody>
          <a:bodyPr/>
          <a:lstStyle/>
          <a:p>
            <a:r>
              <a:rPr lang="en-US" dirty="0"/>
              <a:t>Exact Size Counting with Leader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480" y="1208648"/>
                <a:ext cx="11756956" cy="21148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Start with a leader with 1 unit of “mass”, rest have mass 0</a:t>
                </a:r>
              </a:p>
              <a:p>
                <a:r>
                  <a:rPr lang="en-US" dirty="0"/>
                  <a:t>Goal: average masses so each agents gets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Synchronized rounds via phase clock, average a couple of bits in each round</a:t>
                </a:r>
              </a:p>
              <a:p>
                <a:r>
                  <a:rPr lang="en-US" dirty="0"/>
                  <a:t>Population agrees on a shrinking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480" y="1208648"/>
                <a:ext cx="11756956" cy="2114830"/>
              </a:xfrm>
              <a:blipFill>
                <a:blip r:embed="rId3"/>
                <a:stretch>
                  <a:fillRect l="-934" t="-4611" b="-3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C438-D4BD-410B-9B64-E6DADB40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6EE165D-030B-452F-B55B-70321B0253AC}"/>
              </a:ext>
            </a:extLst>
          </p:cNvPr>
          <p:cNvGrpSpPr/>
          <p:nvPr/>
        </p:nvGrpSpPr>
        <p:grpSpPr>
          <a:xfrm>
            <a:off x="537259" y="5188607"/>
            <a:ext cx="11117482" cy="275276"/>
            <a:chOff x="1834449" y="859824"/>
            <a:chExt cx="9156886" cy="34393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4901751-4D53-4709-8939-3B8BE81D328D}"/>
                </a:ext>
              </a:extLst>
            </p:cNvPr>
            <p:cNvCxnSpPr/>
            <p:nvPr/>
          </p:nvCxnSpPr>
          <p:spPr>
            <a:xfrm>
              <a:off x="1834449" y="1031789"/>
              <a:ext cx="9139621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674466-8C14-4FDA-861E-5076355D6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8568" y="859824"/>
              <a:ext cx="0" cy="34393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B3A720-6016-4847-95A7-3FB3DF187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1335" y="859824"/>
              <a:ext cx="0" cy="34393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163672-DB9E-4513-8663-E7139B059252}"/>
              </a:ext>
            </a:extLst>
          </p:cNvPr>
          <p:cNvGrpSpPr/>
          <p:nvPr/>
        </p:nvGrpSpPr>
        <p:grpSpPr>
          <a:xfrm>
            <a:off x="5921284" y="4655051"/>
            <a:ext cx="349433" cy="510244"/>
            <a:chOff x="362542" y="4127857"/>
            <a:chExt cx="349433" cy="510244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4EAAFFF-66EB-4F6A-9A36-F34C57387A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259" y="4373696"/>
              <a:ext cx="9276" cy="264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EEE0E9B-E8E6-4C9D-BCB2-97CB6F370BEE}"/>
                    </a:ext>
                  </a:extLst>
                </p:cNvPr>
                <p:cNvSpPr/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305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EEE0E9B-E8E6-4C9D-BCB2-97CB6F370B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rgbClr val="F305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56C9DE-5714-4AE9-9CFD-78EBFA5C3889}"/>
              </a:ext>
            </a:extLst>
          </p:cNvPr>
          <p:cNvGrpSpPr/>
          <p:nvPr/>
        </p:nvGrpSpPr>
        <p:grpSpPr>
          <a:xfrm>
            <a:off x="362542" y="4655051"/>
            <a:ext cx="349433" cy="510244"/>
            <a:chOff x="362542" y="4127857"/>
            <a:chExt cx="349433" cy="510244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5302C60-A9BE-4C69-85E1-C85A164A7D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259" y="4373696"/>
              <a:ext cx="9276" cy="264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7078ED76-FC05-4FD6-A5F3-5E54ED5FD2AB}"/>
                    </a:ext>
                  </a:extLst>
                </p:cNvPr>
                <p:cNvSpPr/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C05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7078ED76-FC05-4FD6-A5F3-5E54ED5FD2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rgbClr val="7C05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7140D6-97AE-4B00-ADA3-E076249AF28A}"/>
              </a:ext>
            </a:extLst>
          </p:cNvPr>
          <p:cNvGrpSpPr/>
          <p:nvPr/>
        </p:nvGrpSpPr>
        <p:grpSpPr>
          <a:xfrm>
            <a:off x="11469591" y="4655051"/>
            <a:ext cx="349433" cy="510244"/>
            <a:chOff x="362542" y="4127857"/>
            <a:chExt cx="349433" cy="510244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849F4F5-8964-4F7A-989F-FE138693FA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259" y="4373696"/>
              <a:ext cx="9276" cy="264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C16CDBD-E658-4816-B130-69DD42CE048C}"/>
                    </a:ext>
                  </a:extLst>
                </p:cNvPr>
                <p:cNvSpPr/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59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C16CDBD-E658-4816-B130-69DD42CE04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rgbClr val="FF059A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FBCF6A0-E021-46ED-BF9A-1143A936C47C}"/>
              </a:ext>
            </a:extLst>
          </p:cNvPr>
          <p:cNvGrpSpPr/>
          <p:nvPr/>
        </p:nvGrpSpPr>
        <p:grpSpPr>
          <a:xfrm>
            <a:off x="182542" y="5480512"/>
            <a:ext cx="709433" cy="546412"/>
            <a:chOff x="182540" y="5078051"/>
            <a:chExt cx="709433" cy="5464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3E6B2EA-8346-4692-B4D3-65C0B540FAE0}"/>
                    </a:ext>
                  </a:extLst>
                </p:cNvPr>
                <p:cNvSpPr txBox="1"/>
                <p:nvPr/>
              </p:nvSpPr>
              <p:spPr>
                <a:xfrm>
                  <a:off x="182540" y="5128814"/>
                  <a:ext cx="709433" cy="495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3E6B2EA-8346-4692-B4D3-65C0B540FA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40" y="5128814"/>
                  <a:ext cx="709433" cy="495649"/>
                </a:xfrm>
                <a:prstGeom prst="rect">
                  <a:avLst/>
                </a:prstGeom>
                <a:blipFill>
                  <a:blip r:embed="rId7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2E1417E-C0DD-4EBF-96F7-4724E9608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257" y="5078051"/>
              <a:ext cx="3642" cy="220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1636411-B2FD-4E73-90FE-3F0F754D3A6A}"/>
              </a:ext>
            </a:extLst>
          </p:cNvPr>
          <p:cNvGrpSpPr/>
          <p:nvPr/>
        </p:nvGrpSpPr>
        <p:grpSpPr>
          <a:xfrm>
            <a:off x="5748239" y="5480512"/>
            <a:ext cx="709433" cy="546412"/>
            <a:chOff x="182540" y="5078051"/>
            <a:chExt cx="709433" cy="5464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10CFFB1-5418-4C9A-81DC-0E606CF9800B}"/>
                    </a:ext>
                  </a:extLst>
                </p:cNvPr>
                <p:cNvSpPr txBox="1"/>
                <p:nvPr/>
              </p:nvSpPr>
              <p:spPr>
                <a:xfrm>
                  <a:off x="182540" y="5128814"/>
                  <a:ext cx="709433" cy="495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10CFFB1-5418-4C9A-81DC-0E606CF980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40" y="5128814"/>
                  <a:ext cx="709433" cy="495649"/>
                </a:xfrm>
                <a:prstGeom prst="rect">
                  <a:avLst/>
                </a:prstGeom>
                <a:blipFill>
                  <a:blip r:embed="rId8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F38EFA8-C2E9-43C5-8730-597DA4B68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257" y="5078051"/>
              <a:ext cx="3642" cy="220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2DA1EDA-45D6-49C0-AD10-4031FBA5CA31}"/>
              </a:ext>
            </a:extLst>
          </p:cNvPr>
          <p:cNvGrpSpPr/>
          <p:nvPr/>
        </p:nvGrpSpPr>
        <p:grpSpPr>
          <a:xfrm>
            <a:off x="11297705" y="5480512"/>
            <a:ext cx="709433" cy="546412"/>
            <a:chOff x="182540" y="5078051"/>
            <a:chExt cx="709433" cy="5464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BBD5AECA-C5CC-4659-860D-535408FE369F}"/>
                    </a:ext>
                  </a:extLst>
                </p:cNvPr>
                <p:cNvSpPr txBox="1"/>
                <p:nvPr/>
              </p:nvSpPr>
              <p:spPr>
                <a:xfrm>
                  <a:off x="182540" y="5128814"/>
                  <a:ext cx="709433" cy="495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BBD5AECA-C5CC-4659-860D-535408FE3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40" y="5128814"/>
                  <a:ext cx="709433" cy="495649"/>
                </a:xfrm>
                <a:prstGeom prst="rect">
                  <a:avLst/>
                </a:prstGeom>
                <a:blipFill>
                  <a:blip r:embed="rId9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C39037A-913C-4EFD-9D55-3A59201BF0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257" y="5078051"/>
              <a:ext cx="3642" cy="220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766E5F3A-94E9-466A-A5DA-B54A49D847EB}"/>
              </a:ext>
            </a:extLst>
          </p:cNvPr>
          <p:cNvSpPr txBox="1"/>
          <p:nvPr/>
        </p:nvSpPr>
        <p:spPr>
          <a:xfrm>
            <a:off x="4582268" y="6119120"/>
            <a:ext cx="38128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Round 3: Update Interval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6BF70F-452D-429A-9EA1-02D1AF7D34F9}"/>
              </a:ext>
            </a:extLst>
          </p:cNvPr>
          <p:cNvSpPr/>
          <p:nvPr/>
        </p:nvSpPr>
        <p:spPr>
          <a:xfrm>
            <a:off x="5965005" y="3939999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995C98-96CB-4C0D-ADD0-53F6E7EF0685}"/>
              </a:ext>
            </a:extLst>
          </p:cNvPr>
          <p:cNvSpPr/>
          <p:nvPr/>
        </p:nvSpPr>
        <p:spPr>
          <a:xfrm>
            <a:off x="6102955" y="4220222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938EC6-E4A6-40BE-97E4-575E36E3B967}"/>
              </a:ext>
            </a:extLst>
          </p:cNvPr>
          <p:cNvSpPr/>
          <p:nvPr/>
        </p:nvSpPr>
        <p:spPr>
          <a:xfrm>
            <a:off x="11499135" y="4003376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9B8738-A79F-4469-900D-8D2399CE572F}"/>
              </a:ext>
            </a:extLst>
          </p:cNvPr>
          <p:cNvSpPr/>
          <p:nvPr/>
        </p:nvSpPr>
        <p:spPr>
          <a:xfrm>
            <a:off x="372553" y="4154337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A275115-0644-41EB-87CB-DD44A47BD81F}"/>
              </a:ext>
            </a:extLst>
          </p:cNvPr>
          <p:cNvSpPr/>
          <p:nvPr/>
        </p:nvSpPr>
        <p:spPr>
          <a:xfrm>
            <a:off x="11652421" y="4293805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5DFA8C-178F-41BC-9DD2-88889BA915A0}"/>
              </a:ext>
            </a:extLst>
          </p:cNvPr>
          <p:cNvSpPr/>
          <p:nvPr/>
        </p:nvSpPr>
        <p:spPr>
          <a:xfrm>
            <a:off x="11344974" y="4294931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248BC1-E947-41FF-A345-B8CCB21CFBC5}"/>
              </a:ext>
            </a:extLst>
          </p:cNvPr>
          <p:cNvSpPr/>
          <p:nvPr/>
        </p:nvSpPr>
        <p:spPr>
          <a:xfrm>
            <a:off x="5784463" y="4228358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9F3096-2869-4567-A026-D26BA947AC8C}"/>
                  </a:ext>
                </a:extLst>
              </p:cNvPr>
              <p:cNvSpPr txBox="1"/>
              <p:nvPr/>
            </p:nvSpPr>
            <p:spPr>
              <a:xfrm>
                <a:off x="3459090" y="3165374"/>
                <a:ext cx="42934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Message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∈{0, 1, 2, 3, 4}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9F3096-2869-4567-A026-D26BA947A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090" y="3165374"/>
                <a:ext cx="4293431" cy="523220"/>
              </a:xfrm>
              <a:prstGeom prst="rect">
                <a:avLst/>
              </a:prstGeom>
              <a:blipFill>
                <a:blip r:embed="rId10"/>
                <a:stretch>
                  <a:fillRect l="-283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6724B68-319D-4676-82D7-A4CFFF49D08B}"/>
              </a:ext>
            </a:extLst>
          </p:cNvPr>
          <p:cNvSpPr txBox="1"/>
          <p:nvPr/>
        </p:nvSpPr>
        <p:spPr>
          <a:xfrm>
            <a:off x="7400225" y="3165374"/>
            <a:ext cx="2807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units of “weight”</a:t>
            </a:r>
          </a:p>
        </p:txBody>
      </p:sp>
    </p:spTree>
    <p:extLst>
      <p:ext uri="{BB962C8B-B14F-4D97-AF65-F5344CB8AC3E}">
        <p14:creationId xmlns:p14="http://schemas.microsoft.com/office/powerpoint/2010/main" val="249645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A506E6-7B0E-4A66-8B90-884D736FEA34}"/>
              </a:ext>
            </a:extLst>
          </p:cNvPr>
          <p:cNvCxnSpPr>
            <a:cxnSpLocks/>
          </p:cNvCxnSpPr>
          <p:nvPr/>
        </p:nvCxnSpPr>
        <p:spPr>
          <a:xfrm>
            <a:off x="-974035" y="5326245"/>
            <a:ext cx="160173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FDE425-9DFC-4851-A145-08C85D30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0" y="98705"/>
            <a:ext cx="11468250" cy="1325563"/>
          </a:xfrm>
        </p:spPr>
        <p:txBody>
          <a:bodyPr/>
          <a:lstStyle/>
          <a:p>
            <a:r>
              <a:rPr lang="en-US" dirty="0"/>
              <a:t>Exact Size Counting with Leader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480" y="1208648"/>
                <a:ext cx="11756956" cy="21148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Start with a leader with 1 unit of “mass”, rest have mass 0</a:t>
                </a:r>
              </a:p>
              <a:p>
                <a:r>
                  <a:rPr lang="en-US" dirty="0"/>
                  <a:t>Goal: average masses so each agents gets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Synchronized rounds via phase clock, average a couple of bits in each round</a:t>
                </a:r>
              </a:p>
              <a:p>
                <a:r>
                  <a:rPr lang="en-US" dirty="0"/>
                  <a:t>Population agrees on a shrinking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480" y="1208648"/>
                <a:ext cx="11756956" cy="2114830"/>
              </a:xfrm>
              <a:blipFill>
                <a:blip r:embed="rId3"/>
                <a:stretch>
                  <a:fillRect l="-934" t="-4611" b="-3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C438-D4BD-410B-9B64-E6DADB40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E8BFC23-F16E-4D44-A38B-65FCF6AA243D}"/>
              </a:ext>
            </a:extLst>
          </p:cNvPr>
          <p:cNvGrpSpPr/>
          <p:nvPr/>
        </p:nvGrpSpPr>
        <p:grpSpPr>
          <a:xfrm>
            <a:off x="0" y="4655051"/>
            <a:ext cx="12018733" cy="2146701"/>
            <a:chOff x="0" y="4260849"/>
            <a:chExt cx="12018733" cy="214670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6EE165D-030B-452F-B55B-70321B0253AC}"/>
                </a:ext>
              </a:extLst>
            </p:cNvPr>
            <p:cNvGrpSpPr/>
            <p:nvPr/>
          </p:nvGrpSpPr>
          <p:grpSpPr>
            <a:xfrm>
              <a:off x="537259" y="4794405"/>
              <a:ext cx="11117482" cy="275276"/>
              <a:chOff x="1834449" y="859824"/>
              <a:chExt cx="9156886" cy="34393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4901751-4D53-4709-8939-3B8BE81D328D}"/>
                  </a:ext>
                </a:extLst>
              </p:cNvPr>
              <p:cNvCxnSpPr/>
              <p:nvPr/>
            </p:nvCxnSpPr>
            <p:spPr>
              <a:xfrm>
                <a:off x="1834449" y="1031789"/>
                <a:ext cx="9139621" cy="0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4674466-8C14-4FDA-861E-5076355D6E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568" y="859824"/>
                <a:ext cx="0" cy="343930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5B3A720-6016-4847-95A7-3FB3DF187F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91335" y="859824"/>
                <a:ext cx="0" cy="343930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F8F8928-6122-4E80-9F0F-13B22377BE1A}"/>
                    </a:ext>
                  </a:extLst>
                </p:cNvPr>
                <p:cNvSpPr txBox="1"/>
                <p:nvPr/>
              </p:nvSpPr>
              <p:spPr>
                <a:xfrm>
                  <a:off x="0" y="5505765"/>
                  <a:ext cx="1404532" cy="9017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F8F8928-6122-4E80-9F0F-13B22377B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05765"/>
                  <a:ext cx="1404532" cy="9017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AD74DD0-5465-47D9-A781-857D5DB32E7C}"/>
                </a:ext>
              </a:extLst>
            </p:cNvPr>
            <p:cNvGrpSpPr/>
            <p:nvPr/>
          </p:nvGrpSpPr>
          <p:grpSpPr>
            <a:xfrm>
              <a:off x="362542" y="4260849"/>
              <a:ext cx="349433" cy="510244"/>
              <a:chOff x="362542" y="4127857"/>
              <a:chExt cx="349433" cy="510244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0178179-EF47-4670-98B4-A744279A75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259" y="4373696"/>
                <a:ext cx="9276" cy="2644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A6F9071D-88FF-4917-817F-A992628EBC1B}"/>
                      </a:ext>
                    </a:extLst>
                  </p:cNvPr>
                  <p:cNvSpPr/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505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0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A6F9071D-88FF-4917-817F-A992628EBC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8100">
                    <a:solidFill>
                      <a:srgbClr val="0505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DCA8124-F35B-4757-8711-40D96C509670}"/>
                </a:ext>
              </a:extLst>
            </p:cNvPr>
            <p:cNvGrpSpPr/>
            <p:nvPr/>
          </p:nvGrpSpPr>
          <p:grpSpPr>
            <a:xfrm>
              <a:off x="11480024" y="4260849"/>
              <a:ext cx="349433" cy="510244"/>
              <a:chOff x="362542" y="4127857"/>
              <a:chExt cx="349433" cy="510244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05D8E2E-568C-43F6-9F30-FB5AE5DD2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259" y="4373696"/>
                <a:ext cx="9276" cy="2644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CACB8D12-D96B-49BE-9C02-211083E56A56}"/>
                      </a:ext>
                    </a:extLst>
                  </p:cNvPr>
                  <p:cNvSpPr/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050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4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CACB8D12-D96B-49BE-9C02-211083E56A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8100">
                    <a:solidFill>
                      <a:srgbClr val="FF050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4163672-DB9E-4513-8663-E7139B059252}"/>
                </a:ext>
              </a:extLst>
            </p:cNvPr>
            <p:cNvGrpSpPr/>
            <p:nvPr/>
          </p:nvGrpSpPr>
          <p:grpSpPr>
            <a:xfrm>
              <a:off x="5921284" y="4260849"/>
              <a:ext cx="349433" cy="510244"/>
              <a:chOff x="362542" y="4127857"/>
              <a:chExt cx="349433" cy="510244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4EAAFFF-66EB-4F6A-9A36-F34C57387A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259" y="4373696"/>
                <a:ext cx="9276" cy="2644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CEEE0E9B-E8E6-4C9D-BCB2-97CB6F370BEE}"/>
                      </a:ext>
                    </a:extLst>
                  </p:cNvPr>
                  <p:cNvSpPr/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305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CEEE0E9B-E8E6-4C9D-BCB2-97CB6F370B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8100">
                    <a:solidFill>
                      <a:srgbClr val="F305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356C9DE-5714-4AE9-9CFD-78EBFA5C3889}"/>
                </a:ext>
              </a:extLst>
            </p:cNvPr>
            <p:cNvGrpSpPr/>
            <p:nvPr/>
          </p:nvGrpSpPr>
          <p:grpSpPr>
            <a:xfrm>
              <a:off x="3141913" y="4260849"/>
              <a:ext cx="349433" cy="510244"/>
              <a:chOff x="362542" y="4127857"/>
              <a:chExt cx="349433" cy="510244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5302C60-A9BE-4C69-85E1-C85A164A7D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259" y="4373696"/>
                <a:ext cx="9276" cy="2644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7078ED76-FC05-4FD6-A5F3-5E54ED5FD2AB}"/>
                      </a:ext>
                    </a:extLst>
                  </p:cNvPr>
                  <p:cNvSpPr/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7C05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7078ED76-FC05-4FD6-A5F3-5E54ED5FD2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38100">
                    <a:solidFill>
                      <a:srgbClr val="7C05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87140D6-97AE-4B00-ADA3-E076249AF28A}"/>
                </a:ext>
              </a:extLst>
            </p:cNvPr>
            <p:cNvGrpSpPr/>
            <p:nvPr/>
          </p:nvGrpSpPr>
          <p:grpSpPr>
            <a:xfrm>
              <a:off x="8700655" y="4260849"/>
              <a:ext cx="349433" cy="510244"/>
              <a:chOff x="362542" y="4127857"/>
              <a:chExt cx="349433" cy="510244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849F4F5-8964-4F7A-989F-FE138693FA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259" y="4373696"/>
                <a:ext cx="9276" cy="2644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4C16CDBD-E658-4816-B130-69DD42CE048C}"/>
                      </a:ext>
                    </a:extLst>
                  </p:cNvPr>
                  <p:cNvSpPr/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059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3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4C16CDBD-E658-4816-B130-69DD42CE04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38100">
                    <a:solidFill>
                      <a:srgbClr val="FF059A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DA3AF6E-410F-4DF5-9608-07F7C35DB0E8}"/>
                </a:ext>
              </a:extLst>
            </p:cNvPr>
            <p:cNvGrpSpPr/>
            <p:nvPr/>
          </p:nvGrpSpPr>
          <p:grpSpPr>
            <a:xfrm>
              <a:off x="187178" y="5086310"/>
              <a:ext cx="709433" cy="546412"/>
              <a:chOff x="182540" y="5078051"/>
              <a:chExt cx="709433" cy="546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2A5C99D7-4084-4920-AD27-9A59BF09487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den>
                          </m:f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2A5C99D7-4084-4920-AD27-9A59BF0948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D5FE3FCF-3D69-4BBB-BFA3-A7379880E8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257" y="5078051"/>
                <a:ext cx="3642" cy="220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060792B-3AEE-47DB-A847-F6E3306DB375}"/>
                </a:ext>
              </a:extLst>
            </p:cNvPr>
            <p:cNvGrpSpPr/>
            <p:nvPr/>
          </p:nvGrpSpPr>
          <p:grpSpPr>
            <a:xfrm>
              <a:off x="11309300" y="5086310"/>
              <a:ext cx="709433" cy="546412"/>
              <a:chOff x="182540" y="5078051"/>
              <a:chExt cx="709433" cy="546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0D6C487F-6A5B-44AD-8A2F-A9B15F27CDDE}"/>
                      </a:ext>
                    </a:extLst>
                  </p:cNvPr>
                  <p:cNvSpPr txBox="1"/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den>
                          </m:f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0D6C487F-6A5B-44AD-8A2F-A9B15F27CD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E8E97EE-E351-40F1-94B7-4216CC5546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257" y="5078051"/>
                <a:ext cx="3642" cy="220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FBCF6A0-E021-46ED-BF9A-1143A936C47C}"/>
                </a:ext>
              </a:extLst>
            </p:cNvPr>
            <p:cNvGrpSpPr/>
            <p:nvPr/>
          </p:nvGrpSpPr>
          <p:grpSpPr>
            <a:xfrm>
              <a:off x="2967709" y="5086310"/>
              <a:ext cx="709433" cy="546412"/>
              <a:chOff x="182540" y="5078051"/>
              <a:chExt cx="709433" cy="546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33E6B2EA-8346-4692-B4D3-65C0B540FAE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den>
                          </m:f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33E6B2EA-8346-4692-B4D3-65C0B540FA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B2E1417E-C0DD-4EBF-96F7-4724E96089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257" y="5078051"/>
                <a:ext cx="3642" cy="220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1636411-B2FD-4E73-90FE-3F0F754D3A6A}"/>
                </a:ext>
              </a:extLst>
            </p:cNvPr>
            <p:cNvGrpSpPr/>
            <p:nvPr/>
          </p:nvGrpSpPr>
          <p:grpSpPr>
            <a:xfrm>
              <a:off x="5748239" y="5086310"/>
              <a:ext cx="709433" cy="546412"/>
              <a:chOff x="182540" y="5078051"/>
              <a:chExt cx="709433" cy="546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810CFFB1-5418-4C9A-81DC-0E606CF9800B}"/>
                      </a:ext>
                    </a:extLst>
                  </p:cNvPr>
                  <p:cNvSpPr txBox="1"/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den>
                          </m:f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810CFFB1-5418-4C9A-81DC-0E606CF980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BF38EFA8-C2E9-43C5-8730-597DA4B68A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257" y="5078051"/>
                <a:ext cx="3642" cy="220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2DA1EDA-45D6-49C0-AD10-4031FBA5CA31}"/>
                </a:ext>
              </a:extLst>
            </p:cNvPr>
            <p:cNvGrpSpPr/>
            <p:nvPr/>
          </p:nvGrpSpPr>
          <p:grpSpPr>
            <a:xfrm>
              <a:off x="8528769" y="5086310"/>
              <a:ext cx="709433" cy="546412"/>
              <a:chOff x="182540" y="5078051"/>
              <a:chExt cx="709433" cy="546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BD5AECA-C5CC-4659-860D-535408FE369F}"/>
                      </a:ext>
                    </a:extLst>
                  </p:cNvPr>
                  <p:cNvSpPr txBox="1"/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den>
                          </m:f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BD5AECA-C5CC-4659-860D-535408FE36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6C39037A-913C-4EFD-9D55-3A59201BF0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257" y="5078051"/>
                <a:ext cx="3642" cy="220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766E5F3A-94E9-466A-A5DA-B54A49D847EB}"/>
              </a:ext>
            </a:extLst>
          </p:cNvPr>
          <p:cNvSpPr txBox="1"/>
          <p:nvPr/>
        </p:nvSpPr>
        <p:spPr>
          <a:xfrm>
            <a:off x="4582268" y="6119120"/>
            <a:ext cx="411838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Round 3: Redefine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41ACA6-143D-4539-844C-90C9BF38D7AD}"/>
                  </a:ext>
                </a:extLst>
              </p:cNvPr>
              <p:cNvSpPr txBox="1"/>
              <p:nvPr/>
            </p:nvSpPr>
            <p:spPr>
              <a:xfrm>
                <a:off x="10771752" y="5931248"/>
                <a:ext cx="1415458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41ACA6-143D-4539-844C-90C9BF38D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1752" y="5931248"/>
                <a:ext cx="1415458" cy="90178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F0296F0B-A96E-48CA-83AA-A60E6614B53B}"/>
              </a:ext>
            </a:extLst>
          </p:cNvPr>
          <p:cNvSpPr/>
          <p:nvPr/>
        </p:nvSpPr>
        <p:spPr>
          <a:xfrm>
            <a:off x="5965005" y="3939999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F01595-3B17-4688-A8EA-EF27D637A7BB}"/>
              </a:ext>
            </a:extLst>
          </p:cNvPr>
          <p:cNvSpPr/>
          <p:nvPr/>
        </p:nvSpPr>
        <p:spPr>
          <a:xfrm>
            <a:off x="6102955" y="4220222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99ADCD-8A33-4DD0-8DA5-24F5437657A0}"/>
              </a:ext>
            </a:extLst>
          </p:cNvPr>
          <p:cNvSpPr/>
          <p:nvPr/>
        </p:nvSpPr>
        <p:spPr>
          <a:xfrm>
            <a:off x="11499135" y="4003376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81897A-5052-460D-91F2-437DEE23A3FD}"/>
              </a:ext>
            </a:extLst>
          </p:cNvPr>
          <p:cNvSpPr/>
          <p:nvPr/>
        </p:nvSpPr>
        <p:spPr>
          <a:xfrm>
            <a:off x="372553" y="4154337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4E4D251-52E5-4218-A179-7732CDA3A10C}"/>
              </a:ext>
            </a:extLst>
          </p:cNvPr>
          <p:cNvSpPr/>
          <p:nvPr/>
        </p:nvSpPr>
        <p:spPr>
          <a:xfrm>
            <a:off x="11652421" y="4293805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ACEEA5D-9A95-4340-BA70-BE399E2F55FE}"/>
              </a:ext>
            </a:extLst>
          </p:cNvPr>
          <p:cNvSpPr/>
          <p:nvPr/>
        </p:nvSpPr>
        <p:spPr>
          <a:xfrm>
            <a:off x="11344974" y="4294931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B134864-B9C7-4FEA-8C2F-1F06D8D25E49}"/>
              </a:ext>
            </a:extLst>
          </p:cNvPr>
          <p:cNvSpPr/>
          <p:nvPr/>
        </p:nvSpPr>
        <p:spPr>
          <a:xfrm>
            <a:off x="5784463" y="4228358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4B77FE-7A5F-480C-AD12-EB549F8503CB}"/>
                  </a:ext>
                </a:extLst>
              </p:cNvPr>
              <p:cNvSpPr txBox="1"/>
              <p:nvPr/>
            </p:nvSpPr>
            <p:spPr>
              <a:xfrm>
                <a:off x="3459090" y="3165374"/>
                <a:ext cx="42934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/>
                  <a:t>Message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∈{0, 1, 2, 3, 4}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4B77FE-7A5F-480C-AD12-EB549F850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090" y="3165374"/>
                <a:ext cx="4293431" cy="523220"/>
              </a:xfrm>
              <a:prstGeom prst="rect">
                <a:avLst/>
              </a:prstGeom>
              <a:blipFill>
                <a:blip r:embed="rId16"/>
                <a:stretch>
                  <a:fillRect l="-283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25ECC482-9602-4084-9650-791AD5E9F066}"/>
              </a:ext>
            </a:extLst>
          </p:cNvPr>
          <p:cNvSpPr txBox="1"/>
          <p:nvPr/>
        </p:nvSpPr>
        <p:spPr>
          <a:xfrm>
            <a:off x="7400225" y="3165374"/>
            <a:ext cx="2807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units of “weight”</a:t>
            </a:r>
          </a:p>
        </p:txBody>
      </p:sp>
    </p:spTree>
    <p:extLst>
      <p:ext uri="{BB962C8B-B14F-4D97-AF65-F5344CB8AC3E}">
        <p14:creationId xmlns:p14="http://schemas.microsoft.com/office/powerpoint/2010/main" val="4035718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A506E6-7B0E-4A66-8B90-884D736FEA34}"/>
              </a:ext>
            </a:extLst>
          </p:cNvPr>
          <p:cNvCxnSpPr>
            <a:cxnSpLocks/>
          </p:cNvCxnSpPr>
          <p:nvPr/>
        </p:nvCxnSpPr>
        <p:spPr>
          <a:xfrm>
            <a:off x="-974035" y="5326245"/>
            <a:ext cx="160173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FDE425-9DFC-4851-A145-08C85D30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0" y="98705"/>
            <a:ext cx="11468250" cy="1325563"/>
          </a:xfrm>
        </p:spPr>
        <p:txBody>
          <a:bodyPr/>
          <a:lstStyle/>
          <a:p>
            <a:r>
              <a:rPr lang="en-US" dirty="0"/>
              <a:t>Exact Size Counting with Leader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480" y="1208648"/>
                <a:ext cx="11756956" cy="21148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Agents terminate when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has one value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(in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rounds)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480" y="1208648"/>
                <a:ext cx="11756956" cy="2114830"/>
              </a:xfrm>
              <a:blipFill>
                <a:blip r:embed="rId3"/>
                <a:stretch>
                  <a:fillRect l="-934" t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C438-D4BD-410B-9B64-E6DADB40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E8BFC23-F16E-4D44-A38B-65FCF6AA243D}"/>
              </a:ext>
            </a:extLst>
          </p:cNvPr>
          <p:cNvGrpSpPr/>
          <p:nvPr/>
        </p:nvGrpSpPr>
        <p:grpSpPr>
          <a:xfrm>
            <a:off x="0" y="4655051"/>
            <a:ext cx="12018733" cy="2146701"/>
            <a:chOff x="0" y="4260849"/>
            <a:chExt cx="12018733" cy="214670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6EE165D-030B-452F-B55B-70321B0253AC}"/>
                </a:ext>
              </a:extLst>
            </p:cNvPr>
            <p:cNvGrpSpPr/>
            <p:nvPr/>
          </p:nvGrpSpPr>
          <p:grpSpPr>
            <a:xfrm>
              <a:off x="537259" y="4794405"/>
              <a:ext cx="11117482" cy="275276"/>
              <a:chOff x="1834449" y="859824"/>
              <a:chExt cx="9156886" cy="34393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4901751-4D53-4709-8939-3B8BE81D328D}"/>
                  </a:ext>
                </a:extLst>
              </p:cNvPr>
              <p:cNvCxnSpPr/>
              <p:nvPr/>
            </p:nvCxnSpPr>
            <p:spPr>
              <a:xfrm>
                <a:off x="1834449" y="1031789"/>
                <a:ext cx="9139621" cy="0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4674466-8C14-4FDA-861E-5076355D6E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568" y="859824"/>
                <a:ext cx="0" cy="343930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5B3A720-6016-4847-95A7-3FB3DF187F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91335" y="859824"/>
                <a:ext cx="0" cy="343930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F8F8928-6122-4E80-9F0F-13B22377BE1A}"/>
                    </a:ext>
                  </a:extLst>
                </p:cNvPr>
                <p:cNvSpPr txBox="1"/>
                <p:nvPr/>
              </p:nvSpPr>
              <p:spPr>
                <a:xfrm>
                  <a:off x="0" y="5505765"/>
                  <a:ext cx="1404532" cy="9017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F8F8928-6122-4E80-9F0F-13B22377B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05765"/>
                  <a:ext cx="1404532" cy="9017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AD74DD0-5465-47D9-A781-857D5DB32E7C}"/>
                </a:ext>
              </a:extLst>
            </p:cNvPr>
            <p:cNvGrpSpPr/>
            <p:nvPr/>
          </p:nvGrpSpPr>
          <p:grpSpPr>
            <a:xfrm>
              <a:off x="362542" y="4260849"/>
              <a:ext cx="349433" cy="510244"/>
              <a:chOff x="362542" y="4127857"/>
              <a:chExt cx="349433" cy="510244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0178179-EF47-4670-98B4-A744279A75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259" y="4373696"/>
                <a:ext cx="9276" cy="2644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A6F9071D-88FF-4917-817F-A992628EBC1B}"/>
                      </a:ext>
                    </a:extLst>
                  </p:cNvPr>
                  <p:cNvSpPr/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505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A6F9071D-88FF-4917-817F-A992628EBC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8100">
                    <a:solidFill>
                      <a:srgbClr val="0505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DCA8124-F35B-4757-8711-40D96C509670}"/>
                </a:ext>
              </a:extLst>
            </p:cNvPr>
            <p:cNvGrpSpPr/>
            <p:nvPr/>
          </p:nvGrpSpPr>
          <p:grpSpPr>
            <a:xfrm>
              <a:off x="11480024" y="4260849"/>
              <a:ext cx="349433" cy="510244"/>
              <a:chOff x="362542" y="4127857"/>
              <a:chExt cx="349433" cy="510244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05D8E2E-568C-43F6-9F30-FB5AE5DD2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259" y="4373696"/>
                <a:ext cx="9276" cy="2644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CACB8D12-D96B-49BE-9C02-211083E56A56}"/>
                      </a:ext>
                    </a:extLst>
                  </p:cNvPr>
                  <p:cNvSpPr/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050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CACB8D12-D96B-49BE-9C02-211083E56A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8100">
                    <a:solidFill>
                      <a:srgbClr val="FF050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4163672-DB9E-4513-8663-E7139B059252}"/>
                </a:ext>
              </a:extLst>
            </p:cNvPr>
            <p:cNvGrpSpPr/>
            <p:nvPr/>
          </p:nvGrpSpPr>
          <p:grpSpPr>
            <a:xfrm>
              <a:off x="5921284" y="4260849"/>
              <a:ext cx="349433" cy="510244"/>
              <a:chOff x="362542" y="4127857"/>
              <a:chExt cx="349433" cy="510244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4EAAFFF-66EB-4F6A-9A36-F34C57387A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259" y="4373696"/>
                <a:ext cx="9276" cy="2644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CEEE0E9B-E8E6-4C9D-BCB2-97CB6F370BEE}"/>
                      </a:ext>
                    </a:extLst>
                  </p:cNvPr>
                  <p:cNvSpPr/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305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CEEE0E9B-E8E6-4C9D-BCB2-97CB6F370B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8100">
                    <a:solidFill>
                      <a:srgbClr val="F305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356C9DE-5714-4AE9-9CFD-78EBFA5C3889}"/>
                </a:ext>
              </a:extLst>
            </p:cNvPr>
            <p:cNvGrpSpPr/>
            <p:nvPr/>
          </p:nvGrpSpPr>
          <p:grpSpPr>
            <a:xfrm>
              <a:off x="3141913" y="4260849"/>
              <a:ext cx="349433" cy="510244"/>
              <a:chOff x="362542" y="4127857"/>
              <a:chExt cx="349433" cy="510244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5302C60-A9BE-4C69-85E1-C85A164A7D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259" y="4373696"/>
                <a:ext cx="9276" cy="2644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7078ED76-FC05-4FD6-A5F3-5E54ED5FD2AB}"/>
                      </a:ext>
                    </a:extLst>
                  </p:cNvPr>
                  <p:cNvSpPr/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7C05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7078ED76-FC05-4FD6-A5F3-5E54ED5FD2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38100">
                    <a:solidFill>
                      <a:srgbClr val="7C05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87140D6-97AE-4B00-ADA3-E076249AF28A}"/>
                </a:ext>
              </a:extLst>
            </p:cNvPr>
            <p:cNvGrpSpPr/>
            <p:nvPr/>
          </p:nvGrpSpPr>
          <p:grpSpPr>
            <a:xfrm>
              <a:off x="8700655" y="4260849"/>
              <a:ext cx="349433" cy="510244"/>
              <a:chOff x="362542" y="4127857"/>
              <a:chExt cx="349433" cy="510244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849F4F5-8964-4F7A-989F-FE138693FA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259" y="4373696"/>
                <a:ext cx="9276" cy="2644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4C16CDBD-E658-4816-B130-69DD42CE048C}"/>
                      </a:ext>
                    </a:extLst>
                  </p:cNvPr>
                  <p:cNvSpPr/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059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4C16CDBD-E658-4816-B130-69DD42CE04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42" y="4127857"/>
                    <a:ext cx="349433" cy="364236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38100">
                    <a:solidFill>
                      <a:srgbClr val="FF059A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DA3AF6E-410F-4DF5-9608-07F7C35DB0E8}"/>
                </a:ext>
              </a:extLst>
            </p:cNvPr>
            <p:cNvGrpSpPr/>
            <p:nvPr/>
          </p:nvGrpSpPr>
          <p:grpSpPr>
            <a:xfrm>
              <a:off x="187178" y="5086310"/>
              <a:ext cx="709433" cy="546412"/>
              <a:chOff x="182540" y="5078051"/>
              <a:chExt cx="709433" cy="546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2A5C99D7-4084-4920-AD27-9A59BF09487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den>
                          </m:f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2A5C99D7-4084-4920-AD27-9A59BF0948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D5FE3FCF-3D69-4BBB-BFA3-A7379880E8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257" y="5078051"/>
                <a:ext cx="3642" cy="220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060792B-3AEE-47DB-A847-F6E3306DB375}"/>
                </a:ext>
              </a:extLst>
            </p:cNvPr>
            <p:cNvGrpSpPr/>
            <p:nvPr/>
          </p:nvGrpSpPr>
          <p:grpSpPr>
            <a:xfrm>
              <a:off x="11309300" y="5086310"/>
              <a:ext cx="709433" cy="546412"/>
              <a:chOff x="182540" y="5078051"/>
              <a:chExt cx="709433" cy="546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0D6C487F-6A5B-44AD-8A2F-A9B15F27CDDE}"/>
                      </a:ext>
                    </a:extLst>
                  </p:cNvPr>
                  <p:cNvSpPr txBox="1"/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den>
                          </m:f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0D6C487F-6A5B-44AD-8A2F-A9B15F27CD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E8E97EE-E351-40F1-94B7-4216CC5546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257" y="5078051"/>
                <a:ext cx="3642" cy="220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FBCF6A0-E021-46ED-BF9A-1143A936C47C}"/>
                </a:ext>
              </a:extLst>
            </p:cNvPr>
            <p:cNvGrpSpPr/>
            <p:nvPr/>
          </p:nvGrpSpPr>
          <p:grpSpPr>
            <a:xfrm>
              <a:off x="2967709" y="5086310"/>
              <a:ext cx="709433" cy="546412"/>
              <a:chOff x="182540" y="5078051"/>
              <a:chExt cx="709433" cy="546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33E6B2EA-8346-4692-B4D3-65C0B540FAE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den>
                          </m:f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33E6B2EA-8346-4692-B4D3-65C0B540FA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B2E1417E-C0DD-4EBF-96F7-4724E96089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257" y="5078051"/>
                <a:ext cx="3642" cy="220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1636411-B2FD-4E73-90FE-3F0F754D3A6A}"/>
                </a:ext>
              </a:extLst>
            </p:cNvPr>
            <p:cNvGrpSpPr/>
            <p:nvPr/>
          </p:nvGrpSpPr>
          <p:grpSpPr>
            <a:xfrm>
              <a:off x="5748239" y="5086310"/>
              <a:ext cx="709433" cy="546412"/>
              <a:chOff x="182540" y="5078051"/>
              <a:chExt cx="709433" cy="546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810CFFB1-5418-4C9A-81DC-0E606CF9800B}"/>
                      </a:ext>
                    </a:extLst>
                  </p:cNvPr>
                  <p:cNvSpPr txBox="1"/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den>
                          </m:f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810CFFB1-5418-4C9A-81DC-0E606CF980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BF38EFA8-C2E9-43C5-8730-597DA4B68A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257" y="5078051"/>
                <a:ext cx="3642" cy="220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2DA1EDA-45D6-49C0-AD10-4031FBA5CA31}"/>
                </a:ext>
              </a:extLst>
            </p:cNvPr>
            <p:cNvGrpSpPr/>
            <p:nvPr/>
          </p:nvGrpSpPr>
          <p:grpSpPr>
            <a:xfrm>
              <a:off x="8528769" y="5086310"/>
              <a:ext cx="709433" cy="546412"/>
              <a:chOff x="182540" y="5078051"/>
              <a:chExt cx="709433" cy="546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BD5AECA-C5CC-4659-860D-535408FE369F}"/>
                      </a:ext>
                    </a:extLst>
                  </p:cNvPr>
                  <p:cNvSpPr txBox="1"/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den>
                          </m:f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BD5AECA-C5CC-4659-860D-535408FE36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540" y="5128814"/>
                    <a:ext cx="709433" cy="49564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6C39037A-913C-4EFD-9D55-3A59201BF0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257" y="5078051"/>
                <a:ext cx="3642" cy="220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766E5F3A-94E9-466A-A5DA-B54A49D847EB}"/>
              </a:ext>
            </a:extLst>
          </p:cNvPr>
          <p:cNvSpPr txBox="1"/>
          <p:nvPr/>
        </p:nvSpPr>
        <p:spPr>
          <a:xfrm>
            <a:off x="4582269" y="6119120"/>
            <a:ext cx="24546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End of Round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41ACA6-143D-4539-844C-90C9BF38D7AD}"/>
                  </a:ext>
                </a:extLst>
              </p:cNvPr>
              <p:cNvSpPr txBox="1"/>
              <p:nvPr/>
            </p:nvSpPr>
            <p:spPr>
              <a:xfrm>
                <a:off x="10771752" y="5931248"/>
                <a:ext cx="1415458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41ACA6-143D-4539-844C-90C9BF38D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1752" y="5931248"/>
                <a:ext cx="1415458" cy="90178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F0296F0B-A96E-48CA-83AA-A60E6614B53B}"/>
              </a:ext>
            </a:extLst>
          </p:cNvPr>
          <p:cNvSpPr/>
          <p:nvPr/>
        </p:nvSpPr>
        <p:spPr>
          <a:xfrm>
            <a:off x="5965005" y="3939999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F01595-3B17-4688-A8EA-EF27D637A7BB}"/>
              </a:ext>
            </a:extLst>
          </p:cNvPr>
          <p:cNvSpPr/>
          <p:nvPr/>
        </p:nvSpPr>
        <p:spPr>
          <a:xfrm>
            <a:off x="6102955" y="4220222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99ADCD-8A33-4DD0-8DA5-24F5437657A0}"/>
              </a:ext>
            </a:extLst>
          </p:cNvPr>
          <p:cNvSpPr/>
          <p:nvPr/>
        </p:nvSpPr>
        <p:spPr>
          <a:xfrm>
            <a:off x="11499135" y="4003376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81897A-5052-460D-91F2-437DEE23A3FD}"/>
              </a:ext>
            </a:extLst>
          </p:cNvPr>
          <p:cNvSpPr/>
          <p:nvPr/>
        </p:nvSpPr>
        <p:spPr>
          <a:xfrm>
            <a:off x="372553" y="4154337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4E4D251-52E5-4218-A179-7732CDA3A10C}"/>
              </a:ext>
            </a:extLst>
          </p:cNvPr>
          <p:cNvSpPr/>
          <p:nvPr/>
        </p:nvSpPr>
        <p:spPr>
          <a:xfrm>
            <a:off x="11652421" y="4293805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ACEEA5D-9A95-4340-BA70-BE399E2F55FE}"/>
              </a:ext>
            </a:extLst>
          </p:cNvPr>
          <p:cNvSpPr/>
          <p:nvPr/>
        </p:nvSpPr>
        <p:spPr>
          <a:xfrm>
            <a:off x="11344974" y="4294931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B134864-B9C7-4FEA-8C2F-1F06D8D25E49}"/>
              </a:ext>
            </a:extLst>
          </p:cNvPr>
          <p:cNvSpPr/>
          <p:nvPr/>
        </p:nvSpPr>
        <p:spPr>
          <a:xfrm>
            <a:off x="5784463" y="4228358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18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A506E6-7B0E-4A66-8B90-884D736FEA34}"/>
              </a:ext>
            </a:extLst>
          </p:cNvPr>
          <p:cNvCxnSpPr>
            <a:cxnSpLocks/>
          </p:cNvCxnSpPr>
          <p:nvPr/>
        </p:nvCxnSpPr>
        <p:spPr>
          <a:xfrm>
            <a:off x="-974035" y="5326245"/>
            <a:ext cx="160173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FDE425-9DFC-4851-A145-08C85D30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0" y="98705"/>
            <a:ext cx="11468250" cy="1325563"/>
          </a:xfrm>
        </p:spPr>
        <p:txBody>
          <a:bodyPr/>
          <a:lstStyle/>
          <a:p>
            <a:r>
              <a:rPr lang="en-US" dirty="0"/>
              <a:t>Exact Size Counting with Leader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480" y="1208648"/>
                <a:ext cx="11756956" cy="21148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Agents terminate when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has one value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(in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rounds)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480" y="1208648"/>
                <a:ext cx="11756956" cy="2114830"/>
              </a:xfrm>
              <a:blipFill>
                <a:blip r:embed="rId3"/>
                <a:stretch>
                  <a:fillRect l="-934" t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C438-D4BD-410B-9B64-E6DADB40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6EE165D-030B-452F-B55B-70321B0253AC}"/>
              </a:ext>
            </a:extLst>
          </p:cNvPr>
          <p:cNvGrpSpPr/>
          <p:nvPr/>
        </p:nvGrpSpPr>
        <p:grpSpPr>
          <a:xfrm>
            <a:off x="6095999" y="5188607"/>
            <a:ext cx="5558742" cy="275276"/>
            <a:chOff x="1834449" y="859824"/>
            <a:chExt cx="9156886" cy="34393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4901751-4D53-4709-8939-3B8BE81D328D}"/>
                </a:ext>
              </a:extLst>
            </p:cNvPr>
            <p:cNvCxnSpPr/>
            <p:nvPr/>
          </p:nvCxnSpPr>
          <p:spPr>
            <a:xfrm>
              <a:off x="1834449" y="1031789"/>
              <a:ext cx="9139621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674466-8C14-4FDA-861E-5076355D6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8568" y="859824"/>
              <a:ext cx="0" cy="34393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B3A720-6016-4847-95A7-3FB3DF187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1335" y="859824"/>
              <a:ext cx="0" cy="34393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8F8928-6122-4E80-9F0F-13B22377BE1A}"/>
                  </a:ext>
                </a:extLst>
              </p:cNvPr>
              <p:cNvSpPr txBox="1"/>
              <p:nvPr/>
            </p:nvSpPr>
            <p:spPr>
              <a:xfrm>
                <a:off x="5323213" y="5356111"/>
                <a:ext cx="1404532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8F8928-6122-4E80-9F0F-13B22377B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213" y="5356111"/>
                <a:ext cx="1404532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0AD74DD0-5465-47D9-A781-857D5DB32E7C}"/>
              </a:ext>
            </a:extLst>
          </p:cNvPr>
          <p:cNvGrpSpPr/>
          <p:nvPr/>
        </p:nvGrpSpPr>
        <p:grpSpPr>
          <a:xfrm>
            <a:off x="5921282" y="4655051"/>
            <a:ext cx="349433" cy="510244"/>
            <a:chOff x="362542" y="4127857"/>
            <a:chExt cx="349433" cy="510244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0178179-EF47-4670-98B4-A744279A75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259" y="4373696"/>
              <a:ext cx="9276" cy="264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A6F9071D-88FF-4917-817F-A992628EBC1B}"/>
                    </a:ext>
                  </a:extLst>
                </p:cNvPr>
                <p:cNvSpPr/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505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A6F9071D-88FF-4917-817F-A992628EBC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rgbClr val="0505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DCA8124-F35B-4757-8711-40D96C509670}"/>
              </a:ext>
            </a:extLst>
          </p:cNvPr>
          <p:cNvGrpSpPr/>
          <p:nvPr/>
        </p:nvGrpSpPr>
        <p:grpSpPr>
          <a:xfrm>
            <a:off x="11480024" y="4655051"/>
            <a:ext cx="349433" cy="510244"/>
            <a:chOff x="362542" y="4127857"/>
            <a:chExt cx="349433" cy="510244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05D8E2E-568C-43F6-9F30-FB5AE5DD2B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259" y="4373696"/>
              <a:ext cx="9276" cy="264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ACB8D12-D96B-49BE-9C02-211083E56A56}"/>
                    </a:ext>
                  </a:extLst>
                </p:cNvPr>
                <p:cNvSpPr/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5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ACB8D12-D96B-49BE-9C02-211083E56A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rgbClr val="FF0505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163672-DB9E-4513-8663-E7139B059252}"/>
              </a:ext>
            </a:extLst>
          </p:cNvPr>
          <p:cNvGrpSpPr/>
          <p:nvPr/>
        </p:nvGrpSpPr>
        <p:grpSpPr>
          <a:xfrm>
            <a:off x="8700654" y="4655051"/>
            <a:ext cx="349433" cy="510244"/>
            <a:chOff x="2640071" y="4144080"/>
            <a:chExt cx="349433" cy="510244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4EAAFFF-66EB-4F6A-9A36-F34C57387A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4788" y="4389919"/>
              <a:ext cx="9276" cy="264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EEE0E9B-E8E6-4C9D-BCB2-97CB6F370BEE}"/>
                    </a:ext>
                  </a:extLst>
                </p:cNvPr>
                <p:cNvSpPr/>
                <p:nvPr/>
              </p:nvSpPr>
              <p:spPr>
                <a:xfrm>
                  <a:off x="2640071" y="4144080"/>
                  <a:ext cx="349433" cy="3642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305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EEE0E9B-E8E6-4C9D-BCB2-97CB6F370B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071" y="4144080"/>
                  <a:ext cx="349433" cy="36423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rgbClr val="F305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56C9DE-5714-4AE9-9CFD-78EBFA5C3889}"/>
              </a:ext>
            </a:extLst>
          </p:cNvPr>
          <p:cNvGrpSpPr/>
          <p:nvPr/>
        </p:nvGrpSpPr>
        <p:grpSpPr>
          <a:xfrm>
            <a:off x="7310968" y="4655051"/>
            <a:ext cx="349433" cy="510244"/>
            <a:chOff x="362542" y="4127857"/>
            <a:chExt cx="349433" cy="510244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5302C60-A9BE-4C69-85E1-C85A164A7D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259" y="4373696"/>
              <a:ext cx="9276" cy="264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7078ED76-FC05-4FD6-A5F3-5E54ED5FD2AB}"/>
                    </a:ext>
                  </a:extLst>
                </p:cNvPr>
                <p:cNvSpPr/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C05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7078ED76-FC05-4FD6-A5F3-5E54ED5FD2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rgbClr val="7C05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7140D6-97AE-4B00-ADA3-E076249AF28A}"/>
              </a:ext>
            </a:extLst>
          </p:cNvPr>
          <p:cNvGrpSpPr/>
          <p:nvPr/>
        </p:nvGrpSpPr>
        <p:grpSpPr>
          <a:xfrm>
            <a:off x="10090340" y="4655051"/>
            <a:ext cx="349433" cy="510244"/>
            <a:chOff x="362542" y="4127857"/>
            <a:chExt cx="349433" cy="510244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849F4F5-8964-4F7A-989F-FE138693FA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259" y="4373696"/>
              <a:ext cx="9276" cy="264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C16CDBD-E658-4816-B130-69DD42CE048C}"/>
                    </a:ext>
                  </a:extLst>
                </p:cNvPr>
                <p:cNvSpPr/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59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C16CDBD-E658-4816-B130-69DD42CE04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FF059A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766E5F3A-94E9-466A-A5DA-B54A49D847EB}"/>
              </a:ext>
            </a:extLst>
          </p:cNvPr>
          <p:cNvSpPr txBox="1"/>
          <p:nvPr/>
        </p:nvSpPr>
        <p:spPr>
          <a:xfrm>
            <a:off x="284480" y="5831390"/>
            <a:ext cx="23950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End of Round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41ACA6-143D-4539-844C-90C9BF38D7AD}"/>
                  </a:ext>
                </a:extLst>
              </p:cNvPr>
              <p:cNvSpPr txBox="1"/>
              <p:nvPr/>
            </p:nvSpPr>
            <p:spPr>
              <a:xfrm>
                <a:off x="10851265" y="5440501"/>
                <a:ext cx="1415458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41ACA6-143D-4539-844C-90C9BF38D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1265" y="5440501"/>
                <a:ext cx="1415458" cy="786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F0296F0B-A96E-48CA-83AA-A60E6614B53B}"/>
              </a:ext>
            </a:extLst>
          </p:cNvPr>
          <p:cNvSpPr/>
          <p:nvPr/>
        </p:nvSpPr>
        <p:spPr>
          <a:xfrm>
            <a:off x="5817089" y="3939975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F01595-3B17-4688-A8EA-EF27D637A7BB}"/>
              </a:ext>
            </a:extLst>
          </p:cNvPr>
          <p:cNvSpPr/>
          <p:nvPr/>
        </p:nvSpPr>
        <p:spPr>
          <a:xfrm>
            <a:off x="6102955" y="4220222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99ADCD-8A33-4DD0-8DA5-24F5437657A0}"/>
              </a:ext>
            </a:extLst>
          </p:cNvPr>
          <p:cNvSpPr/>
          <p:nvPr/>
        </p:nvSpPr>
        <p:spPr>
          <a:xfrm>
            <a:off x="8921367" y="4260658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81897A-5052-460D-91F2-437DEE23A3FD}"/>
              </a:ext>
            </a:extLst>
          </p:cNvPr>
          <p:cNvSpPr/>
          <p:nvPr/>
        </p:nvSpPr>
        <p:spPr>
          <a:xfrm>
            <a:off x="6100918" y="3932020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4E4D251-52E5-4218-A179-7732CDA3A10C}"/>
              </a:ext>
            </a:extLst>
          </p:cNvPr>
          <p:cNvSpPr/>
          <p:nvPr/>
        </p:nvSpPr>
        <p:spPr>
          <a:xfrm>
            <a:off x="11652421" y="4293805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ACEEA5D-9A95-4340-BA70-BE399E2F55FE}"/>
              </a:ext>
            </a:extLst>
          </p:cNvPr>
          <p:cNvSpPr/>
          <p:nvPr/>
        </p:nvSpPr>
        <p:spPr>
          <a:xfrm>
            <a:off x="8625619" y="4260657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B134864-B9C7-4FEA-8C2F-1F06D8D25E49}"/>
              </a:ext>
            </a:extLst>
          </p:cNvPr>
          <p:cNvSpPr/>
          <p:nvPr/>
        </p:nvSpPr>
        <p:spPr>
          <a:xfrm>
            <a:off x="5817089" y="4228358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6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A506E6-7B0E-4A66-8B90-884D736FEA34}"/>
              </a:ext>
            </a:extLst>
          </p:cNvPr>
          <p:cNvCxnSpPr>
            <a:cxnSpLocks/>
          </p:cNvCxnSpPr>
          <p:nvPr/>
        </p:nvCxnSpPr>
        <p:spPr>
          <a:xfrm>
            <a:off x="-974035" y="5326245"/>
            <a:ext cx="160173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FDE425-9DFC-4851-A145-08C85D30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0" y="98705"/>
            <a:ext cx="11468250" cy="1325563"/>
          </a:xfrm>
        </p:spPr>
        <p:txBody>
          <a:bodyPr/>
          <a:lstStyle/>
          <a:p>
            <a:r>
              <a:rPr lang="en-US" dirty="0"/>
              <a:t>Exact Size Counting with Leader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480" y="1208648"/>
                <a:ext cx="11756956" cy="21148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Agents terminate when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has one value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(in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rounds)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480" y="1208648"/>
                <a:ext cx="11756956" cy="2114830"/>
              </a:xfrm>
              <a:blipFill>
                <a:blip r:embed="rId3"/>
                <a:stretch>
                  <a:fillRect l="-934" t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C438-D4BD-410B-9B64-E6DADB40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6EE165D-030B-452F-B55B-70321B0253AC}"/>
              </a:ext>
            </a:extLst>
          </p:cNvPr>
          <p:cNvGrpSpPr/>
          <p:nvPr/>
        </p:nvGrpSpPr>
        <p:grpSpPr>
          <a:xfrm>
            <a:off x="6095999" y="5188607"/>
            <a:ext cx="2788648" cy="275276"/>
            <a:chOff x="1834449" y="859824"/>
            <a:chExt cx="9156886" cy="34393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4901751-4D53-4709-8939-3B8BE81D328D}"/>
                </a:ext>
              </a:extLst>
            </p:cNvPr>
            <p:cNvCxnSpPr/>
            <p:nvPr/>
          </p:nvCxnSpPr>
          <p:spPr>
            <a:xfrm>
              <a:off x="1834449" y="1031789"/>
              <a:ext cx="9139621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674466-8C14-4FDA-861E-5076355D6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8568" y="859824"/>
              <a:ext cx="0" cy="34393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B3A720-6016-4847-95A7-3FB3DF187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1335" y="859824"/>
              <a:ext cx="0" cy="34393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8F8928-6122-4E80-9F0F-13B22377BE1A}"/>
                  </a:ext>
                </a:extLst>
              </p:cNvPr>
              <p:cNvSpPr txBox="1"/>
              <p:nvPr/>
            </p:nvSpPr>
            <p:spPr>
              <a:xfrm>
                <a:off x="5323213" y="5356111"/>
                <a:ext cx="1404532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8F8928-6122-4E80-9F0F-13B22377B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213" y="5356111"/>
                <a:ext cx="1404532" cy="670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0AD74DD0-5465-47D9-A781-857D5DB32E7C}"/>
              </a:ext>
            </a:extLst>
          </p:cNvPr>
          <p:cNvGrpSpPr/>
          <p:nvPr/>
        </p:nvGrpSpPr>
        <p:grpSpPr>
          <a:xfrm>
            <a:off x="5921282" y="4655051"/>
            <a:ext cx="349433" cy="510244"/>
            <a:chOff x="362542" y="4127857"/>
            <a:chExt cx="349433" cy="510244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0178179-EF47-4670-98B4-A744279A75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259" y="4373696"/>
              <a:ext cx="9276" cy="264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A6F9071D-88FF-4917-817F-A992628EBC1B}"/>
                    </a:ext>
                  </a:extLst>
                </p:cNvPr>
                <p:cNvSpPr/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505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A6F9071D-88FF-4917-817F-A992628EBC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rgbClr val="0505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DCA8124-F35B-4757-8711-40D96C509670}"/>
              </a:ext>
            </a:extLst>
          </p:cNvPr>
          <p:cNvGrpSpPr/>
          <p:nvPr/>
        </p:nvGrpSpPr>
        <p:grpSpPr>
          <a:xfrm>
            <a:off x="8685268" y="4655051"/>
            <a:ext cx="349433" cy="510244"/>
            <a:chOff x="362542" y="4127857"/>
            <a:chExt cx="349433" cy="510244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05D8E2E-568C-43F6-9F30-FB5AE5DD2B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259" y="4373696"/>
              <a:ext cx="9276" cy="264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ACB8D12-D96B-49BE-9C02-211083E56A56}"/>
                    </a:ext>
                  </a:extLst>
                </p:cNvPr>
                <p:cNvSpPr/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5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ACB8D12-D96B-49BE-9C02-211083E56A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rgbClr val="FF0505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163672-DB9E-4513-8663-E7139B059252}"/>
              </a:ext>
            </a:extLst>
          </p:cNvPr>
          <p:cNvGrpSpPr/>
          <p:nvPr/>
        </p:nvGrpSpPr>
        <p:grpSpPr>
          <a:xfrm>
            <a:off x="7303275" y="4655051"/>
            <a:ext cx="349433" cy="510244"/>
            <a:chOff x="2640071" y="4144080"/>
            <a:chExt cx="349433" cy="510244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4EAAFFF-66EB-4F6A-9A36-F34C57387A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4788" y="4389919"/>
              <a:ext cx="9276" cy="264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EEE0E9B-E8E6-4C9D-BCB2-97CB6F370BEE}"/>
                    </a:ext>
                  </a:extLst>
                </p:cNvPr>
                <p:cNvSpPr/>
                <p:nvPr/>
              </p:nvSpPr>
              <p:spPr>
                <a:xfrm>
                  <a:off x="2640071" y="4144080"/>
                  <a:ext cx="349433" cy="3642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305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EEE0E9B-E8E6-4C9D-BCB2-97CB6F370B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071" y="4144080"/>
                  <a:ext cx="349433" cy="36423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rgbClr val="F305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56C9DE-5714-4AE9-9CFD-78EBFA5C3889}"/>
              </a:ext>
            </a:extLst>
          </p:cNvPr>
          <p:cNvGrpSpPr/>
          <p:nvPr/>
        </p:nvGrpSpPr>
        <p:grpSpPr>
          <a:xfrm>
            <a:off x="6612278" y="4655051"/>
            <a:ext cx="349433" cy="510244"/>
            <a:chOff x="362542" y="4127857"/>
            <a:chExt cx="349433" cy="510244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5302C60-A9BE-4C69-85E1-C85A164A7D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259" y="4373696"/>
              <a:ext cx="9276" cy="264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7078ED76-FC05-4FD6-A5F3-5E54ED5FD2AB}"/>
                    </a:ext>
                  </a:extLst>
                </p:cNvPr>
                <p:cNvSpPr/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C05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7078ED76-FC05-4FD6-A5F3-5E54ED5FD2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rgbClr val="7C05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7140D6-97AE-4B00-ADA3-E076249AF28A}"/>
              </a:ext>
            </a:extLst>
          </p:cNvPr>
          <p:cNvGrpSpPr/>
          <p:nvPr/>
        </p:nvGrpSpPr>
        <p:grpSpPr>
          <a:xfrm>
            <a:off x="7994272" y="4655051"/>
            <a:ext cx="349433" cy="510244"/>
            <a:chOff x="362542" y="4127857"/>
            <a:chExt cx="349433" cy="510244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849F4F5-8964-4F7A-989F-FE138693FA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259" y="4373696"/>
              <a:ext cx="9276" cy="264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C16CDBD-E658-4816-B130-69DD42CE048C}"/>
                    </a:ext>
                  </a:extLst>
                </p:cNvPr>
                <p:cNvSpPr/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59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C16CDBD-E658-4816-B130-69DD42CE04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FF059A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41ACA6-143D-4539-844C-90C9BF38D7AD}"/>
                  </a:ext>
                </a:extLst>
              </p:cNvPr>
              <p:cNvSpPr txBox="1"/>
              <p:nvPr/>
            </p:nvSpPr>
            <p:spPr>
              <a:xfrm>
                <a:off x="8147269" y="5328057"/>
                <a:ext cx="1415458" cy="676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41ACA6-143D-4539-844C-90C9BF38D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269" y="5328057"/>
                <a:ext cx="1415458" cy="6768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F0296F0B-A96E-48CA-83AA-A60E6614B53B}"/>
              </a:ext>
            </a:extLst>
          </p:cNvPr>
          <p:cNvSpPr/>
          <p:nvPr/>
        </p:nvSpPr>
        <p:spPr>
          <a:xfrm>
            <a:off x="5946995" y="3943566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F01595-3B17-4688-A8EA-EF27D637A7BB}"/>
              </a:ext>
            </a:extLst>
          </p:cNvPr>
          <p:cNvSpPr/>
          <p:nvPr/>
        </p:nvSpPr>
        <p:spPr>
          <a:xfrm>
            <a:off x="7387066" y="4228358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99ADCD-8A33-4DD0-8DA5-24F5437657A0}"/>
              </a:ext>
            </a:extLst>
          </p:cNvPr>
          <p:cNvSpPr/>
          <p:nvPr/>
        </p:nvSpPr>
        <p:spPr>
          <a:xfrm>
            <a:off x="8921367" y="4260658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81897A-5052-460D-91F2-437DEE23A3FD}"/>
              </a:ext>
            </a:extLst>
          </p:cNvPr>
          <p:cNvSpPr/>
          <p:nvPr/>
        </p:nvSpPr>
        <p:spPr>
          <a:xfrm>
            <a:off x="7381489" y="3912979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4E4D251-52E5-4218-A179-7732CDA3A10C}"/>
              </a:ext>
            </a:extLst>
          </p:cNvPr>
          <p:cNvSpPr/>
          <p:nvPr/>
        </p:nvSpPr>
        <p:spPr>
          <a:xfrm>
            <a:off x="8765934" y="3970507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ACEEA5D-9A95-4340-BA70-BE399E2F55FE}"/>
              </a:ext>
            </a:extLst>
          </p:cNvPr>
          <p:cNvSpPr/>
          <p:nvPr/>
        </p:nvSpPr>
        <p:spPr>
          <a:xfrm>
            <a:off x="8610600" y="4260658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B134864-B9C7-4FEA-8C2F-1F06D8D25E49}"/>
              </a:ext>
            </a:extLst>
          </p:cNvPr>
          <p:cNvSpPr/>
          <p:nvPr/>
        </p:nvSpPr>
        <p:spPr>
          <a:xfrm>
            <a:off x="5946995" y="4272314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5F1F0C-B044-4889-8664-2E5E449F06C6}"/>
              </a:ext>
            </a:extLst>
          </p:cNvPr>
          <p:cNvSpPr txBox="1"/>
          <p:nvPr/>
        </p:nvSpPr>
        <p:spPr>
          <a:xfrm>
            <a:off x="284480" y="5831390"/>
            <a:ext cx="23950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End of Round 5</a:t>
            </a:r>
          </a:p>
        </p:txBody>
      </p:sp>
    </p:spTree>
    <p:extLst>
      <p:ext uri="{BB962C8B-B14F-4D97-AF65-F5344CB8AC3E}">
        <p14:creationId xmlns:p14="http://schemas.microsoft.com/office/powerpoint/2010/main" val="3124516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1E3199-4D7F-4DCA-9A15-5809F48058E7}"/>
                  </a:ext>
                </a:extLst>
              </p:cNvPr>
              <p:cNvSpPr txBox="1"/>
              <p:nvPr/>
            </p:nvSpPr>
            <p:spPr>
              <a:xfrm>
                <a:off x="284480" y="5827639"/>
                <a:ext cx="3462572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End of Round 6: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1E3199-4D7F-4DCA-9A15-5809F4805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0" y="5827639"/>
                <a:ext cx="3462572" cy="523220"/>
              </a:xfrm>
              <a:prstGeom prst="rect">
                <a:avLst/>
              </a:prstGeom>
              <a:blipFill>
                <a:blip r:embed="rId3"/>
                <a:stretch>
                  <a:fillRect l="-3509" t="-10227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A506E6-7B0E-4A66-8B90-884D736FEA34}"/>
              </a:ext>
            </a:extLst>
          </p:cNvPr>
          <p:cNvCxnSpPr>
            <a:cxnSpLocks/>
          </p:cNvCxnSpPr>
          <p:nvPr/>
        </p:nvCxnSpPr>
        <p:spPr>
          <a:xfrm>
            <a:off x="-974035" y="5326245"/>
            <a:ext cx="160173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FDE425-9DFC-4851-A145-08C85D30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0" y="98705"/>
            <a:ext cx="11468250" cy="1325563"/>
          </a:xfrm>
        </p:spPr>
        <p:txBody>
          <a:bodyPr/>
          <a:lstStyle/>
          <a:p>
            <a:r>
              <a:rPr lang="en-US" dirty="0"/>
              <a:t>Exact Size Counting with Leader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480" y="1208647"/>
                <a:ext cx="11756956" cy="241629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Agents terminate when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has one value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(in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rounds)</a:t>
                </a:r>
              </a:p>
              <a:p>
                <a:r>
                  <a:rPr lang="en-US" dirty="0"/>
                  <a:t>Slow deterministic backup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Probability 1 convergence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</a:t>
                </a:r>
              </a:p>
              <a:p>
                <a:r>
                  <a:rPr lang="en-US" dirty="0"/>
                  <a:t>Truncate algorithm early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use fewer states to compute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Run in parallel to count all input states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compute entire input configuration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786E-9900-45F9-A6CA-ABA634DE3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480" y="1208647"/>
                <a:ext cx="11756956" cy="2416297"/>
              </a:xfrm>
              <a:blipFill>
                <a:blip r:embed="rId4"/>
                <a:stretch>
                  <a:fillRect l="-934" t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C438-D4BD-410B-9B64-E6DADB40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6EE165D-030B-452F-B55B-70321B0253AC}"/>
              </a:ext>
            </a:extLst>
          </p:cNvPr>
          <p:cNvGrpSpPr/>
          <p:nvPr/>
        </p:nvGrpSpPr>
        <p:grpSpPr>
          <a:xfrm>
            <a:off x="6783401" y="5188607"/>
            <a:ext cx="1394864" cy="275276"/>
            <a:chOff x="1834449" y="859824"/>
            <a:chExt cx="9156886" cy="34393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4901751-4D53-4709-8939-3B8BE81D328D}"/>
                </a:ext>
              </a:extLst>
            </p:cNvPr>
            <p:cNvCxnSpPr/>
            <p:nvPr/>
          </p:nvCxnSpPr>
          <p:spPr>
            <a:xfrm>
              <a:off x="1834449" y="1031789"/>
              <a:ext cx="9139621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674466-8C14-4FDA-861E-5076355D6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8568" y="859824"/>
              <a:ext cx="0" cy="34393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B3A720-6016-4847-95A7-3FB3DF187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1335" y="859824"/>
              <a:ext cx="0" cy="34393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8F8928-6122-4E80-9F0F-13B22377BE1A}"/>
                  </a:ext>
                </a:extLst>
              </p:cNvPr>
              <p:cNvSpPr txBox="1"/>
              <p:nvPr/>
            </p:nvSpPr>
            <p:spPr>
              <a:xfrm>
                <a:off x="5800573" y="5411134"/>
                <a:ext cx="1980714" cy="55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8F8928-6122-4E80-9F0F-13B22377B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573" y="5411134"/>
                <a:ext cx="1980714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0AD74DD0-5465-47D9-A781-857D5DB32E7C}"/>
              </a:ext>
            </a:extLst>
          </p:cNvPr>
          <p:cNvGrpSpPr/>
          <p:nvPr/>
        </p:nvGrpSpPr>
        <p:grpSpPr>
          <a:xfrm>
            <a:off x="6606937" y="4655051"/>
            <a:ext cx="349433" cy="510244"/>
            <a:chOff x="362542" y="4127857"/>
            <a:chExt cx="349433" cy="510244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0178179-EF47-4670-98B4-A744279A75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259" y="4373696"/>
              <a:ext cx="9276" cy="264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A6F9071D-88FF-4917-817F-A992628EBC1B}"/>
                    </a:ext>
                  </a:extLst>
                </p:cNvPr>
                <p:cNvSpPr/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505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A6F9071D-88FF-4917-817F-A992628EBC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rgbClr val="0505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DCA8124-F35B-4757-8711-40D96C509670}"/>
              </a:ext>
            </a:extLst>
          </p:cNvPr>
          <p:cNvGrpSpPr/>
          <p:nvPr/>
        </p:nvGrpSpPr>
        <p:grpSpPr>
          <a:xfrm>
            <a:off x="8000918" y="4655051"/>
            <a:ext cx="349433" cy="510244"/>
            <a:chOff x="362542" y="4127857"/>
            <a:chExt cx="349433" cy="510244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05D8E2E-568C-43F6-9F30-FB5AE5DD2B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259" y="4373696"/>
              <a:ext cx="9276" cy="264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ACB8D12-D96B-49BE-9C02-211083E56A56}"/>
                    </a:ext>
                  </a:extLst>
                </p:cNvPr>
                <p:cNvSpPr/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5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4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ACB8D12-D96B-49BE-9C02-211083E56A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rgbClr val="FF0505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163672-DB9E-4513-8663-E7139B059252}"/>
              </a:ext>
            </a:extLst>
          </p:cNvPr>
          <p:cNvGrpSpPr/>
          <p:nvPr/>
        </p:nvGrpSpPr>
        <p:grpSpPr>
          <a:xfrm>
            <a:off x="7303927" y="4655051"/>
            <a:ext cx="349433" cy="510244"/>
            <a:chOff x="2640071" y="4144080"/>
            <a:chExt cx="349433" cy="510244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4EAAFFF-66EB-4F6A-9A36-F34C57387A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4788" y="4389919"/>
              <a:ext cx="9276" cy="264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EEE0E9B-E8E6-4C9D-BCB2-97CB6F370BEE}"/>
                    </a:ext>
                  </a:extLst>
                </p:cNvPr>
                <p:cNvSpPr/>
                <p:nvPr/>
              </p:nvSpPr>
              <p:spPr>
                <a:xfrm>
                  <a:off x="2640071" y="4144080"/>
                  <a:ext cx="349433" cy="3642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305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EEE0E9B-E8E6-4C9D-BCB2-97CB6F370B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071" y="4144080"/>
                  <a:ext cx="349433" cy="36423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rgbClr val="F305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56C9DE-5714-4AE9-9CFD-78EBFA5C3889}"/>
              </a:ext>
            </a:extLst>
          </p:cNvPr>
          <p:cNvGrpSpPr/>
          <p:nvPr/>
        </p:nvGrpSpPr>
        <p:grpSpPr>
          <a:xfrm>
            <a:off x="6955432" y="4655051"/>
            <a:ext cx="349433" cy="510244"/>
            <a:chOff x="362542" y="4127857"/>
            <a:chExt cx="349433" cy="510244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5302C60-A9BE-4C69-85E1-C85A164A7D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259" y="4373696"/>
              <a:ext cx="9276" cy="264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7078ED76-FC05-4FD6-A5F3-5E54ED5FD2AB}"/>
                    </a:ext>
                  </a:extLst>
                </p:cNvPr>
                <p:cNvSpPr/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C05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7078ED76-FC05-4FD6-A5F3-5E54ED5FD2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7C05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7140D6-97AE-4B00-ADA3-E076249AF28A}"/>
              </a:ext>
            </a:extLst>
          </p:cNvPr>
          <p:cNvGrpSpPr/>
          <p:nvPr/>
        </p:nvGrpSpPr>
        <p:grpSpPr>
          <a:xfrm>
            <a:off x="7652422" y="4655051"/>
            <a:ext cx="349433" cy="510244"/>
            <a:chOff x="362542" y="4127857"/>
            <a:chExt cx="349433" cy="510244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849F4F5-8964-4F7A-989F-FE138693FA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259" y="4373696"/>
              <a:ext cx="9276" cy="264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C16CDBD-E658-4816-B130-69DD42CE048C}"/>
                    </a:ext>
                  </a:extLst>
                </p:cNvPr>
                <p:cNvSpPr/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59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C16CDBD-E658-4816-B130-69DD42CE04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42" y="4127857"/>
                  <a:ext cx="349433" cy="36423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rgbClr val="FF059A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41ACA6-143D-4539-844C-90C9BF38D7AD}"/>
                  </a:ext>
                </a:extLst>
              </p:cNvPr>
              <p:cNvSpPr txBox="1"/>
              <p:nvPr/>
            </p:nvSpPr>
            <p:spPr>
              <a:xfrm>
                <a:off x="7449900" y="5397093"/>
                <a:ext cx="1699669" cy="55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41ACA6-143D-4539-844C-90C9BF38D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900" y="5397093"/>
                <a:ext cx="1699669" cy="5549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F0296F0B-A96E-48CA-83AA-A60E6614B53B}"/>
              </a:ext>
            </a:extLst>
          </p:cNvPr>
          <p:cNvSpPr/>
          <p:nvPr/>
        </p:nvSpPr>
        <p:spPr>
          <a:xfrm>
            <a:off x="6692076" y="4260658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F01595-3B17-4688-A8EA-EF27D637A7BB}"/>
              </a:ext>
            </a:extLst>
          </p:cNvPr>
          <p:cNvSpPr/>
          <p:nvPr/>
        </p:nvSpPr>
        <p:spPr>
          <a:xfrm>
            <a:off x="7387066" y="4228358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99ADCD-8A33-4DD0-8DA5-24F5437657A0}"/>
              </a:ext>
            </a:extLst>
          </p:cNvPr>
          <p:cNvSpPr/>
          <p:nvPr/>
        </p:nvSpPr>
        <p:spPr>
          <a:xfrm>
            <a:off x="8350351" y="4234763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81897A-5052-460D-91F2-437DEE23A3FD}"/>
              </a:ext>
            </a:extLst>
          </p:cNvPr>
          <p:cNvSpPr/>
          <p:nvPr/>
        </p:nvSpPr>
        <p:spPr>
          <a:xfrm>
            <a:off x="8350351" y="3944885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4E4D251-52E5-4218-A179-7732CDA3A10C}"/>
              </a:ext>
            </a:extLst>
          </p:cNvPr>
          <p:cNvSpPr/>
          <p:nvPr/>
        </p:nvSpPr>
        <p:spPr>
          <a:xfrm>
            <a:off x="8081995" y="3944884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ACEEA5D-9A95-4340-BA70-BE399E2F55FE}"/>
              </a:ext>
            </a:extLst>
          </p:cNvPr>
          <p:cNvSpPr/>
          <p:nvPr/>
        </p:nvSpPr>
        <p:spPr>
          <a:xfrm>
            <a:off x="8081995" y="4236299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B134864-B9C7-4FEA-8C2F-1F06D8D25E49}"/>
              </a:ext>
            </a:extLst>
          </p:cNvPr>
          <p:cNvSpPr/>
          <p:nvPr/>
        </p:nvSpPr>
        <p:spPr>
          <a:xfrm>
            <a:off x="7383073" y="3958577"/>
            <a:ext cx="208390" cy="2092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0227A18-4691-4714-B404-4409D9627652}"/>
              </a:ext>
            </a:extLst>
          </p:cNvPr>
          <p:cNvGrpSpPr/>
          <p:nvPr/>
        </p:nvGrpSpPr>
        <p:grpSpPr>
          <a:xfrm>
            <a:off x="7303927" y="5415525"/>
            <a:ext cx="585719" cy="1386227"/>
            <a:chOff x="7303927" y="5415525"/>
            <a:chExt cx="585719" cy="1386227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898F2D4-B57C-4286-9541-2CC29EC0D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1463" y="5415525"/>
              <a:ext cx="0" cy="53652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5EC889E-0369-45E0-8D6E-62A962B4366B}"/>
                    </a:ext>
                  </a:extLst>
                </p:cNvPr>
                <p:cNvSpPr txBox="1"/>
                <p:nvPr/>
              </p:nvSpPr>
              <p:spPr>
                <a:xfrm>
                  <a:off x="7303927" y="5899967"/>
                  <a:ext cx="585719" cy="9017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5EC889E-0369-45E0-8D6E-62A962B43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3927" y="5899967"/>
                  <a:ext cx="585719" cy="90178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486D18A-83BD-4F88-BE17-202634EF0A8F}"/>
              </a:ext>
            </a:extLst>
          </p:cNvPr>
          <p:cNvGrpSpPr/>
          <p:nvPr/>
        </p:nvGrpSpPr>
        <p:grpSpPr>
          <a:xfrm>
            <a:off x="5812725" y="5397093"/>
            <a:ext cx="585719" cy="1386227"/>
            <a:chOff x="7303927" y="5415525"/>
            <a:chExt cx="585719" cy="1386227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6D44493-89FA-4FC6-8BEB-D9E3AD9F2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1463" y="5415525"/>
              <a:ext cx="0" cy="536528"/>
            </a:xfrm>
            <a:prstGeom prst="straightConnector1">
              <a:avLst/>
            </a:prstGeom>
            <a:ln w="38100">
              <a:solidFill>
                <a:srgbClr val="FF050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9335A5E-56F4-4140-B646-BB3474612C88}"/>
                    </a:ext>
                  </a:extLst>
                </p:cNvPr>
                <p:cNvSpPr txBox="1"/>
                <p:nvPr/>
              </p:nvSpPr>
              <p:spPr>
                <a:xfrm>
                  <a:off x="7303927" y="5899967"/>
                  <a:ext cx="585719" cy="9017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9335A5E-56F4-4140-B646-BB3474612C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3927" y="5899967"/>
                  <a:ext cx="585719" cy="90178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E1158F-1EF4-4CCC-9060-8B1766BACE96}"/>
              </a:ext>
            </a:extLst>
          </p:cNvPr>
          <p:cNvGrpSpPr/>
          <p:nvPr/>
        </p:nvGrpSpPr>
        <p:grpSpPr>
          <a:xfrm>
            <a:off x="9479248" y="5397093"/>
            <a:ext cx="585719" cy="1386227"/>
            <a:chOff x="7303927" y="5415525"/>
            <a:chExt cx="585719" cy="1386227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5FC33E8-58CA-4195-8A97-BDEEBBEA8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1463" y="5415525"/>
              <a:ext cx="0" cy="536528"/>
            </a:xfrm>
            <a:prstGeom prst="straightConnector1">
              <a:avLst/>
            </a:prstGeom>
            <a:ln w="38100">
              <a:solidFill>
                <a:srgbClr val="FF050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8AAE6BA-57FF-4F94-8A85-42B930B8E7F4}"/>
                    </a:ext>
                  </a:extLst>
                </p:cNvPr>
                <p:cNvSpPr txBox="1"/>
                <p:nvPr/>
              </p:nvSpPr>
              <p:spPr>
                <a:xfrm>
                  <a:off x="7303927" y="5899967"/>
                  <a:ext cx="585719" cy="9017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8AAE6BA-57FF-4F94-8A85-42B930B8E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3927" y="5899967"/>
                  <a:ext cx="585719" cy="90178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A3B160D-CEF6-40F3-811B-27DD49D94C0D}"/>
              </a:ext>
            </a:extLst>
          </p:cNvPr>
          <p:cNvSpPr txBox="1"/>
          <p:nvPr/>
        </p:nvSpPr>
        <p:spPr>
          <a:xfrm>
            <a:off x="284480" y="5831390"/>
            <a:ext cx="23950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End of Round 6</a:t>
            </a:r>
          </a:p>
        </p:txBody>
      </p:sp>
    </p:spTree>
    <p:extLst>
      <p:ext uri="{BB962C8B-B14F-4D97-AF65-F5344CB8AC3E}">
        <p14:creationId xmlns:p14="http://schemas.microsoft.com/office/powerpoint/2010/main" val="192433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1497D65-014D-41B2-BD1D-42726208DF13}"/>
                  </a:ext>
                </a:extLst>
              </p:cNvPr>
              <p:cNvSpPr/>
              <p:nvPr/>
            </p:nvSpPr>
            <p:spPr>
              <a:xfrm>
                <a:off x="10120764" y="375834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1497D65-014D-41B2-BD1D-42726208D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764" y="3758345"/>
                <a:ext cx="328613" cy="328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DAD46AD-780E-4683-9F16-EA87B865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00"/>
            <a:ext cx="10515600" cy="1325563"/>
          </a:xfrm>
        </p:spPr>
        <p:txBody>
          <a:bodyPr/>
          <a:lstStyle/>
          <a:p>
            <a:r>
              <a:rPr lang="en-US" dirty="0"/>
              <a:t> Original Population Protocols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40B1E1-9D1A-464D-B978-8A708DDB4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06809" cy="19856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Population: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anonymous</a:t>
                </a:r>
                <a:r>
                  <a:rPr lang="en-US" dirty="0"/>
                  <a:t>, </a:t>
                </a:r>
                <a:r>
                  <a:rPr lang="en-US" b="1" dirty="0"/>
                  <a:t>finite-state </a:t>
                </a:r>
                <a:r>
                  <a:rPr lang="en-US" dirty="0"/>
                  <a:t>agents</a:t>
                </a:r>
              </a:p>
              <a:p>
                <a:r>
                  <a:rPr lang="en-US" dirty="0"/>
                  <a:t>Update via </a:t>
                </a:r>
                <a:r>
                  <a:rPr lang="en-US" b="1" dirty="0"/>
                  <a:t>asynchronous</a:t>
                </a:r>
                <a:r>
                  <a:rPr lang="en-US" dirty="0"/>
                  <a:t>,</a:t>
                </a:r>
                <a:r>
                  <a:rPr lang="en-US" b="1" dirty="0"/>
                  <a:t> asymmetric </a:t>
                </a:r>
                <a:r>
                  <a:rPr lang="en-US" dirty="0"/>
                  <a:t>pairwise interactions</a:t>
                </a:r>
              </a:p>
              <a:p>
                <a:r>
                  <a:rPr lang="en-US" dirty="0"/>
                  <a:t>Protocol: </a:t>
                </a:r>
                <a:r>
                  <a:rPr lang="en-US" b="1" dirty="0"/>
                  <a:t>transition rule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40B1E1-9D1A-464D-B978-8A708DDB4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06809" cy="1985619"/>
              </a:xfrm>
              <a:blipFill>
                <a:blip r:embed="rId5"/>
                <a:stretch>
                  <a:fillRect l="-1481" t="-4908" r="-905" b="-3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C1F719E-4DB3-46B3-AC26-674EB93DC18F}"/>
              </a:ext>
            </a:extLst>
          </p:cNvPr>
          <p:cNvSpPr/>
          <p:nvPr/>
        </p:nvSpPr>
        <p:spPr>
          <a:xfrm>
            <a:off x="654424" y="1315764"/>
            <a:ext cx="11232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[Dana </a:t>
            </a:r>
            <a:r>
              <a:rPr lang="en-US" sz="1200" dirty="0" err="1"/>
              <a:t>Angluin</a:t>
            </a:r>
            <a:r>
              <a:rPr lang="en-US" sz="1200" dirty="0"/>
              <a:t>, James </a:t>
            </a:r>
            <a:r>
              <a:rPr lang="en-US" sz="1200" dirty="0" err="1"/>
              <a:t>Aspnes</a:t>
            </a:r>
            <a:r>
              <a:rPr lang="en-US" sz="1200" dirty="0"/>
              <a:t>, Zoe </a:t>
            </a:r>
            <a:r>
              <a:rPr lang="en-US" sz="1200" dirty="0" err="1"/>
              <a:t>Diamadi</a:t>
            </a:r>
            <a:r>
              <a:rPr lang="en-US" sz="1200" dirty="0"/>
              <a:t>, Michael J. Fischer, and René Peralta. Computation in networks of passively mobile finite-state sensors. Distributed Computing, 2006.]</a:t>
            </a:r>
            <a:endParaRPr lang="en-US" sz="1200" b="0" i="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D9FD73F-1403-4404-8A5B-B77E59CE388E}"/>
                  </a:ext>
                </a:extLst>
              </p:cNvPr>
              <p:cNvSpPr/>
              <p:nvPr/>
            </p:nvSpPr>
            <p:spPr>
              <a:xfrm>
                <a:off x="8674575" y="2448015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D9FD73F-1403-4404-8A5B-B77E59CE3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575" y="2448015"/>
                <a:ext cx="328613" cy="3286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DC0801-FED0-4F5F-9410-656DBD92C085}"/>
                  </a:ext>
                </a:extLst>
              </p:cNvPr>
              <p:cNvSpPr/>
              <p:nvPr/>
            </p:nvSpPr>
            <p:spPr>
              <a:xfrm>
                <a:off x="10204891" y="2533188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DC0801-FED0-4F5F-9410-656DBD92C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891" y="2533188"/>
                <a:ext cx="328613" cy="3286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0955B80-C4C4-4BC4-9B71-AE72A6D52BD1}"/>
                  </a:ext>
                </a:extLst>
              </p:cNvPr>
              <p:cNvSpPr/>
              <p:nvPr/>
            </p:nvSpPr>
            <p:spPr>
              <a:xfrm>
                <a:off x="9266177" y="2737913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0955B80-C4C4-4BC4-9B71-AE72A6D52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177" y="2737913"/>
                <a:ext cx="328613" cy="3286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9ECC10-862B-47E9-A086-63567E858D06}"/>
                  </a:ext>
                </a:extLst>
              </p:cNvPr>
              <p:cNvSpPr/>
              <p:nvPr/>
            </p:nvSpPr>
            <p:spPr>
              <a:xfrm>
                <a:off x="10120764" y="3758155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9ECC10-862B-47E9-A086-63567E858D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764" y="3758155"/>
                <a:ext cx="328613" cy="32861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0419BD1-710C-455D-A41D-37F2975F5F71}"/>
                  </a:ext>
                </a:extLst>
              </p:cNvPr>
              <p:cNvSpPr/>
              <p:nvPr/>
            </p:nvSpPr>
            <p:spPr>
              <a:xfrm>
                <a:off x="8674575" y="3798117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0419BD1-710C-455D-A41D-37F2975F5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575" y="3798117"/>
                <a:ext cx="328613" cy="3286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C5146E1-7CDC-4660-9D86-851DBB6FAAB5}"/>
                  </a:ext>
                </a:extLst>
              </p:cNvPr>
              <p:cNvSpPr/>
              <p:nvPr/>
            </p:nvSpPr>
            <p:spPr>
              <a:xfrm>
                <a:off x="9266177" y="3487216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C5146E1-7CDC-4660-9D86-851DBB6FAA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177" y="3487216"/>
                <a:ext cx="328613" cy="32861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D640E84-F651-4603-8288-C465959DEF00}"/>
                  </a:ext>
                </a:extLst>
              </p:cNvPr>
              <p:cNvSpPr/>
              <p:nvPr/>
            </p:nvSpPr>
            <p:spPr>
              <a:xfrm>
                <a:off x="11240219" y="2770714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D640E84-F651-4603-8288-C465959DE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0219" y="2770714"/>
                <a:ext cx="328613" cy="32861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4DD2E2-6164-488B-9382-7DDD23C43629}"/>
                  </a:ext>
                </a:extLst>
              </p:cNvPr>
              <p:cNvSpPr txBox="1"/>
              <p:nvPr/>
            </p:nvSpPr>
            <p:spPr>
              <a:xfrm>
                <a:off x="8610600" y="1730187"/>
                <a:ext cx="15916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4DD2E2-6164-488B-9382-7DDD23C43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1730187"/>
                <a:ext cx="1591654" cy="461665"/>
              </a:xfrm>
              <a:prstGeom prst="rect">
                <a:avLst/>
              </a:prstGeom>
              <a:blipFill>
                <a:blip r:embed="rId13"/>
                <a:stretch>
                  <a:fillRect r="-38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C6941-8A43-4738-B2E0-AB4B9A874C49}"/>
                  </a:ext>
                </a:extLst>
              </p:cNvPr>
              <p:cNvSpPr txBox="1"/>
              <p:nvPr/>
            </p:nvSpPr>
            <p:spPr>
              <a:xfrm>
                <a:off x="9165908" y="4530527"/>
                <a:ext cx="2209451" cy="156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)→(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C6941-8A43-4738-B2E0-AB4B9A874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908" y="4530527"/>
                <a:ext cx="2209451" cy="1569660"/>
              </a:xfrm>
              <a:prstGeom prst="rect">
                <a:avLst/>
              </a:prstGeom>
              <a:blipFill>
                <a:blip r:embed="rId14"/>
                <a:stretch>
                  <a:fillRect r="-275"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9CCB4B9-6094-4661-A5FF-2ED5529F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3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783B75-2B56-4BA2-AC74-336A877C8D3F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 flipV="1">
            <a:off x="9003188" y="3922462"/>
            <a:ext cx="1117576" cy="399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2A443D-9242-4119-8AA0-3C4868712EC9}"/>
              </a:ext>
            </a:extLst>
          </p:cNvPr>
          <p:cNvCxnSpPr>
            <a:cxnSpLocks/>
          </p:cNvCxnSpPr>
          <p:nvPr/>
        </p:nvCxnSpPr>
        <p:spPr>
          <a:xfrm>
            <a:off x="9545929" y="3028821"/>
            <a:ext cx="613087" cy="7824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A57B42-AD87-4158-B785-F057F9A419BE}"/>
              </a:ext>
            </a:extLst>
          </p:cNvPr>
          <p:cNvCxnSpPr>
            <a:cxnSpLocks/>
          </p:cNvCxnSpPr>
          <p:nvPr/>
        </p:nvCxnSpPr>
        <p:spPr>
          <a:xfrm flipV="1">
            <a:off x="9596597" y="3013323"/>
            <a:ext cx="1643622" cy="5935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06AD1DE-6F4C-45D8-9EFA-D4B986BB9950}"/>
                  </a:ext>
                </a:extLst>
              </p:cNvPr>
              <p:cNvSpPr txBox="1"/>
              <p:nvPr/>
            </p:nvSpPr>
            <p:spPr>
              <a:xfrm>
                <a:off x="8420448" y="5084524"/>
                <a:ext cx="745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06AD1DE-6F4C-45D8-9EFA-D4B986BB9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448" y="5084524"/>
                <a:ext cx="745460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D9C2C94-6E61-4EBC-9EB2-FE87F826F6FD}"/>
                  </a:ext>
                </a:extLst>
              </p:cNvPr>
              <p:cNvSpPr/>
              <p:nvPr/>
            </p:nvSpPr>
            <p:spPr>
              <a:xfrm>
                <a:off x="11238412" y="2770713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D9C2C94-6E61-4EBC-9EB2-FE87F826F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8412" y="2770713"/>
                <a:ext cx="328613" cy="32861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D1BDFD-F77E-414B-86DF-053552DD2D74}"/>
                  </a:ext>
                </a:extLst>
              </p:cNvPr>
              <p:cNvSpPr/>
              <p:nvPr/>
            </p:nvSpPr>
            <p:spPr>
              <a:xfrm>
                <a:off x="10962274" y="3369973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D1BDFD-F77E-414B-86DF-053552DD2D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274" y="3369973"/>
                <a:ext cx="328613" cy="32861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95A627D-580B-45CD-8554-BB448C391CFC}"/>
                  </a:ext>
                </a:extLst>
              </p:cNvPr>
              <p:cNvSpPr/>
              <p:nvPr/>
            </p:nvSpPr>
            <p:spPr>
              <a:xfrm>
                <a:off x="10878943" y="4010619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95A627D-580B-45CD-8554-BB448C391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8943" y="4010619"/>
                <a:ext cx="328613" cy="328613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24584AC2-443C-4C0E-9E81-91F7740247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7974" y="3811244"/>
                <a:ext cx="7427259" cy="10199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Time complexity: “parallel time”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uniform random interactions</a:t>
                </a:r>
                <a:endParaRPr lang="en-US" b="1" dirty="0"/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24584AC2-443C-4C0E-9E81-91F774024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74" y="3811244"/>
                <a:ext cx="7427259" cy="1019993"/>
              </a:xfrm>
              <a:prstGeom prst="rect">
                <a:avLst/>
              </a:prstGeom>
              <a:blipFill>
                <a:blip r:embed="rId19"/>
                <a:stretch>
                  <a:fillRect l="-1478" t="-9524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753A317-42DC-4694-AB92-D3C21C546B8C}"/>
                  </a:ext>
                </a:extLst>
              </p:cNvPr>
              <p:cNvSpPr/>
              <p:nvPr/>
            </p:nvSpPr>
            <p:spPr>
              <a:xfrm>
                <a:off x="10204890" y="2533188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753A317-42DC-4694-AB92-D3C21C546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890" y="2533188"/>
                <a:ext cx="328613" cy="328613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47B0CBB-0CC5-4107-82E6-7332946F3056}"/>
                  </a:ext>
                </a:extLst>
              </p:cNvPr>
              <p:cNvSpPr/>
              <p:nvPr/>
            </p:nvSpPr>
            <p:spPr>
              <a:xfrm>
                <a:off x="8677293" y="3798116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47B0CBB-0CC5-4107-82E6-7332946F30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293" y="3798116"/>
                <a:ext cx="328613" cy="328613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03ED9F6-37EC-4D81-9FDF-E7A51604015D}"/>
                  </a:ext>
                </a:extLst>
              </p:cNvPr>
              <p:cNvSpPr/>
              <p:nvPr/>
            </p:nvSpPr>
            <p:spPr>
              <a:xfrm>
                <a:off x="9265274" y="3482631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03ED9F6-37EC-4D81-9FDF-E7A516040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274" y="3482631"/>
                <a:ext cx="328613" cy="328613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11EA2E1-82A1-4FDF-8047-8336E35EA2CC}"/>
                  </a:ext>
                </a:extLst>
              </p:cNvPr>
              <p:cNvSpPr/>
              <p:nvPr/>
            </p:nvSpPr>
            <p:spPr>
              <a:xfrm>
                <a:off x="10962274" y="3369973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11EA2E1-82A1-4FDF-8047-8336E35EA2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274" y="3369973"/>
                <a:ext cx="328613" cy="328613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B84ADE0-40C1-4376-9663-A9B83BDA24D0}"/>
                  </a:ext>
                </a:extLst>
              </p:cNvPr>
              <p:cNvSpPr/>
              <p:nvPr/>
            </p:nvSpPr>
            <p:spPr>
              <a:xfrm>
                <a:off x="8674575" y="2448014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B84ADE0-40C1-4376-9663-A9B83BDA2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575" y="2448014"/>
                <a:ext cx="328613" cy="328613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FC32CC5-3B70-461E-A7B7-E8795BAC2B85}"/>
                  </a:ext>
                </a:extLst>
              </p:cNvPr>
              <p:cNvSpPr/>
              <p:nvPr/>
            </p:nvSpPr>
            <p:spPr>
              <a:xfrm>
                <a:off x="10876225" y="401061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FC32CC5-3B70-461E-A7B7-E8795BAC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6225" y="4010619"/>
                <a:ext cx="328613" cy="328613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C72E77-52E0-471E-A277-655B2E9C9F05}"/>
                  </a:ext>
                </a:extLst>
              </p:cNvPr>
              <p:cNvSpPr txBox="1"/>
              <p:nvPr/>
            </p:nvSpPr>
            <p:spPr>
              <a:xfrm>
                <a:off x="10767090" y="2310854"/>
                <a:ext cx="10475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time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C72E77-52E0-471E-A277-655B2E9C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090" y="2310854"/>
                <a:ext cx="1047594" cy="338554"/>
              </a:xfrm>
              <a:prstGeom prst="rect">
                <a:avLst/>
              </a:prstGeom>
              <a:blipFill>
                <a:blip r:embed="rId26"/>
                <a:stretch>
                  <a:fillRect t="-5357" r="-232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2210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 animBg="1"/>
      <p:bldP spid="7" grpId="0" animBg="1"/>
      <p:bldP spid="12" grpId="0" animBg="1"/>
      <p:bldP spid="13" grpId="0" animBg="1"/>
      <p:bldP spid="14" grpId="0" animBg="1"/>
      <p:bldP spid="20" grpId="0" animBg="1"/>
      <p:bldP spid="34" grpId="0" animBg="1"/>
      <p:bldP spid="36" grpId="0" animBg="1"/>
      <p:bldP spid="38" grpId="0" animBg="1"/>
      <p:bldP spid="39" grpId="0"/>
      <p:bldP spid="40" grpId="0" animBg="1"/>
      <p:bldP spid="41" grpId="0" animBg="1"/>
      <p:bldP spid="43" grpId="0" animBg="1"/>
      <p:bldP spid="45" grpId="0" animBg="1"/>
      <p:bldP spid="47" grpId="0" animBg="1"/>
      <p:bldP spid="49" grpId="0" animBg="1"/>
      <p:bldP spid="5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941738-E19B-43BF-8E3B-16E57EB158F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410368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Fast Protocols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Messages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941738-E19B-43BF-8E3B-16E57EB158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410368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CADD5A-08BA-4323-9D91-D403B0E6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9495" y="1664261"/>
                <a:ext cx="11558725" cy="4068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Population Size Counting</a:t>
                </a:r>
              </a:p>
              <a:p>
                <a:r>
                  <a:rPr lang="en-US" dirty="0"/>
                  <a:t>Minimally powerful model that can solve this problem</a:t>
                </a:r>
              </a:p>
              <a:p>
                <a:r>
                  <a:rPr lang="en-US" dirty="0"/>
                  <a:t>Simple slow algorithm – pass tokens, learn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collecting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tokens</a:t>
                </a: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Junta Election</a:t>
                </a:r>
              </a:p>
              <a:p>
                <a:r>
                  <a:rPr lang="en-US" dirty="0"/>
                  <a:t>Elect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-sized “junta” of agents</a:t>
                </a:r>
              </a:p>
              <a:p>
                <a:r>
                  <a:rPr lang="en-US" dirty="0"/>
                  <a:t>Key large-state primitive for efficient leader election and majority protocols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CADD5A-08BA-4323-9D91-D403B0E6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9495" y="1664261"/>
                <a:ext cx="11558725" cy="4068214"/>
              </a:xfrm>
              <a:blipFill>
                <a:blip r:embed="rId3"/>
                <a:stretch>
                  <a:fillRect l="-1108" t="-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A8215-1C15-4CF0-A947-A50DCE51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28B703-3733-4051-AF85-EC65858E7251}"/>
              </a:ext>
            </a:extLst>
          </p:cNvPr>
          <p:cNvSpPr/>
          <p:nvPr/>
        </p:nvSpPr>
        <p:spPr>
          <a:xfrm>
            <a:off x="4697994" y="5239520"/>
            <a:ext cx="25420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[</a:t>
            </a:r>
            <a:r>
              <a:rPr lang="en-US" sz="1200" dirty="0" err="1"/>
              <a:t>Gąsieniec</a:t>
            </a:r>
            <a:r>
              <a:rPr lang="en-US" sz="1200" dirty="0"/>
              <a:t>, </a:t>
            </a:r>
            <a:r>
              <a:rPr lang="en-US" sz="1200" dirty="0" err="1"/>
              <a:t>Stachowiak</a:t>
            </a:r>
            <a:r>
              <a:rPr lang="en-US" sz="1200" dirty="0"/>
              <a:t>. SODA, 2018.]</a:t>
            </a:r>
            <a:endParaRPr lang="en-US" sz="1200" b="0" i="0" dirty="0"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237DAB-8ACA-4921-8507-6B16417E1C18}"/>
              </a:ext>
            </a:extLst>
          </p:cNvPr>
          <p:cNvSpPr/>
          <p:nvPr/>
        </p:nvSpPr>
        <p:spPr>
          <a:xfrm>
            <a:off x="4320234" y="5493013"/>
            <a:ext cx="32975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[</a:t>
            </a:r>
            <a:r>
              <a:rPr lang="en-US" sz="1200" dirty="0" err="1"/>
              <a:t>Gąsieniec</a:t>
            </a:r>
            <a:r>
              <a:rPr lang="en-US" sz="1200" dirty="0"/>
              <a:t>, </a:t>
            </a:r>
            <a:r>
              <a:rPr lang="en-US" sz="1200" dirty="0" err="1"/>
              <a:t>Stachowiak</a:t>
            </a:r>
            <a:r>
              <a:rPr lang="en-US" sz="1200" dirty="0"/>
              <a:t>, </a:t>
            </a:r>
            <a:r>
              <a:rPr lang="en-US" sz="1200" dirty="0" err="1"/>
              <a:t>Uznanski</a:t>
            </a:r>
            <a:r>
              <a:rPr lang="en-US" sz="1200" dirty="0"/>
              <a:t>. SPAA, 2019.]</a:t>
            </a:r>
            <a:endParaRPr lang="en-US" sz="1200" b="0" i="0" dirty="0"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CDE7AE-D3D0-4F5C-A6AD-8B6269936E79}"/>
              </a:ext>
            </a:extLst>
          </p:cNvPr>
          <p:cNvSpPr/>
          <p:nvPr/>
        </p:nvSpPr>
        <p:spPr>
          <a:xfrm>
            <a:off x="4479050" y="5749666"/>
            <a:ext cx="2979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[</a:t>
            </a:r>
            <a:r>
              <a:rPr lang="en-US" sz="1200" dirty="0" err="1"/>
              <a:t>Berenbrink</a:t>
            </a:r>
            <a:r>
              <a:rPr lang="en-US" sz="1200" dirty="0"/>
              <a:t>, </a:t>
            </a:r>
            <a:r>
              <a:rPr lang="en-US" sz="1200" dirty="0" err="1"/>
              <a:t>Giakkoupis</a:t>
            </a:r>
            <a:r>
              <a:rPr lang="en-US" sz="1200" dirty="0"/>
              <a:t>, Kling. STOC, 2020.]</a:t>
            </a:r>
            <a:endParaRPr lang="en-US" sz="1200" b="0" i="0" dirty="0"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AC5A4-2E83-461A-AC17-3A3EBA09C5E8}"/>
              </a:ext>
            </a:extLst>
          </p:cNvPr>
          <p:cNvSpPr/>
          <p:nvPr/>
        </p:nvSpPr>
        <p:spPr>
          <a:xfrm>
            <a:off x="3193273" y="6023505"/>
            <a:ext cx="5551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[</a:t>
            </a:r>
            <a:r>
              <a:rPr lang="en-US" sz="1200" dirty="0" err="1"/>
              <a:t>Berenbrink</a:t>
            </a:r>
            <a:r>
              <a:rPr lang="en-US" sz="1200" dirty="0"/>
              <a:t>, </a:t>
            </a:r>
            <a:r>
              <a:rPr lang="en-US" sz="1200" dirty="0" err="1"/>
              <a:t>Elsässer</a:t>
            </a:r>
            <a:r>
              <a:rPr lang="en-US" sz="1200" dirty="0"/>
              <a:t>, </a:t>
            </a:r>
            <a:r>
              <a:rPr lang="en-US" sz="1200" dirty="0" err="1"/>
              <a:t>Friedetzky</a:t>
            </a:r>
            <a:r>
              <a:rPr lang="en-US" sz="1200" dirty="0"/>
              <a:t>, </a:t>
            </a:r>
            <a:r>
              <a:rPr lang="en-US" sz="1200" dirty="0" err="1"/>
              <a:t>Kaaser</a:t>
            </a:r>
            <a:r>
              <a:rPr lang="en-US" sz="1200" dirty="0"/>
              <a:t>, Kling, </a:t>
            </a:r>
            <a:r>
              <a:rPr lang="en-US" sz="1200" dirty="0" err="1"/>
              <a:t>Radzik</a:t>
            </a:r>
            <a:r>
              <a:rPr lang="en-US" sz="1200" dirty="0"/>
              <a:t>. Distributed Computing, 2020.]</a:t>
            </a:r>
            <a:endParaRPr lang="en-US" sz="12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057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F48F-C210-4BCE-9335-631A450A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365125"/>
            <a:ext cx="11196320" cy="1325563"/>
          </a:xfrm>
        </p:spPr>
        <p:txBody>
          <a:bodyPr/>
          <a:lstStyle/>
          <a:p>
            <a:r>
              <a:rPr lang="en-US" dirty="0"/>
              <a:t>Junta Election with 1-bit messages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A41E30-026A-4BF4-B065-BDF501B36B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1507"/>
                <a:ext cx="10319659" cy="25431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Level</a:t>
                </a:r>
                <a:r>
                  <a:rPr lang="en-US" dirty="0"/>
                  <a:t> variable has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b="1" dirty="0"/>
              </a:p>
              <a:p>
                <a:r>
                  <a:rPr lang="en-US" dirty="0"/>
                  <a:t>Max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loglog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 junta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agents with max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Other protocols can simply broadcast level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messages)</a:t>
                </a:r>
              </a:p>
              <a:p>
                <a:r>
                  <a:rPr lang="en-US" dirty="0"/>
                  <a:t>With 1-bit message, use timing of internal counters</a:t>
                </a:r>
              </a:p>
              <a:p>
                <a:r>
                  <a:rPr lang="en-US" dirty="0"/>
                  <a:t>2 messages: </a:t>
                </a:r>
                <a:r>
                  <a:rPr lang="en-US" dirty="0">
                    <a:solidFill>
                      <a:srgbClr val="FF0000"/>
                    </a:solidFill>
                  </a:rPr>
                  <a:t>Stop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00B050"/>
                    </a:solidFill>
                  </a:rPr>
                  <a:t>Go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A41E30-026A-4BF4-B065-BDF501B36B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1507"/>
                <a:ext cx="10319659" cy="2543109"/>
              </a:xfrm>
              <a:blipFill>
                <a:blip r:embed="rId3"/>
                <a:stretch>
                  <a:fillRect l="-1064" t="-2878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B1877-9203-4902-AAAC-6545CDE0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673978D-62B4-4270-8923-21BC35E4883A}"/>
                  </a:ext>
                </a:extLst>
              </p:cNvPr>
              <p:cNvSpPr/>
              <p:nvPr/>
            </p:nvSpPr>
            <p:spPr>
              <a:xfrm>
                <a:off x="148234" y="5604914"/>
                <a:ext cx="270510" cy="275036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:0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673978D-62B4-4270-8923-21BC35E48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4" y="5604914"/>
                <a:ext cx="270510" cy="275036"/>
              </a:xfrm>
              <a:prstGeom prst="ellipse">
                <a:avLst/>
              </a:prstGeom>
              <a:blipFill>
                <a:blip r:embed="rId4"/>
                <a:stretch>
                  <a:fillRect l="-2041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B9D5DE2-899F-4203-8A3D-FBA0C932BE20}"/>
              </a:ext>
            </a:extLst>
          </p:cNvPr>
          <p:cNvSpPr/>
          <p:nvPr/>
        </p:nvSpPr>
        <p:spPr>
          <a:xfrm>
            <a:off x="418744" y="6258008"/>
            <a:ext cx="321355" cy="98342"/>
          </a:xfrm>
          <a:prstGeom prst="rect">
            <a:avLst/>
          </a:prstGeom>
          <a:pattFill prst="ltVert">
            <a:fgClr>
              <a:schemeClr val="tx1"/>
            </a:fgClr>
            <a:bgClr>
              <a:srgbClr val="00B05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B24879-1DF1-4DBC-834A-FC04FB49293F}"/>
              </a:ext>
            </a:extLst>
          </p:cNvPr>
          <p:cNvSpPr/>
          <p:nvPr/>
        </p:nvSpPr>
        <p:spPr>
          <a:xfrm>
            <a:off x="740099" y="6258008"/>
            <a:ext cx="490823" cy="98342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E42005-AFAB-401C-A4D6-44F71EBAB2DC}"/>
              </a:ext>
            </a:extLst>
          </p:cNvPr>
          <p:cNvSpPr/>
          <p:nvPr/>
        </p:nvSpPr>
        <p:spPr>
          <a:xfrm>
            <a:off x="1230922" y="6258008"/>
            <a:ext cx="899327" cy="98342"/>
          </a:xfrm>
          <a:prstGeom prst="rect">
            <a:avLst/>
          </a:prstGeom>
          <a:pattFill prst="ltVert">
            <a:fgClr>
              <a:schemeClr val="tx1"/>
            </a:fgClr>
            <a:bgClr>
              <a:srgbClr val="00B05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D23528-9C93-44E9-9563-FB735885DFAE}"/>
              </a:ext>
            </a:extLst>
          </p:cNvPr>
          <p:cNvSpPr/>
          <p:nvPr/>
        </p:nvSpPr>
        <p:spPr>
          <a:xfrm>
            <a:off x="2130249" y="6258008"/>
            <a:ext cx="1451146" cy="98342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D6A38B-9767-44C3-86DC-C54EABE03D25}"/>
              </a:ext>
            </a:extLst>
          </p:cNvPr>
          <p:cNvSpPr/>
          <p:nvPr/>
        </p:nvSpPr>
        <p:spPr>
          <a:xfrm>
            <a:off x="3581393" y="6258008"/>
            <a:ext cx="3159871" cy="98342"/>
          </a:xfrm>
          <a:prstGeom prst="rect">
            <a:avLst/>
          </a:prstGeom>
          <a:pattFill prst="ltVert">
            <a:fgClr>
              <a:schemeClr val="tx1"/>
            </a:fgClr>
            <a:bgClr>
              <a:srgbClr val="00B05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7604D9-43ED-475E-8839-B2401F6E33F1}"/>
              </a:ext>
            </a:extLst>
          </p:cNvPr>
          <p:cNvSpPr/>
          <p:nvPr/>
        </p:nvSpPr>
        <p:spPr>
          <a:xfrm>
            <a:off x="6741267" y="6258008"/>
            <a:ext cx="4710633" cy="98342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4B0B79-BCCF-4C20-8E8C-E42A10634567}"/>
              </a:ext>
            </a:extLst>
          </p:cNvPr>
          <p:cNvCxnSpPr>
            <a:cxnSpLocks/>
          </p:cNvCxnSpPr>
          <p:nvPr/>
        </p:nvCxnSpPr>
        <p:spPr>
          <a:xfrm flipV="1">
            <a:off x="1230922" y="5922994"/>
            <a:ext cx="0" cy="548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7873D6-F4AB-4A2B-A89C-8FF75FCCA0BD}"/>
              </a:ext>
            </a:extLst>
          </p:cNvPr>
          <p:cNvCxnSpPr>
            <a:cxnSpLocks/>
          </p:cNvCxnSpPr>
          <p:nvPr/>
        </p:nvCxnSpPr>
        <p:spPr>
          <a:xfrm flipV="1">
            <a:off x="3581393" y="5922994"/>
            <a:ext cx="0" cy="548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1BBF37-2453-45EC-B34D-96CC8A1FDB4A}"/>
              </a:ext>
            </a:extLst>
          </p:cNvPr>
          <p:cNvCxnSpPr>
            <a:cxnSpLocks/>
          </p:cNvCxnSpPr>
          <p:nvPr/>
        </p:nvCxnSpPr>
        <p:spPr>
          <a:xfrm flipV="1">
            <a:off x="11451900" y="5922994"/>
            <a:ext cx="0" cy="548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B27601-0F77-4016-B4F9-97B94ED1404D}"/>
                  </a:ext>
                </a:extLst>
              </p:cNvPr>
              <p:cNvSpPr/>
              <p:nvPr/>
            </p:nvSpPr>
            <p:spPr>
              <a:xfrm>
                <a:off x="148234" y="5291418"/>
                <a:ext cx="270510" cy="275036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:1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B27601-0F77-4016-B4F9-97B94ED14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4" y="5291418"/>
                <a:ext cx="270510" cy="275036"/>
              </a:xfrm>
              <a:prstGeom prst="ellipse">
                <a:avLst/>
              </a:prstGeom>
              <a:blipFill>
                <a:blip r:embed="rId5"/>
                <a:stretch>
                  <a:fillRect l="-2041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BC1FDE4-9233-460D-AEB6-5A9F676C3F80}"/>
                  </a:ext>
                </a:extLst>
              </p:cNvPr>
              <p:cNvSpPr/>
              <p:nvPr/>
            </p:nvSpPr>
            <p:spPr>
              <a:xfrm>
                <a:off x="148234" y="4977922"/>
                <a:ext cx="270510" cy="275036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:2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BC1FDE4-9233-460D-AEB6-5A9F676C3F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4" y="4977922"/>
                <a:ext cx="270510" cy="275036"/>
              </a:xfrm>
              <a:prstGeom prst="ellipse">
                <a:avLst/>
              </a:prstGeom>
              <a:blipFill>
                <a:blip r:embed="rId6"/>
                <a:stretch>
                  <a:fillRect l="-2041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8F84183-983E-446F-8783-51EF8FF7D73E}"/>
                  </a:ext>
                </a:extLst>
              </p:cNvPr>
              <p:cNvSpPr/>
              <p:nvPr/>
            </p:nvSpPr>
            <p:spPr>
              <a:xfrm>
                <a:off x="148234" y="4657913"/>
                <a:ext cx="270510" cy="275036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:0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8F84183-983E-446F-8783-51EF8FF7D7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4" y="4657913"/>
                <a:ext cx="270510" cy="275036"/>
              </a:xfrm>
              <a:prstGeom prst="ellipse">
                <a:avLst/>
              </a:prstGeom>
              <a:blipFill>
                <a:blip r:embed="rId7"/>
                <a:stretch>
                  <a:fillRect l="-2041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E3F0326-1684-490D-A2D1-FBD2402FB986}"/>
                  </a:ext>
                </a:extLst>
              </p:cNvPr>
              <p:cNvSpPr/>
              <p:nvPr/>
            </p:nvSpPr>
            <p:spPr>
              <a:xfrm>
                <a:off x="148234" y="4337904"/>
                <a:ext cx="270510" cy="275036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:1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E3F0326-1684-490D-A2D1-FBD2402FB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4" y="4337904"/>
                <a:ext cx="270510" cy="275036"/>
              </a:xfrm>
              <a:prstGeom prst="ellipse">
                <a:avLst/>
              </a:prstGeom>
              <a:blipFill>
                <a:blip r:embed="rId5"/>
                <a:stretch>
                  <a:fillRect l="-2041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363F3CD-485F-4126-BFFE-0806EAE76AC4}"/>
                  </a:ext>
                </a:extLst>
              </p:cNvPr>
              <p:cNvSpPr/>
              <p:nvPr/>
            </p:nvSpPr>
            <p:spPr>
              <a:xfrm>
                <a:off x="148234" y="4024408"/>
                <a:ext cx="270510" cy="275036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:0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363F3CD-485F-4126-BFFE-0806EAE76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4" y="4024408"/>
                <a:ext cx="270510" cy="275036"/>
              </a:xfrm>
              <a:prstGeom prst="ellipse">
                <a:avLst/>
              </a:prstGeom>
              <a:blipFill>
                <a:blip r:embed="rId7"/>
                <a:stretch>
                  <a:fillRect l="-2041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3D777CF-99FA-4CB6-9AB4-E2864EEEB77A}"/>
                  </a:ext>
                </a:extLst>
              </p:cNvPr>
              <p:cNvSpPr txBox="1"/>
              <p:nvPr/>
            </p:nvSpPr>
            <p:spPr>
              <a:xfrm>
                <a:off x="985510" y="6406144"/>
                <a:ext cx="574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3D777CF-99FA-4CB6-9AB4-E2864EEEB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10" y="6406144"/>
                <a:ext cx="57413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5BF802-D525-4BD1-9B78-2B318C1DF231}"/>
                  </a:ext>
                </a:extLst>
              </p:cNvPr>
              <p:cNvSpPr txBox="1"/>
              <p:nvPr/>
            </p:nvSpPr>
            <p:spPr>
              <a:xfrm>
                <a:off x="3294327" y="6406144"/>
                <a:ext cx="5670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5BF802-D525-4BD1-9B78-2B318C1DF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27" y="6406144"/>
                <a:ext cx="56701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46B8674-9DBB-450D-9D17-AE6EE44C9594}"/>
                  </a:ext>
                </a:extLst>
              </p:cNvPr>
              <p:cNvSpPr txBox="1"/>
              <p:nvPr/>
            </p:nvSpPr>
            <p:spPr>
              <a:xfrm>
                <a:off x="11157863" y="6406143"/>
                <a:ext cx="574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46B8674-9DBB-450D-9D17-AE6EE44C9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7863" y="6406143"/>
                <a:ext cx="57413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37940DB-2BEF-4DBE-A98F-A4759A619552}"/>
                  </a:ext>
                </a:extLst>
              </p:cNvPr>
              <p:cNvSpPr txBox="1"/>
              <p:nvPr/>
            </p:nvSpPr>
            <p:spPr>
              <a:xfrm>
                <a:off x="195468" y="6307179"/>
                <a:ext cx="60919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200" dirty="0"/>
                  <a:t>=</a:t>
                </a:r>
                <a:r>
                  <a:rPr lang="en-US" sz="1200" dirty="0">
                    <a:solidFill>
                      <a:srgbClr val="00B050"/>
                    </a:solidFill>
                  </a:rPr>
                  <a:t>Go</a:t>
                </a:r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37940DB-2BEF-4DBE-A98F-A4759A619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68" y="6307179"/>
                <a:ext cx="609196" cy="276999"/>
              </a:xfrm>
              <a:prstGeom prst="rect">
                <a:avLst/>
              </a:prstGeom>
              <a:blipFill>
                <a:blip r:embed="rId11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F522C72-F548-40B3-8489-B2B41877CF9D}"/>
                  </a:ext>
                </a:extLst>
              </p:cNvPr>
              <p:cNvSpPr txBox="1"/>
              <p:nvPr/>
            </p:nvSpPr>
            <p:spPr>
              <a:xfrm>
                <a:off x="631390" y="6307179"/>
                <a:ext cx="75081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=</a:t>
                </a:r>
                <a:r>
                  <a:rPr lang="en-US" sz="1200" dirty="0">
                    <a:solidFill>
                      <a:srgbClr val="FF0000"/>
                    </a:solidFill>
                  </a:rPr>
                  <a:t>Stop</a:t>
                </a:r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F522C72-F548-40B3-8489-B2B41877C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90" y="6307179"/>
                <a:ext cx="750819" cy="276999"/>
              </a:xfrm>
              <a:prstGeom prst="rect">
                <a:avLst/>
              </a:prstGeom>
              <a:blipFill>
                <a:blip r:embed="rId1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273F0C1-98BE-49B2-894A-19FE8E0DB3A6}"/>
                  </a:ext>
                </a:extLst>
              </p:cNvPr>
              <p:cNvSpPr txBox="1"/>
              <p:nvPr/>
            </p:nvSpPr>
            <p:spPr>
              <a:xfrm>
                <a:off x="1381307" y="6307179"/>
                <a:ext cx="60919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200" dirty="0"/>
                  <a:t>=</a:t>
                </a:r>
                <a:r>
                  <a:rPr lang="en-US" sz="1200" dirty="0">
                    <a:solidFill>
                      <a:srgbClr val="00B050"/>
                    </a:solidFill>
                  </a:rPr>
                  <a:t>Go</a:t>
                </a:r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273F0C1-98BE-49B2-894A-19FE8E0DB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307" y="6307179"/>
                <a:ext cx="609196" cy="276999"/>
              </a:xfrm>
              <a:prstGeom prst="rect">
                <a:avLst/>
              </a:prstGeom>
              <a:blipFill>
                <a:blip r:embed="rId11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B582859-4B3C-490C-AA75-1F33BD322A8D}"/>
                  </a:ext>
                </a:extLst>
              </p:cNvPr>
              <p:cNvSpPr txBox="1"/>
              <p:nvPr/>
            </p:nvSpPr>
            <p:spPr>
              <a:xfrm>
                <a:off x="4727940" y="6307179"/>
                <a:ext cx="60919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200" dirty="0"/>
                  <a:t>=</a:t>
                </a:r>
                <a:r>
                  <a:rPr lang="en-US" sz="1200" dirty="0">
                    <a:solidFill>
                      <a:srgbClr val="00B050"/>
                    </a:solidFill>
                  </a:rPr>
                  <a:t>Go</a:t>
                </a:r>
                <a:endParaRPr lang="en-US" sz="1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B582859-4B3C-490C-AA75-1F33BD32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940" y="6307179"/>
                <a:ext cx="609196" cy="276999"/>
              </a:xfrm>
              <a:prstGeom prst="rect">
                <a:avLst/>
              </a:prstGeom>
              <a:blipFill>
                <a:blip r:embed="rId11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4B28CDD-D590-4305-A27D-81FA8BAD37A0}"/>
                  </a:ext>
                </a:extLst>
              </p:cNvPr>
              <p:cNvSpPr txBox="1"/>
              <p:nvPr/>
            </p:nvSpPr>
            <p:spPr>
              <a:xfrm>
                <a:off x="2502879" y="6307179"/>
                <a:ext cx="75081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=</a:t>
                </a:r>
                <a:r>
                  <a:rPr lang="en-US" sz="1200" dirty="0">
                    <a:solidFill>
                      <a:srgbClr val="FF0000"/>
                    </a:solidFill>
                  </a:rPr>
                  <a:t>Stop</a:t>
                </a:r>
                <a:endParaRPr lang="en-US" sz="12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4B28CDD-D590-4305-A27D-81FA8BAD3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879" y="6307179"/>
                <a:ext cx="750819" cy="276999"/>
              </a:xfrm>
              <a:prstGeom prst="rect">
                <a:avLst/>
              </a:prstGeom>
              <a:blipFill>
                <a:blip r:embed="rId1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0B36F89-11CC-4752-94C2-BC309A0B1E21}"/>
                  </a:ext>
                </a:extLst>
              </p:cNvPr>
              <p:cNvSpPr txBox="1"/>
              <p:nvPr/>
            </p:nvSpPr>
            <p:spPr>
              <a:xfrm>
                <a:off x="8675952" y="6307179"/>
                <a:ext cx="75081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=</a:t>
                </a:r>
                <a:r>
                  <a:rPr lang="en-US" sz="1200" dirty="0">
                    <a:solidFill>
                      <a:srgbClr val="FF0000"/>
                    </a:solidFill>
                  </a:rPr>
                  <a:t>Stop</a:t>
                </a:r>
                <a:endParaRPr lang="en-US" sz="1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0B36F89-11CC-4752-94C2-BC309A0B1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952" y="6307179"/>
                <a:ext cx="750819" cy="276999"/>
              </a:xfrm>
              <a:prstGeom prst="rect">
                <a:avLst/>
              </a:prstGeom>
              <a:blipFill>
                <a:blip r:embed="rId1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48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L 0.07773 -0.00232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-116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L 0.07773 -0.00232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-116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L 0.07773 -0.00232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-116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L 0.07773 -0.00232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-116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L 0.07773 -0.00232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-116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L 0.07773 -0.00232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-116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97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00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03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06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09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decel="16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73 -0.00231 L 0.0862 -0.00209 " pathEditMode="relative" rAng="0" ptsTypes="AA">
                                      <p:cBhvr>
                                        <p:cTn id="116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46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42" presetClass="path" presetSubtype="0" decel="1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73 -0.00231 L 0.0862 -0.00209 " pathEditMode="relative" rAng="0" ptsTypes="AA">
                                      <p:cBhvr>
                                        <p:cTn id="118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46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decel="1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73 -0.00231 L 0.0862 -0.00209 " pathEditMode="relative" rAng="0" ptsTypes="AA">
                                      <p:cBhvr>
                                        <p:cTn id="120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46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7" presetClass="emph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3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6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mph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9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2 -0.00208 L 0.27057 -0.00324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-69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2 -0.00208 L 0.27057 -0.00324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-69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2 -0.00208 L 0.27057 -0.00324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-69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74 -0.00231 L 0.27057 -0.00324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-46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74 -0.00231 L 0.27057 -0.00324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-46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74 -0.00231 L 0.27057 -0.00324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-46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6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9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7" presetClass="emph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55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7" presetClass="emph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58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7" presetClass="emph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61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7" presetClass="emph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64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67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7" presetClass="emph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7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57 -0.00324 L 0.27513 -0.00324 " pathEditMode="relative" rAng="0" ptsTypes="AA">
                                      <p:cBhvr>
                                        <p:cTn id="174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" y="0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7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13 -0.00324 L 0.91614 -0.00231 " pathEditMode="relative" rAng="0" ptsTypes="AA">
                                      <p:cBhvr>
                                        <p:cTn id="181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84" y="23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57 -0.00324 L 0.91614 -0.00231 " pathEditMode="relative" rAng="0" ptsTypes="AA">
                                      <p:cBhvr>
                                        <p:cTn id="183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79" y="46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57 -0.00324 L 0.91614 -0.00231 " pathEditMode="relative" rAng="0" ptsTypes="AA">
                                      <p:cBhvr>
                                        <p:cTn id="185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79" y="46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57 -0.00324 L 0.91614 -0.00231 " pathEditMode="relative" rAng="0" ptsTypes="AA">
                                      <p:cBhvr>
                                        <p:cTn id="18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79" y="46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57 -0.00324 L 0.91614 -0.00231 " pathEditMode="relative" rAng="0" ptsTypes="AA">
                                      <p:cBhvr>
                                        <p:cTn id="189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79" y="46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57 -0.00324 L 0.91614 -0.00231 " pathEditMode="relative" rAng="0" ptsTypes="AA">
                                      <p:cBhvr>
                                        <p:cTn id="191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79" y="46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4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7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3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6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7" presetClass="emph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209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7" presetClass="emph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212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7" presetClass="emph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215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7" presetClass="emph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218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7" presetClass="emph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221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7" presetClass="emph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224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11" grpId="0" animBg="1"/>
      <p:bldP spid="15" grpId="0" animBg="1"/>
      <p:bldP spid="18" grpId="0" animBg="1"/>
      <p:bldP spid="20" grpId="0" animBg="1"/>
      <p:bldP spid="23" grpId="0" animBg="1"/>
      <p:bldP spid="25" grpId="0" animBg="1"/>
      <p:bldP spid="31" grpId="0" animBg="1"/>
      <p:bldP spid="31" grpId="1" animBg="1"/>
      <p:bldP spid="31" grpId="2" animBg="1"/>
      <p:bldP spid="31" grpId="3" animBg="1"/>
      <p:bldP spid="31" grpId="4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3" grpId="0" animBg="1"/>
      <p:bldP spid="33" grpId="1" animBg="1"/>
      <p:bldP spid="33" grpId="2" animBg="1"/>
      <p:bldP spid="33" grpId="3" animBg="1"/>
      <p:bldP spid="34" grpId="0" animBg="1"/>
      <p:bldP spid="34" grpId="1" animBg="1"/>
      <p:bldP spid="34" grpId="2" animBg="1"/>
      <p:bldP spid="34" grpId="3" animBg="1"/>
      <p:bldP spid="34" grpId="4" animBg="1"/>
      <p:bldP spid="35" grpId="0" animBg="1"/>
      <p:bldP spid="35" grpId="1" animBg="1"/>
      <p:bldP spid="35" grpId="2" animBg="1"/>
      <p:bldP spid="35" grpId="3" animBg="1"/>
      <p:bldP spid="39" grpId="0"/>
      <p:bldP spid="41" grpId="0"/>
      <p:bldP spid="43" grpId="0"/>
      <p:bldP spid="45" grpId="0"/>
      <p:bldP spid="47" grpId="0"/>
      <p:bldP spid="63" grpId="0"/>
      <p:bldP spid="65" grpId="0"/>
      <p:bldP spid="67" grpId="0"/>
      <p:bldP spid="6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A41E30-026A-4BF4-B065-BDF501B36B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1507"/>
                <a:ext cx="4549588" cy="2171503"/>
              </a:xfrm>
            </p:spPr>
            <p:txBody>
              <a:bodyPr/>
              <a:lstStyle/>
              <a:p>
                <a:r>
                  <a:rPr lang="en-US" dirty="0"/>
                  <a:t>Works with high probability,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space</a:t>
                </a:r>
              </a:p>
              <a:p>
                <a:r>
                  <a:rPr lang="en-US" dirty="0"/>
                  <a:t>Simulations suggest it 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 and space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A41E30-026A-4BF4-B065-BDF501B36B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1507"/>
                <a:ext cx="4549588" cy="2171503"/>
              </a:xfrm>
              <a:blipFill>
                <a:blip r:embed="rId2"/>
                <a:stretch>
                  <a:fillRect l="-2413" t="-4775" r="-2547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B1877-9203-4902-AAAC-6545CDE0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687A5-4F51-4180-8001-F6B23B6B1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788" y="1387492"/>
            <a:ext cx="5612187" cy="5272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196668-AABE-489B-B386-CDF72E3D3831}"/>
                  </a:ext>
                </a:extLst>
              </p:cNvPr>
              <p:cNvSpPr txBox="1"/>
              <p:nvPr/>
            </p:nvSpPr>
            <p:spPr>
              <a:xfrm>
                <a:off x="3983386" y="4425496"/>
                <a:ext cx="180517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196668-AABE-489B-B386-CDF72E3D3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386" y="4425496"/>
                <a:ext cx="1805174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108F212A-EDC0-4B83-A109-A96D69E2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365125"/>
            <a:ext cx="11196320" cy="1325563"/>
          </a:xfrm>
        </p:spPr>
        <p:txBody>
          <a:bodyPr/>
          <a:lstStyle/>
          <a:p>
            <a:r>
              <a:rPr lang="en-US" dirty="0"/>
              <a:t>Junta Election with 1-bit messages</a:t>
            </a:r>
          </a:p>
        </p:txBody>
      </p:sp>
    </p:spTree>
    <p:extLst>
      <p:ext uri="{BB962C8B-B14F-4D97-AF65-F5344CB8AC3E}">
        <p14:creationId xmlns:p14="http://schemas.microsoft.com/office/powerpoint/2010/main" val="188903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0221-F746-4A5E-835D-6B0400AB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Power of 1-bit Messages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1CDDF-20C3-4E35-9576-36506EB76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6835" y="1825625"/>
                <a:ext cx="11449878" cy="40821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Composing junta election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messages, what about only using 1-bit messages?</a:t>
                </a:r>
              </a:p>
              <a:p>
                <a:r>
                  <a:rPr lang="en-US" dirty="0"/>
                  <a:t>We construct a synchronized 1-bit broadcast primitive</a:t>
                </a:r>
              </a:p>
              <a:p>
                <a:r>
                  <a:rPr lang="en-US" dirty="0"/>
                  <a:t>Unbounded internal counters partitioned into rounds of increasing length</a:t>
                </a:r>
              </a:p>
              <a:p>
                <a:r>
                  <a:rPr lang="en-US" dirty="0"/>
                  <a:t>Eventually all rounds remain synchronized (by </a:t>
                </a:r>
                <a:r>
                  <a:rPr lang="en-US" dirty="0" err="1"/>
                  <a:t>Borel-Cantelli</a:t>
                </a:r>
                <a:r>
                  <a:rPr lang="en-US" dirty="0"/>
                  <a:t> Lemma)</a:t>
                </a:r>
              </a:p>
              <a:p>
                <a:r>
                  <a:rPr lang="en-US" dirty="0"/>
                  <a:t>Use broadcast primitive to elect a leader, construct a Turing Machine</a:t>
                </a:r>
              </a:p>
              <a:p>
                <a:r>
                  <a:rPr lang="en-US" dirty="0"/>
                  <a:t>Probability-1 Turing Machine simulation (with unbounded local states)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1CDDF-20C3-4E35-9576-36506EB76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835" y="1825625"/>
                <a:ext cx="11449878" cy="4082116"/>
              </a:xfrm>
              <a:blipFill>
                <a:blip r:embed="rId3"/>
                <a:stretch>
                  <a:fillRect l="-958" t="-2388" r="-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35BFB-B661-4179-85A2-3C588979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8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B3DB-EE9F-4A73-B5AB-6E62AF86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64D86-6FB0-4382-9E16-9594367D0B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1130" cy="4351338"/>
              </a:xfrm>
            </p:spPr>
            <p:txBody>
              <a:bodyPr/>
              <a:lstStyle/>
              <a:p>
                <a:r>
                  <a:rPr lang="en-US" dirty="0"/>
                  <a:t>Introduced new refined model, measuring cost of communication in large state population protocols</a:t>
                </a:r>
              </a:p>
              <a:p>
                <a:r>
                  <a:rPr lang="en-US" dirty="0"/>
                  <a:t>Characterized computability hierarchy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messages</a:t>
                </a:r>
              </a:p>
              <a:p>
                <a:r>
                  <a:rPr lang="en-US" dirty="0"/>
                  <a:t>New fast protocols for exact size counting and junta election</a:t>
                </a:r>
              </a:p>
              <a:p>
                <a:r>
                  <a:rPr lang="en-US" dirty="0"/>
                  <a:t>Broadcast channel and Turing Machine simulation with only 1-bit messages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64D86-6FB0-4382-9E16-9594367D0B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1130" cy="4351338"/>
              </a:xfrm>
              <a:blipFill>
                <a:blip r:embed="rId2"/>
                <a:stretch>
                  <a:fillRect l="-102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59A23-1A00-4631-8067-AB652A0A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6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F94A-3E10-41AF-AEA7-8653C332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62AC0-F137-4F64-9139-34B43A7BD2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0282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Junta election protocol has positive probability of failure</a:t>
                </a:r>
              </a:p>
              <a:p>
                <a:r>
                  <a:rPr lang="en-US" b="1" dirty="0"/>
                  <a:t>Conjecture</a:t>
                </a:r>
                <a:r>
                  <a:rPr lang="en-US" dirty="0"/>
                  <a:t>: Any protocol that solves leader election with probability 1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messages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to stabilize</a:t>
                </a:r>
              </a:p>
              <a:p>
                <a:pPr marL="0" indent="0">
                  <a:buNone/>
                </a:pPr>
                <a:r>
                  <a:rPr lang="en-US" dirty="0"/>
                  <a:t>(same time lower bound as constant state model)</a:t>
                </a:r>
              </a:p>
              <a:p>
                <a:r>
                  <a:rPr lang="en-US" dirty="0"/>
                  <a:t>Proof idea: use “density lemma” that all messages appear as a constant fraction of the population in constant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62AC0-F137-4F64-9139-34B43A7BD2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02822"/>
              </a:xfrm>
              <a:blipFill>
                <a:blip r:embed="rId3"/>
                <a:stretch>
                  <a:fillRect l="-1217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DC954-6557-4EB1-9058-A4146A3D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2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310A-950E-48FF-AB5F-729C7CA5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654" y="1226581"/>
            <a:ext cx="8126691" cy="44048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 for your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ECB28-77D6-48E7-B6FE-78922261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5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1497D65-014D-41B2-BD1D-42726208DF13}"/>
                  </a:ext>
                </a:extLst>
              </p:cNvPr>
              <p:cNvSpPr/>
              <p:nvPr/>
            </p:nvSpPr>
            <p:spPr>
              <a:xfrm>
                <a:off x="10120764" y="375834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1497D65-014D-41B2-BD1D-42726208D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764" y="3758345"/>
                <a:ext cx="328613" cy="328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DAD46AD-780E-4683-9F16-EA87B865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00"/>
            <a:ext cx="10515600" cy="1325563"/>
          </a:xfrm>
        </p:spPr>
        <p:txBody>
          <a:bodyPr/>
          <a:lstStyle/>
          <a:p>
            <a:r>
              <a:rPr lang="en-US" dirty="0"/>
              <a:t> Original Model Limitations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40B1E1-9D1A-464D-B978-8A708DDB4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27259" cy="1603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Time lower bounds for fundamental tasks</a:t>
                </a:r>
              </a:p>
              <a:p>
                <a:pPr marL="0" indent="0">
                  <a:buNone/>
                </a:pPr>
                <a:r>
                  <a:rPr lang="en-US" dirty="0" err="1"/>
                  <a:t>ie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for leader election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40B1E1-9D1A-464D-B978-8A708DDB4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27259" cy="1603375"/>
              </a:xfrm>
              <a:blipFill>
                <a:blip r:embed="rId5"/>
                <a:stretch>
                  <a:fillRect l="-1724" t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0955B80-C4C4-4BC4-9B71-AE72A6D52BD1}"/>
                  </a:ext>
                </a:extLst>
              </p:cNvPr>
              <p:cNvSpPr/>
              <p:nvPr/>
            </p:nvSpPr>
            <p:spPr>
              <a:xfrm>
                <a:off x="9266177" y="2737913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0955B80-C4C4-4BC4-9B71-AE72A6D52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177" y="2737913"/>
                <a:ext cx="328613" cy="3286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4DD2E2-6164-488B-9382-7DDD23C43629}"/>
                  </a:ext>
                </a:extLst>
              </p:cNvPr>
              <p:cNvSpPr txBox="1"/>
              <p:nvPr/>
            </p:nvSpPr>
            <p:spPr>
              <a:xfrm>
                <a:off x="8610600" y="1730187"/>
                <a:ext cx="15916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4DD2E2-6164-488B-9382-7DDD23C43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1730187"/>
                <a:ext cx="1591654" cy="461665"/>
              </a:xfrm>
              <a:prstGeom prst="rect">
                <a:avLst/>
              </a:prstGeom>
              <a:blipFill>
                <a:blip r:embed="rId7"/>
                <a:stretch>
                  <a:fillRect r="-38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C6941-8A43-4738-B2E0-AB4B9A874C49}"/>
                  </a:ext>
                </a:extLst>
              </p:cNvPr>
              <p:cNvSpPr txBox="1"/>
              <p:nvPr/>
            </p:nvSpPr>
            <p:spPr>
              <a:xfrm>
                <a:off x="9165908" y="4530527"/>
                <a:ext cx="2209451" cy="156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)→(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C6941-8A43-4738-B2E0-AB4B9A874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908" y="4530527"/>
                <a:ext cx="2209451" cy="1569660"/>
              </a:xfrm>
              <a:prstGeom prst="rect">
                <a:avLst/>
              </a:prstGeom>
              <a:blipFill>
                <a:blip r:embed="rId8"/>
                <a:stretch>
                  <a:fillRect r="-275"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9CCB4B9-6094-4661-A5FF-2ED5529F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06AD1DE-6F4C-45D8-9EFA-D4B986BB9950}"/>
                  </a:ext>
                </a:extLst>
              </p:cNvPr>
              <p:cNvSpPr txBox="1"/>
              <p:nvPr/>
            </p:nvSpPr>
            <p:spPr>
              <a:xfrm>
                <a:off x="8420448" y="5084524"/>
                <a:ext cx="7454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06AD1DE-6F4C-45D8-9EFA-D4B986BB9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448" y="5084524"/>
                <a:ext cx="7454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D1BDFD-F77E-414B-86DF-053552DD2D74}"/>
                  </a:ext>
                </a:extLst>
              </p:cNvPr>
              <p:cNvSpPr/>
              <p:nvPr/>
            </p:nvSpPr>
            <p:spPr>
              <a:xfrm>
                <a:off x="10962274" y="3369973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D1BDFD-F77E-414B-86DF-053552DD2D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274" y="3369973"/>
                <a:ext cx="328613" cy="3286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95A627D-580B-45CD-8554-BB448C391CFC}"/>
                  </a:ext>
                </a:extLst>
              </p:cNvPr>
              <p:cNvSpPr/>
              <p:nvPr/>
            </p:nvSpPr>
            <p:spPr>
              <a:xfrm>
                <a:off x="10878943" y="4010619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95A627D-580B-45CD-8554-BB448C391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8943" y="4010619"/>
                <a:ext cx="328613" cy="32861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753A317-42DC-4694-AB92-D3C21C546B8C}"/>
                  </a:ext>
                </a:extLst>
              </p:cNvPr>
              <p:cNvSpPr/>
              <p:nvPr/>
            </p:nvSpPr>
            <p:spPr>
              <a:xfrm>
                <a:off x="10204890" y="2533188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753A317-42DC-4694-AB92-D3C21C546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890" y="2533188"/>
                <a:ext cx="328613" cy="32861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47B0CBB-0CC5-4107-82E6-7332946F3056}"/>
                  </a:ext>
                </a:extLst>
              </p:cNvPr>
              <p:cNvSpPr/>
              <p:nvPr/>
            </p:nvSpPr>
            <p:spPr>
              <a:xfrm>
                <a:off x="8677293" y="3798116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47B0CBB-0CC5-4107-82E6-7332946F30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293" y="3798116"/>
                <a:ext cx="328613" cy="32861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03ED9F6-37EC-4D81-9FDF-E7A51604015D}"/>
                  </a:ext>
                </a:extLst>
              </p:cNvPr>
              <p:cNvSpPr/>
              <p:nvPr/>
            </p:nvSpPr>
            <p:spPr>
              <a:xfrm>
                <a:off x="9265274" y="3482631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03ED9F6-37EC-4D81-9FDF-E7A516040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274" y="3482631"/>
                <a:ext cx="328613" cy="32861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11EA2E1-82A1-4FDF-8047-8336E35EA2CC}"/>
                  </a:ext>
                </a:extLst>
              </p:cNvPr>
              <p:cNvSpPr/>
              <p:nvPr/>
            </p:nvSpPr>
            <p:spPr>
              <a:xfrm>
                <a:off x="10962274" y="3369973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11EA2E1-82A1-4FDF-8047-8336E35EA2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274" y="3369973"/>
                <a:ext cx="328613" cy="32861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B84ADE0-40C1-4376-9663-A9B83BDA24D0}"/>
                  </a:ext>
                </a:extLst>
              </p:cNvPr>
              <p:cNvSpPr/>
              <p:nvPr/>
            </p:nvSpPr>
            <p:spPr>
              <a:xfrm>
                <a:off x="8674575" y="2448014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B84ADE0-40C1-4376-9663-A9B83BDA2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575" y="2448014"/>
                <a:ext cx="328613" cy="32861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FC32CC5-3B70-461E-A7B7-E8795BAC2B85}"/>
                  </a:ext>
                </a:extLst>
              </p:cNvPr>
              <p:cNvSpPr/>
              <p:nvPr/>
            </p:nvSpPr>
            <p:spPr>
              <a:xfrm>
                <a:off x="10876225" y="401061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FC32CC5-3B70-461E-A7B7-E8795BAC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6225" y="4010619"/>
                <a:ext cx="328613" cy="32861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C72E77-52E0-471E-A277-655B2E9C9F05}"/>
                  </a:ext>
                </a:extLst>
              </p:cNvPr>
              <p:cNvSpPr txBox="1"/>
              <p:nvPr/>
            </p:nvSpPr>
            <p:spPr>
              <a:xfrm>
                <a:off x="10767090" y="2310854"/>
                <a:ext cx="10475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time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C72E77-52E0-471E-A277-655B2E9C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090" y="2310854"/>
                <a:ext cx="1047594" cy="338554"/>
              </a:xfrm>
              <a:prstGeom prst="rect">
                <a:avLst/>
              </a:prstGeom>
              <a:blipFill>
                <a:blip r:embed="rId18"/>
                <a:stretch>
                  <a:fillRect t="-5357" r="-232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B974786-8F97-4E51-8331-02AE36909AF3}"/>
                  </a:ext>
                </a:extLst>
              </p:cNvPr>
              <p:cNvSpPr/>
              <p:nvPr/>
            </p:nvSpPr>
            <p:spPr>
              <a:xfrm>
                <a:off x="11238411" y="2770712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B974786-8F97-4E51-8331-02AE36909A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8411" y="2770712"/>
                <a:ext cx="328613" cy="32861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A3F2D21E-0166-4559-85E6-73039FB08215}"/>
              </a:ext>
            </a:extLst>
          </p:cNvPr>
          <p:cNvSpPr/>
          <p:nvPr/>
        </p:nvSpPr>
        <p:spPr>
          <a:xfrm>
            <a:off x="1000736" y="2835693"/>
            <a:ext cx="66218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[David Doty and David </a:t>
            </a:r>
            <a:r>
              <a:rPr lang="en-US" sz="1200" dirty="0" err="1"/>
              <a:t>Soloveichik</a:t>
            </a:r>
            <a:r>
              <a:rPr lang="en-US" sz="1200" dirty="0"/>
              <a:t>. Stable leader election in population protocols requires linear time. Distributed Computing, 2018.]</a:t>
            </a:r>
            <a:endParaRPr lang="en-US" sz="1200" b="0" i="0" dirty="0">
              <a:effectLst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EA3432D9-C3F6-4CF7-A71A-C21C698C8ED5}"/>
              </a:ext>
            </a:extLst>
          </p:cNvPr>
          <p:cNvSpPr txBox="1">
            <a:spLocks/>
          </p:cNvSpPr>
          <p:nvPr/>
        </p:nvSpPr>
        <p:spPr>
          <a:xfrm>
            <a:off x="838200" y="3550105"/>
            <a:ext cx="7649095" cy="536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only compute </a:t>
            </a:r>
            <a:r>
              <a:rPr lang="en-US" b="1" dirty="0" err="1"/>
              <a:t>semilinear</a:t>
            </a:r>
            <a:r>
              <a:rPr lang="en-US" b="1" dirty="0"/>
              <a:t> </a:t>
            </a:r>
            <a:r>
              <a:rPr lang="en-US" dirty="0"/>
              <a:t>predicates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3EF9D5-92FB-4085-8559-3B4B05CCC653}"/>
              </a:ext>
            </a:extLst>
          </p:cNvPr>
          <p:cNvSpPr/>
          <p:nvPr/>
        </p:nvSpPr>
        <p:spPr>
          <a:xfrm>
            <a:off x="1000736" y="3988229"/>
            <a:ext cx="70177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[Dana </a:t>
            </a:r>
            <a:r>
              <a:rPr lang="en-US" sz="1200" dirty="0" err="1"/>
              <a:t>Angluin</a:t>
            </a:r>
            <a:r>
              <a:rPr lang="en-US" sz="1200" dirty="0"/>
              <a:t>, James </a:t>
            </a:r>
            <a:r>
              <a:rPr lang="en-US" sz="1200" dirty="0" err="1"/>
              <a:t>Aspnes</a:t>
            </a:r>
            <a:r>
              <a:rPr lang="en-US" sz="1200" dirty="0"/>
              <a:t>, and David </a:t>
            </a:r>
            <a:r>
              <a:rPr lang="en-US" sz="1200" dirty="0" err="1"/>
              <a:t>Eisenstat</a:t>
            </a:r>
            <a:r>
              <a:rPr lang="en-US" sz="1200" dirty="0"/>
              <a:t>. Stably computable predicates are </a:t>
            </a:r>
            <a:r>
              <a:rPr lang="en-US" sz="1200" dirty="0" err="1"/>
              <a:t>semilinear</a:t>
            </a:r>
            <a:r>
              <a:rPr lang="en-US" sz="1200" dirty="0"/>
              <a:t>. PODC, 2006]</a:t>
            </a:r>
            <a:endParaRPr lang="en-US" sz="1200" b="0" i="0" dirty="0">
              <a:effectLst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182487-EFFA-4B66-908C-F963F591AEDA}"/>
              </a:ext>
            </a:extLst>
          </p:cNvPr>
          <p:cNvGrpSpPr/>
          <p:nvPr/>
        </p:nvGrpSpPr>
        <p:grpSpPr>
          <a:xfrm>
            <a:off x="1173303" y="5371234"/>
            <a:ext cx="2478271" cy="1209795"/>
            <a:chOff x="647213" y="3244334"/>
            <a:chExt cx="2703609" cy="2122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0FBC444-1119-43B0-9ADD-F5467C377037}"/>
                    </a:ext>
                  </a:extLst>
                </p:cNvPr>
                <p:cNvSpPr txBox="1"/>
                <p:nvPr/>
              </p:nvSpPr>
              <p:spPr>
                <a:xfrm>
                  <a:off x="2873302" y="4997120"/>
                  <a:ext cx="4775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0FBC444-1119-43B0-9ADD-F5467C377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3302" y="4997120"/>
                  <a:ext cx="477520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5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8" name="Chart 27">
                  <a:extLst>
                    <a:ext uri="{FF2B5EF4-FFF2-40B4-BE49-F238E27FC236}">
                      <a16:creationId xmlns:a16="http://schemas.microsoft.com/office/drawing/2014/main" id="{A02F72B2-3CE2-4D07-B60C-A558A541E33A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024479515"/>
                    </p:ext>
                  </p:extLst>
                </p:nvPr>
              </p:nvGraphicFramePr>
              <p:xfrm>
                <a:off x="1065750" y="3393915"/>
                <a:ext cx="1893614" cy="192634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1"/>
                </a:graphicData>
              </a:graphic>
            </p:graphicFrame>
          </mc:Choice>
          <mc:Fallback xmlns="">
            <p:graphicFrame>
              <p:nvGraphicFramePr>
                <p:cNvPr id="28" name="Chart 27">
                  <a:extLst>
                    <a:ext uri="{FF2B5EF4-FFF2-40B4-BE49-F238E27FC236}">
                      <a16:creationId xmlns:a16="http://schemas.microsoft.com/office/drawing/2014/main" id="{A02F72B2-3CE2-4D07-B60C-A558A541E33A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024479515"/>
                    </p:ext>
                  </p:extLst>
                </p:nvPr>
              </p:nvGraphicFramePr>
              <p:xfrm>
                <a:off x="1065750" y="3393915"/>
                <a:ext cx="1893614" cy="192634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2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33CD876-D94F-486F-9198-A9094535361B}"/>
                    </a:ext>
                  </a:extLst>
                </p:cNvPr>
                <p:cNvSpPr txBox="1"/>
                <p:nvPr/>
              </p:nvSpPr>
              <p:spPr>
                <a:xfrm>
                  <a:off x="647213" y="3244334"/>
                  <a:ext cx="4775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33CD876-D94F-486F-9198-A909453536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213" y="3244334"/>
                  <a:ext cx="477520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8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77A43FE-0824-40D1-B142-434A65B22E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4354" y="4572083"/>
                <a:ext cx="3273692" cy="8900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majority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&gt;#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is </a:t>
                </a:r>
                <a:r>
                  <a:rPr lang="en-US" dirty="0" err="1"/>
                  <a:t>semilinear</a:t>
                </a:r>
                <a:endParaRPr lang="en-US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77A43FE-0824-40D1-B142-434A65B22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354" y="4572083"/>
                <a:ext cx="3273692" cy="890053"/>
              </a:xfrm>
              <a:prstGeom prst="rect">
                <a:avLst/>
              </a:prstGeom>
              <a:blipFill>
                <a:blip r:embed="rId24"/>
                <a:stretch>
                  <a:fillRect l="-3911" t="-10959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C75EEC2A-1C00-4F76-AFB8-A480469250C5}"/>
              </a:ext>
            </a:extLst>
          </p:cNvPr>
          <p:cNvGrpSpPr/>
          <p:nvPr/>
        </p:nvGrpSpPr>
        <p:grpSpPr>
          <a:xfrm>
            <a:off x="4907713" y="5376862"/>
            <a:ext cx="2478271" cy="1209795"/>
            <a:chOff x="647213" y="3244334"/>
            <a:chExt cx="2703609" cy="2122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35E1BA0-8CCC-4158-923A-C933F8040A96}"/>
                    </a:ext>
                  </a:extLst>
                </p:cNvPr>
                <p:cNvSpPr txBox="1"/>
                <p:nvPr/>
              </p:nvSpPr>
              <p:spPr>
                <a:xfrm>
                  <a:off x="2873302" y="4997120"/>
                  <a:ext cx="4775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35E1BA0-8CCC-4158-923A-C933F8040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3302" y="4997120"/>
                  <a:ext cx="477520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5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4" name="Chart 33">
                  <a:extLst>
                    <a:ext uri="{FF2B5EF4-FFF2-40B4-BE49-F238E27FC236}">
                      <a16:creationId xmlns:a16="http://schemas.microsoft.com/office/drawing/2014/main" id="{C664451E-0906-4A4F-A89A-A7B189798AD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928945185"/>
                    </p:ext>
                  </p:extLst>
                </p:nvPr>
              </p:nvGraphicFramePr>
              <p:xfrm>
                <a:off x="1065750" y="3393915"/>
                <a:ext cx="1893614" cy="192634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6"/>
                </a:graphicData>
              </a:graphic>
            </p:graphicFrame>
          </mc:Choice>
          <mc:Fallback xmlns="">
            <p:graphicFrame>
              <p:nvGraphicFramePr>
                <p:cNvPr id="34" name="Chart 33">
                  <a:extLst>
                    <a:ext uri="{FF2B5EF4-FFF2-40B4-BE49-F238E27FC236}">
                      <a16:creationId xmlns:a16="http://schemas.microsoft.com/office/drawing/2014/main" id="{C664451E-0906-4A4F-A89A-A7B189798AD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928945185"/>
                    </p:ext>
                  </p:extLst>
                </p:nvPr>
              </p:nvGraphicFramePr>
              <p:xfrm>
                <a:off x="1065750" y="3393915"/>
                <a:ext cx="1893614" cy="192634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7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DA2F70C-4D50-4202-9096-6770AB0FC076}"/>
                    </a:ext>
                  </a:extLst>
                </p:cNvPr>
                <p:cNvSpPr txBox="1"/>
                <p:nvPr/>
              </p:nvSpPr>
              <p:spPr>
                <a:xfrm>
                  <a:off x="647213" y="3244334"/>
                  <a:ext cx="4775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DA2F70C-4D50-4202-9096-6770AB0FC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213" y="3244334"/>
                  <a:ext cx="477520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8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2FD4625B-C645-4AB5-B10E-163F58C7C7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9688" y="4572083"/>
                <a:ext cx="2452950" cy="890053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not </a:t>
                </a:r>
                <a:r>
                  <a:rPr lang="en-US" dirty="0" err="1"/>
                  <a:t>semilinear</a:t>
                </a:r>
                <a:endParaRPr lang="en-US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2FD4625B-C645-4AB5-B10E-163F58C7C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688" y="4572083"/>
                <a:ext cx="2452950" cy="890053"/>
              </a:xfrm>
              <a:prstGeom prst="rect">
                <a:avLst/>
              </a:prstGeom>
              <a:blipFill>
                <a:blip r:embed="rId29"/>
                <a:stretch>
                  <a:fillRect l="-5224" t="-10959" r="-249" b="-164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8630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/>
      <p:bldP spid="37" grpId="0"/>
      <p:bldP spid="42" grpId="0"/>
      <p:bldP spid="31" grpId="0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5810-DA3D-4BD1-A08F-4FD58E5F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459" y="304248"/>
            <a:ext cx="10515600" cy="1325563"/>
          </a:xfrm>
        </p:spPr>
        <p:txBody>
          <a:bodyPr/>
          <a:lstStyle/>
          <a:p>
            <a:r>
              <a:rPr lang="en-US" dirty="0"/>
              <a:t>Recent Protocols Using More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6D6D0-76DF-4178-8A9C-53BEC5953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86" y="1545164"/>
            <a:ext cx="4812165" cy="5366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Faster Leader Election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A9406-F4AF-4A71-AD03-070251C8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BF0764E-DE2F-445F-B68F-1A3BC97CAE9F}"/>
              </a:ext>
            </a:extLst>
          </p:cNvPr>
          <p:cNvSpPr txBox="1">
            <a:spLocks/>
          </p:cNvSpPr>
          <p:nvPr/>
        </p:nvSpPr>
        <p:spPr>
          <a:xfrm>
            <a:off x="7046198" y="1545164"/>
            <a:ext cx="3889377" cy="5366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Faster Majority Protocols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0EB74C-2228-4B53-A0E1-4B9C945AD9FA}"/>
              </a:ext>
            </a:extLst>
          </p:cNvPr>
          <p:cNvSpPr txBox="1">
            <a:spLocks/>
          </p:cNvSpPr>
          <p:nvPr/>
        </p:nvSpPr>
        <p:spPr>
          <a:xfrm>
            <a:off x="2767689" y="4601885"/>
            <a:ext cx="7166424" cy="6833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Population Size Counting / Estimation Protocols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0D5F24A-DFE9-4F28-95B5-19AA5BB576CC}"/>
              </a:ext>
            </a:extLst>
          </p:cNvPr>
          <p:cNvGrpSpPr/>
          <p:nvPr/>
        </p:nvGrpSpPr>
        <p:grpSpPr>
          <a:xfrm>
            <a:off x="4313898" y="5053824"/>
            <a:ext cx="3564204" cy="1435077"/>
            <a:chOff x="4285620" y="5053824"/>
            <a:chExt cx="3564204" cy="14350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5DC5C2-E4DE-4B52-BBB2-DD9C597B105C}"/>
                </a:ext>
              </a:extLst>
            </p:cNvPr>
            <p:cNvSpPr/>
            <p:nvPr/>
          </p:nvSpPr>
          <p:spPr>
            <a:xfrm>
              <a:off x="4306262" y="5343343"/>
              <a:ext cx="35229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[</a:t>
              </a:r>
              <a:r>
                <a:rPr lang="en-US" sz="1200" dirty="0" err="1"/>
                <a:t>Aspnes</a:t>
              </a:r>
              <a:r>
                <a:rPr lang="en-US" sz="1200" dirty="0"/>
                <a:t>, </a:t>
              </a:r>
              <a:r>
                <a:rPr lang="en-US" sz="1200" dirty="0" err="1"/>
                <a:t>Beauquier</a:t>
              </a:r>
              <a:r>
                <a:rPr lang="en-US" sz="1200" dirty="0"/>
                <a:t>, Burman, </a:t>
              </a:r>
              <a:r>
                <a:rPr lang="en-US" sz="1200" dirty="0" err="1"/>
                <a:t>Sohier</a:t>
              </a:r>
              <a:r>
                <a:rPr lang="en-US" sz="1200" dirty="0"/>
                <a:t>. OPODIS, 2016.]</a:t>
              </a:r>
              <a:endParaRPr lang="en-US" sz="1200" b="0" i="0" dirty="0">
                <a:effectLst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7B7F04-12D3-4A21-85A9-EB0D7D5EDE00}"/>
                </a:ext>
              </a:extLst>
            </p:cNvPr>
            <p:cNvSpPr/>
            <p:nvPr/>
          </p:nvSpPr>
          <p:spPr>
            <a:xfrm>
              <a:off x="4306262" y="5053824"/>
              <a:ext cx="35229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[</a:t>
              </a:r>
              <a:r>
                <a:rPr lang="en-US" sz="1200" dirty="0" err="1"/>
                <a:t>Beauquier</a:t>
              </a:r>
              <a:r>
                <a:rPr lang="en-US" sz="1200" dirty="0"/>
                <a:t>, Burman, </a:t>
              </a:r>
              <a:r>
                <a:rPr lang="en-US" sz="1200" dirty="0" err="1"/>
                <a:t>Claviere</a:t>
              </a:r>
              <a:r>
                <a:rPr lang="en-US" sz="1200" dirty="0"/>
                <a:t>, </a:t>
              </a:r>
              <a:r>
                <a:rPr lang="en-US" sz="1200" dirty="0" err="1"/>
                <a:t>Sohier</a:t>
              </a:r>
              <a:r>
                <a:rPr lang="en-US" sz="1200" dirty="0"/>
                <a:t>. DISC, 2015.]</a:t>
              </a:r>
              <a:endParaRPr lang="en-US" sz="1200" b="0" i="0" dirty="0">
                <a:effectLst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2B4D092-4BA7-49BD-81E2-87C7E8282E0C}"/>
                </a:ext>
              </a:extLst>
            </p:cNvPr>
            <p:cNvSpPr/>
            <p:nvPr/>
          </p:nvSpPr>
          <p:spPr>
            <a:xfrm>
              <a:off x="4664049" y="5922381"/>
              <a:ext cx="280734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[</a:t>
              </a:r>
              <a:r>
                <a:rPr lang="en-US" sz="1200" dirty="0" err="1"/>
                <a:t>Berenbrink</a:t>
              </a:r>
              <a:r>
                <a:rPr lang="en-US" sz="1200" dirty="0"/>
                <a:t>, </a:t>
              </a:r>
              <a:r>
                <a:rPr lang="en-US" sz="1200" dirty="0" err="1"/>
                <a:t>Kaaser</a:t>
              </a:r>
              <a:r>
                <a:rPr lang="en-US" sz="1200" dirty="0"/>
                <a:t>, </a:t>
              </a:r>
              <a:r>
                <a:rPr lang="en-US" sz="1200" dirty="0" err="1"/>
                <a:t>Radzik</a:t>
              </a:r>
              <a:r>
                <a:rPr lang="en-US" sz="1200" dirty="0"/>
                <a:t>. PODC, 2019.]</a:t>
              </a:r>
              <a:endParaRPr lang="en-US" sz="1200" b="0" i="0" dirty="0">
                <a:effectLst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0A7BFF3-419D-4C4F-9174-D7DFCA8EC2CC}"/>
                </a:ext>
              </a:extLst>
            </p:cNvPr>
            <p:cNvSpPr/>
            <p:nvPr/>
          </p:nvSpPr>
          <p:spPr>
            <a:xfrm>
              <a:off x="4664049" y="6211902"/>
              <a:ext cx="280734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[Doty, </a:t>
              </a:r>
              <a:r>
                <a:rPr lang="en-US" sz="1200" dirty="0" err="1"/>
                <a:t>Eftekhari</a:t>
              </a:r>
              <a:r>
                <a:rPr lang="en-US" sz="1200" dirty="0"/>
                <a:t>. PODC, 2019.]</a:t>
              </a:r>
              <a:endParaRPr lang="en-US" sz="1200" b="0" i="0" dirty="0">
                <a:effectLst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75A859-7369-44FA-8679-B9CD45872363}"/>
                </a:ext>
              </a:extLst>
            </p:cNvPr>
            <p:cNvSpPr/>
            <p:nvPr/>
          </p:nvSpPr>
          <p:spPr>
            <a:xfrm>
              <a:off x="4285620" y="5632862"/>
              <a:ext cx="356420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[Doty, </a:t>
              </a:r>
              <a:r>
                <a:rPr lang="en-US" sz="1200" dirty="0" err="1"/>
                <a:t>Eftekhari</a:t>
              </a:r>
              <a:r>
                <a:rPr lang="en-US" sz="1200" dirty="0"/>
                <a:t>, </a:t>
              </a:r>
              <a:r>
                <a:rPr lang="en-US" sz="1200" dirty="0" err="1"/>
                <a:t>Michail</a:t>
              </a:r>
              <a:r>
                <a:rPr lang="en-US" sz="1200" dirty="0"/>
                <a:t>, </a:t>
              </a:r>
              <a:r>
                <a:rPr lang="en-US" sz="1200" dirty="0" err="1"/>
                <a:t>Spirakis</a:t>
              </a:r>
              <a:r>
                <a:rPr lang="en-US" sz="1200" dirty="0"/>
                <a:t>. DISC, 2018.]</a:t>
              </a:r>
              <a:endParaRPr lang="en-US" sz="1200" b="0" i="0" dirty="0">
                <a:effectLst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B96C00F-5F58-484D-9D15-07B112157786}"/>
              </a:ext>
            </a:extLst>
          </p:cNvPr>
          <p:cNvGrpSpPr/>
          <p:nvPr/>
        </p:nvGrpSpPr>
        <p:grpSpPr>
          <a:xfrm>
            <a:off x="985381" y="2195381"/>
            <a:ext cx="3889377" cy="2332839"/>
            <a:chOff x="985381" y="2195381"/>
            <a:chExt cx="3889377" cy="23328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D9C6ED2-C361-4CBA-999A-23672D60673E}"/>
                </a:ext>
              </a:extLst>
            </p:cNvPr>
            <p:cNvSpPr/>
            <p:nvPr/>
          </p:nvSpPr>
          <p:spPr>
            <a:xfrm>
              <a:off x="985381" y="2489072"/>
              <a:ext cx="388937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[</a:t>
              </a:r>
              <a:r>
                <a:rPr lang="en-US" sz="1200" dirty="0" err="1"/>
                <a:t>Alistarh</a:t>
              </a:r>
              <a:r>
                <a:rPr lang="en-US" sz="1200" dirty="0"/>
                <a:t>, </a:t>
              </a:r>
              <a:r>
                <a:rPr lang="en-US" sz="1200" dirty="0" err="1"/>
                <a:t>Aspnes</a:t>
              </a:r>
              <a:r>
                <a:rPr lang="en-US" sz="1200" dirty="0"/>
                <a:t>, </a:t>
              </a:r>
              <a:r>
                <a:rPr lang="en-US" sz="1200" dirty="0" err="1"/>
                <a:t>Eisenstat</a:t>
              </a:r>
              <a:r>
                <a:rPr lang="en-US" sz="1200" dirty="0"/>
                <a:t>, </a:t>
              </a:r>
              <a:r>
                <a:rPr lang="en-US" sz="1200" dirty="0" err="1"/>
                <a:t>Gelashvili</a:t>
              </a:r>
              <a:r>
                <a:rPr lang="en-US" sz="1200" dirty="0"/>
                <a:t>, </a:t>
              </a:r>
              <a:r>
                <a:rPr lang="en-US" sz="1200" dirty="0" err="1"/>
                <a:t>Rivest</a:t>
              </a:r>
              <a:r>
                <a:rPr lang="en-US" sz="1200" dirty="0"/>
                <a:t>. SODA, 2017]</a:t>
              </a:r>
              <a:endParaRPr lang="en-US" sz="1200" b="0" i="0" dirty="0">
                <a:effectLst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A83733C-C057-4CD9-BDF8-5844CB821891}"/>
                </a:ext>
              </a:extLst>
            </p:cNvPr>
            <p:cNvSpPr/>
            <p:nvPr/>
          </p:nvSpPr>
          <p:spPr>
            <a:xfrm>
              <a:off x="1281303" y="3663836"/>
              <a:ext cx="329753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[</a:t>
              </a:r>
              <a:r>
                <a:rPr lang="en-US" sz="1200" dirty="0" err="1"/>
                <a:t>Gąsieniec</a:t>
              </a:r>
              <a:r>
                <a:rPr lang="en-US" sz="1200" dirty="0"/>
                <a:t>, </a:t>
              </a:r>
              <a:r>
                <a:rPr lang="en-US" sz="1200" dirty="0" err="1"/>
                <a:t>Stachowiak</a:t>
              </a:r>
              <a:r>
                <a:rPr lang="en-US" sz="1200" dirty="0"/>
                <a:t>, </a:t>
              </a:r>
              <a:r>
                <a:rPr lang="en-US" sz="1200" dirty="0" err="1"/>
                <a:t>Uznanski</a:t>
              </a:r>
              <a:r>
                <a:rPr lang="en-US" sz="1200" dirty="0"/>
                <a:t>. SPAA, 2019.]</a:t>
              </a:r>
              <a:endParaRPr lang="en-US" sz="1200" b="0" i="0" dirty="0">
                <a:effectLst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C4B10A7-803D-49EF-8F2A-89023DE67EF4}"/>
                </a:ext>
              </a:extLst>
            </p:cNvPr>
            <p:cNvSpPr/>
            <p:nvPr/>
          </p:nvSpPr>
          <p:spPr>
            <a:xfrm>
              <a:off x="1028289" y="3957527"/>
              <a:ext cx="38035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[</a:t>
              </a:r>
              <a:r>
                <a:rPr lang="en-US" sz="1200" dirty="0" err="1"/>
                <a:t>Sudo</a:t>
              </a:r>
              <a:r>
                <a:rPr lang="en-US" sz="1200" dirty="0"/>
                <a:t>, </a:t>
              </a:r>
              <a:r>
                <a:rPr lang="en-US" sz="1200" dirty="0" err="1"/>
                <a:t>Ooshita</a:t>
              </a:r>
              <a:r>
                <a:rPr lang="en-US" sz="1200" dirty="0"/>
                <a:t>, Izumi, </a:t>
              </a:r>
              <a:r>
                <a:rPr lang="en-US" sz="1200" dirty="0" err="1"/>
                <a:t>Kakugawa</a:t>
              </a:r>
              <a:r>
                <a:rPr lang="en-US" sz="1200" dirty="0"/>
                <a:t>, </a:t>
              </a:r>
              <a:r>
                <a:rPr lang="en-US" sz="1200" dirty="0" err="1"/>
                <a:t>Mauzawa</a:t>
              </a:r>
              <a:r>
                <a:rPr lang="en-US" sz="1200" dirty="0"/>
                <a:t>. PODC, 2019.]</a:t>
              </a:r>
              <a:endParaRPr lang="en-US" sz="1200" b="0" i="0" dirty="0">
                <a:effectLst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76EC6C-D0BD-4DEC-A3B6-B6B621D92D9D}"/>
                </a:ext>
              </a:extLst>
            </p:cNvPr>
            <p:cNvSpPr/>
            <p:nvPr/>
          </p:nvSpPr>
          <p:spPr>
            <a:xfrm>
              <a:off x="1518547" y="2195381"/>
              <a:ext cx="28230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[</a:t>
              </a:r>
              <a:r>
                <a:rPr lang="en-US" sz="1200" dirty="0" err="1"/>
                <a:t>Alistarh</a:t>
              </a:r>
              <a:r>
                <a:rPr lang="en-US" sz="1200" dirty="0"/>
                <a:t>, </a:t>
              </a:r>
              <a:r>
                <a:rPr lang="en-US" sz="1200" dirty="0" err="1"/>
                <a:t>Gelashvili</a:t>
              </a:r>
              <a:r>
                <a:rPr lang="en-US" sz="1200" dirty="0"/>
                <a:t>. ICALP, 2015.]</a:t>
              </a:r>
              <a:endParaRPr lang="en-US" sz="1200" b="0" i="0" dirty="0">
                <a:effectLst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264696-C34A-49B9-8636-B4E48ECF1337}"/>
                </a:ext>
              </a:extLst>
            </p:cNvPr>
            <p:cNvSpPr/>
            <p:nvPr/>
          </p:nvSpPr>
          <p:spPr>
            <a:xfrm>
              <a:off x="1440119" y="4251221"/>
              <a:ext cx="29799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[</a:t>
              </a:r>
              <a:r>
                <a:rPr lang="en-US" sz="1200" dirty="0" err="1"/>
                <a:t>Berenbrink</a:t>
              </a:r>
              <a:r>
                <a:rPr lang="en-US" sz="1200" dirty="0"/>
                <a:t>, </a:t>
              </a:r>
              <a:r>
                <a:rPr lang="en-US" sz="1200" dirty="0" err="1"/>
                <a:t>Giakkoupis</a:t>
              </a:r>
              <a:r>
                <a:rPr lang="en-US" sz="1200" dirty="0"/>
                <a:t>, Kling. STOC, 2020.]</a:t>
              </a:r>
              <a:endParaRPr lang="en-US" sz="1200" b="0" i="0" dirty="0">
                <a:effectLst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492156-67C4-490A-A51B-ACA1FC60F187}"/>
                </a:ext>
              </a:extLst>
            </p:cNvPr>
            <p:cNvSpPr/>
            <p:nvPr/>
          </p:nvSpPr>
          <p:spPr>
            <a:xfrm>
              <a:off x="1405058" y="2782763"/>
              <a:ext cx="305002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[</a:t>
              </a:r>
              <a:r>
                <a:rPr lang="en-US" sz="1200" dirty="0" err="1"/>
                <a:t>Bilke</a:t>
              </a:r>
              <a:r>
                <a:rPr lang="en-US" sz="1200" dirty="0"/>
                <a:t>, Cooper, </a:t>
              </a:r>
              <a:r>
                <a:rPr lang="en-US" sz="1200" dirty="0" err="1"/>
                <a:t>Elsässer</a:t>
              </a:r>
              <a:r>
                <a:rPr lang="en-US" sz="1200" dirty="0"/>
                <a:t>, </a:t>
              </a:r>
              <a:r>
                <a:rPr lang="en-US" sz="1200" dirty="0" err="1"/>
                <a:t>Radzik</a:t>
              </a:r>
              <a:r>
                <a:rPr lang="en-US" sz="1200" dirty="0"/>
                <a:t>. PODC, 2017.]</a:t>
              </a:r>
              <a:endParaRPr lang="en-US" sz="1200" b="0" i="0" dirty="0">
                <a:effectLst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FC02A8-DDEA-4197-8627-22FAF911176C}"/>
                </a:ext>
              </a:extLst>
            </p:cNvPr>
            <p:cNvSpPr/>
            <p:nvPr/>
          </p:nvSpPr>
          <p:spPr>
            <a:xfrm>
              <a:off x="1168609" y="3370145"/>
              <a:ext cx="35229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[</a:t>
              </a:r>
              <a:r>
                <a:rPr lang="en-US" sz="1200" dirty="0" err="1"/>
                <a:t>Berenbrink</a:t>
              </a:r>
              <a:r>
                <a:rPr lang="en-US" sz="1200" dirty="0"/>
                <a:t>, </a:t>
              </a:r>
              <a:r>
                <a:rPr lang="en-US" sz="1200" dirty="0" err="1"/>
                <a:t>Kaaser</a:t>
              </a:r>
              <a:r>
                <a:rPr lang="en-US" sz="1200" dirty="0"/>
                <a:t>, Kling, </a:t>
              </a:r>
              <a:r>
                <a:rPr lang="en-US" sz="1200" dirty="0" err="1"/>
                <a:t>Otterbach</a:t>
              </a:r>
              <a:r>
                <a:rPr lang="en-US" sz="1200" dirty="0"/>
                <a:t>. SOSA, 2018.]</a:t>
              </a:r>
              <a:endParaRPr lang="en-US" sz="1200" b="0" i="0" dirty="0">
                <a:effectLst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AF16DC1-38DC-4DAF-ACFC-B7F75DF547AF}"/>
                </a:ext>
              </a:extLst>
            </p:cNvPr>
            <p:cNvSpPr/>
            <p:nvPr/>
          </p:nvSpPr>
          <p:spPr>
            <a:xfrm>
              <a:off x="1659063" y="3076454"/>
              <a:ext cx="254201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[</a:t>
              </a:r>
              <a:r>
                <a:rPr lang="en-US" sz="1200" dirty="0" err="1"/>
                <a:t>Gąsieniec</a:t>
              </a:r>
              <a:r>
                <a:rPr lang="en-US" sz="1200" dirty="0"/>
                <a:t>, </a:t>
              </a:r>
              <a:r>
                <a:rPr lang="en-US" sz="1200" dirty="0" err="1"/>
                <a:t>Stachowiak</a:t>
              </a:r>
              <a:r>
                <a:rPr lang="en-US" sz="1200" dirty="0"/>
                <a:t>. SODA, 2018.]</a:t>
              </a:r>
              <a:endParaRPr lang="en-US" sz="1200" b="0" i="0" dirty="0">
                <a:effectLst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DD7525-6492-4980-BBC2-6B7346C25001}"/>
              </a:ext>
            </a:extLst>
          </p:cNvPr>
          <p:cNvGrpSpPr/>
          <p:nvPr/>
        </p:nvGrpSpPr>
        <p:grpSpPr>
          <a:xfrm>
            <a:off x="6002693" y="2195381"/>
            <a:ext cx="5551454" cy="1987915"/>
            <a:chOff x="6161825" y="2549791"/>
            <a:chExt cx="5551454" cy="198791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CAEC62-6F67-4102-850C-FD7A89CC9BCA}"/>
                </a:ext>
              </a:extLst>
            </p:cNvPr>
            <p:cNvSpPr/>
            <p:nvPr/>
          </p:nvSpPr>
          <p:spPr>
            <a:xfrm>
              <a:off x="6992864" y="2834944"/>
              <a:ext cx="388937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[</a:t>
              </a:r>
              <a:r>
                <a:rPr lang="en-US" sz="1200" dirty="0" err="1"/>
                <a:t>Alistarh</a:t>
              </a:r>
              <a:r>
                <a:rPr lang="en-US" sz="1200" dirty="0"/>
                <a:t>, </a:t>
              </a:r>
              <a:r>
                <a:rPr lang="en-US" sz="1200" dirty="0" err="1"/>
                <a:t>Aspnes</a:t>
              </a:r>
              <a:r>
                <a:rPr lang="en-US" sz="1200" dirty="0"/>
                <a:t>, </a:t>
              </a:r>
              <a:r>
                <a:rPr lang="en-US" sz="1200" dirty="0" err="1"/>
                <a:t>Eisenstat</a:t>
              </a:r>
              <a:r>
                <a:rPr lang="en-US" sz="1200" dirty="0"/>
                <a:t>, </a:t>
              </a:r>
              <a:r>
                <a:rPr lang="en-US" sz="1200" dirty="0" err="1"/>
                <a:t>Gelashvili</a:t>
              </a:r>
              <a:r>
                <a:rPr lang="en-US" sz="1200" dirty="0"/>
                <a:t>, </a:t>
              </a:r>
              <a:r>
                <a:rPr lang="en-US" sz="1200" dirty="0" err="1"/>
                <a:t>Rivest</a:t>
              </a:r>
              <a:r>
                <a:rPr lang="en-US" sz="1200" dirty="0"/>
                <a:t>. SODA, 2017]</a:t>
              </a:r>
              <a:endParaRPr lang="en-US" sz="1200" b="0" i="0" dirty="0">
                <a:effectLst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9DFA1B-3B69-4E71-927A-5A4E772B1AF5}"/>
                </a:ext>
              </a:extLst>
            </p:cNvPr>
            <p:cNvSpPr/>
            <p:nvPr/>
          </p:nvSpPr>
          <p:spPr>
            <a:xfrm>
              <a:off x="7526030" y="3405250"/>
              <a:ext cx="28230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[</a:t>
              </a:r>
              <a:r>
                <a:rPr lang="en-US" sz="1200" dirty="0" err="1"/>
                <a:t>Alistarh</a:t>
              </a:r>
              <a:r>
                <a:rPr lang="en-US" sz="1200" dirty="0"/>
                <a:t>, </a:t>
              </a:r>
              <a:r>
                <a:rPr lang="en-US" sz="1200" dirty="0" err="1"/>
                <a:t>Aspnes</a:t>
              </a:r>
              <a:r>
                <a:rPr lang="en-US" sz="1200" dirty="0"/>
                <a:t>, </a:t>
              </a:r>
              <a:r>
                <a:rPr lang="en-US" sz="1200" dirty="0" err="1"/>
                <a:t>Gelashvili</a:t>
              </a:r>
              <a:r>
                <a:rPr lang="en-US" sz="1200" dirty="0"/>
                <a:t>. SODA, 2018.]</a:t>
              </a:r>
              <a:endParaRPr lang="en-US" sz="1200" b="0" i="0" dirty="0">
                <a:effectLst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381826-4311-4855-A10B-15113D0DBEB1}"/>
                </a:ext>
              </a:extLst>
            </p:cNvPr>
            <p:cNvSpPr/>
            <p:nvPr/>
          </p:nvSpPr>
          <p:spPr>
            <a:xfrm>
              <a:off x="7398971" y="2549791"/>
              <a:ext cx="307716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[</a:t>
              </a:r>
              <a:r>
                <a:rPr lang="en-US" sz="1200" dirty="0" err="1"/>
                <a:t>Alistarh</a:t>
              </a:r>
              <a:r>
                <a:rPr lang="en-US" sz="1200" dirty="0"/>
                <a:t>, </a:t>
              </a:r>
              <a:r>
                <a:rPr lang="en-US" sz="1200" dirty="0" err="1"/>
                <a:t>Gelashvili</a:t>
              </a:r>
              <a:r>
                <a:rPr lang="en-US" sz="1200" dirty="0"/>
                <a:t>, </a:t>
              </a:r>
              <a:r>
                <a:rPr lang="en-US" sz="1200" dirty="0" err="1"/>
                <a:t>Vojnovic</a:t>
              </a:r>
              <a:r>
                <a:rPr lang="en-US" sz="1200" dirty="0"/>
                <a:t>. PODC, 2015.]</a:t>
              </a:r>
              <a:endParaRPr lang="en-US" sz="1200" b="0" i="0" dirty="0">
                <a:effectLst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C1FB55-8820-46B6-A2E1-477A27E447EE}"/>
                </a:ext>
              </a:extLst>
            </p:cNvPr>
            <p:cNvSpPr/>
            <p:nvPr/>
          </p:nvSpPr>
          <p:spPr>
            <a:xfrm>
              <a:off x="6161825" y="4260707"/>
              <a:ext cx="555145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[</a:t>
              </a:r>
              <a:r>
                <a:rPr lang="en-US" sz="1200" dirty="0" err="1"/>
                <a:t>Berenbrink</a:t>
              </a:r>
              <a:r>
                <a:rPr lang="en-US" sz="1200" dirty="0"/>
                <a:t>, </a:t>
              </a:r>
              <a:r>
                <a:rPr lang="en-US" sz="1200" dirty="0" err="1"/>
                <a:t>Elsässer</a:t>
              </a:r>
              <a:r>
                <a:rPr lang="en-US" sz="1200" dirty="0"/>
                <a:t>, </a:t>
              </a:r>
              <a:r>
                <a:rPr lang="en-US" sz="1200" dirty="0" err="1"/>
                <a:t>Friedetzky</a:t>
              </a:r>
              <a:r>
                <a:rPr lang="en-US" sz="1200" dirty="0"/>
                <a:t>, </a:t>
              </a:r>
              <a:r>
                <a:rPr lang="en-US" sz="1200" dirty="0" err="1"/>
                <a:t>Kaaser</a:t>
              </a:r>
              <a:r>
                <a:rPr lang="en-US" sz="1200" dirty="0"/>
                <a:t>, Kling, </a:t>
              </a:r>
              <a:r>
                <a:rPr lang="en-US" sz="1200" dirty="0" err="1"/>
                <a:t>Radzik</a:t>
              </a:r>
              <a:r>
                <a:rPr lang="en-US" sz="1200" dirty="0"/>
                <a:t>. Distributed Computing, 2020.]</a:t>
              </a:r>
              <a:endParaRPr lang="en-US" sz="1200" b="0" i="0" dirty="0">
                <a:effectLst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6A04B61-80AA-46B6-957E-0B56F9B9A4C9}"/>
                </a:ext>
              </a:extLst>
            </p:cNvPr>
            <p:cNvSpPr/>
            <p:nvPr/>
          </p:nvSpPr>
          <p:spPr>
            <a:xfrm>
              <a:off x="6780398" y="3690403"/>
              <a:ext cx="44836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[</a:t>
              </a:r>
              <a:r>
                <a:rPr lang="en-US" sz="1200" dirty="0" err="1"/>
                <a:t>Berenbrink</a:t>
              </a:r>
              <a:r>
                <a:rPr lang="en-US" sz="1200" dirty="0"/>
                <a:t>, </a:t>
              </a:r>
              <a:r>
                <a:rPr lang="en-US" sz="1200" dirty="0" err="1"/>
                <a:t>Elsässer</a:t>
              </a:r>
              <a:r>
                <a:rPr lang="en-US" sz="1200" dirty="0"/>
                <a:t>, </a:t>
              </a:r>
              <a:r>
                <a:rPr lang="en-US" sz="1200" dirty="0" err="1"/>
                <a:t>Friedetzky</a:t>
              </a:r>
              <a:r>
                <a:rPr lang="en-US" sz="1200" dirty="0"/>
                <a:t>, </a:t>
              </a:r>
              <a:r>
                <a:rPr lang="en-US" sz="1200" dirty="0" err="1"/>
                <a:t>Kaaser</a:t>
              </a:r>
              <a:r>
                <a:rPr lang="en-US" sz="1200" dirty="0"/>
                <a:t>, Kling, </a:t>
              </a:r>
              <a:r>
                <a:rPr lang="en-US" sz="1200" dirty="0" err="1"/>
                <a:t>Radzik</a:t>
              </a:r>
              <a:r>
                <a:rPr lang="en-US" sz="1200" dirty="0"/>
                <a:t>. DISC, 2018.]</a:t>
              </a:r>
              <a:endParaRPr lang="en-US" sz="1200" b="0" i="0" dirty="0">
                <a:effectLst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9770C7C-01A9-4AB5-818C-FDB2C6D73A04}"/>
                </a:ext>
              </a:extLst>
            </p:cNvPr>
            <p:cNvSpPr/>
            <p:nvPr/>
          </p:nvSpPr>
          <p:spPr>
            <a:xfrm>
              <a:off x="7412541" y="3120097"/>
              <a:ext cx="305002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[</a:t>
              </a:r>
              <a:r>
                <a:rPr lang="en-US" sz="1200" dirty="0" err="1"/>
                <a:t>Bilke</a:t>
              </a:r>
              <a:r>
                <a:rPr lang="en-US" sz="1200" dirty="0"/>
                <a:t>, Cooper, </a:t>
              </a:r>
              <a:r>
                <a:rPr lang="en-US" sz="1200" dirty="0" err="1"/>
                <a:t>Elsässer</a:t>
              </a:r>
              <a:r>
                <a:rPr lang="en-US" sz="1200" dirty="0"/>
                <a:t>, </a:t>
              </a:r>
              <a:r>
                <a:rPr lang="en-US" sz="1200" dirty="0" err="1"/>
                <a:t>Radzik</a:t>
              </a:r>
              <a:r>
                <a:rPr lang="en-US" sz="1200" dirty="0"/>
                <a:t>. PODC, 2017.]</a:t>
              </a:r>
              <a:endParaRPr lang="en-US" sz="1200" b="0" i="0" dirty="0">
                <a:effectLst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F92662C-AE3A-4E00-A951-F991626B8DC5}"/>
                </a:ext>
              </a:extLst>
            </p:cNvPr>
            <p:cNvSpPr/>
            <p:nvPr/>
          </p:nvSpPr>
          <p:spPr>
            <a:xfrm>
              <a:off x="7307891" y="3975556"/>
              <a:ext cx="325932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[Ben-Nun, </a:t>
              </a:r>
              <a:r>
                <a:rPr lang="en-US" sz="1200" dirty="0" err="1"/>
                <a:t>Kopelowitz</a:t>
              </a:r>
              <a:r>
                <a:rPr lang="en-US" sz="1200" dirty="0"/>
                <a:t>, Kraus, </a:t>
              </a:r>
              <a:r>
                <a:rPr lang="en-US" sz="1200" dirty="0" err="1"/>
                <a:t>Porat</a:t>
              </a:r>
              <a:r>
                <a:rPr lang="en-US" sz="1200" dirty="0"/>
                <a:t>. PODC, 2020.]</a:t>
              </a:r>
              <a:endParaRPr lang="en-US" sz="1200" b="0" i="0" dirty="0">
                <a:effectLst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2202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jority_animation4">
            <a:hlinkClick r:id="" action="ppaction://media"/>
            <a:extLst>
              <a:ext uri="{FF2B5EF4-FFF2-40B4-BE49-F238E27FC236}">
                <a16:creationId xmlns:a16="http://schemas.microsoft.com/office/drawing/2014/main" id="{14669864-9B09-42A4-86C6-D72441B7A6AF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38160" y="851059"/>
            <a:ext cx="4053840" cy="60807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847C9C-4B67-42B1-B9F9-09E3ED68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Large State Majority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6946-0EF2-4985-AF56-1A169E83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E12D515-E41A-482B-809F-9386B9D265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132983" cy="99691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, initial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D0AF6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Update by averaging: 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E12D515-E41A-482B-809F-9386B9D26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132983" cy="996919"/>
              </a:xfrm>
              <a:blipFill>
                <a:blip r:embed="rId7"/>
                <a:stretch>
                  <a:fillRect l="-1538" t="-9756" b="-15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6928187-C0B7-4275-91E9-297DADCD8F8F}"/>
              </a:ext>
            </a:extLst>
          </p:cNvPr>
          <p:cNvSpPr/>
          <p:nvPr/>
        </p:nvSpPr>
        <p:spPr>
          <a:xfrm>
            <a:off x="1375899" y="2822543"/>
            <a:ext cx="1230060" cy="120097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ADF945-398D-4419-849F-4D243175AD88}"/>
              </a:ext>
            </a:extLst>
          </p:cNvPr>
          <p:cNvSpPr/>
          <p:nvPr/>
        </p:nvSpPr>
        <p:spPr>
          <a:xfrm>
            <a:off x="3789661" y="2822543"/>
            <a:ext cx="1230060" cy="1200976"/>
          </a:xfrm>
          <a:prstGeom prst="ellipse">
            <a:avLst/>
          </a:prstGeom>
          <a:noFill/>
          <a:ln w="76200">
            <a:solidFill>
              <a:srgbClr val="0D0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D0AF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26CD39-D5B3-4418-84CA-FB077D062964}"/>
                  </a:ext>
                </a:extLst>
              </p:cNvPr>
              <p:cNvSpPr txBox="1"/>
              <p:nvPr/>
            </p:nvSpPr>
            <p:spPr>
              <a:xfrm>
                <a:off x="1891698" y="3182142"/>
                <a:ext cx="6527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26CD39-D5B3-4418-84CA-FB077D062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698" y="3182142"/>
                <a:ext cx="65274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B7E325-958A-46AC-98CC-775F7E2E75B1}"/>
                  </a:ext>
                </a:extLst>
              </p:cNvPr>
              <p:cNvSpPr txBox="1"/>
              <p:nvPr/>
            </p:nvSpPr>
            <p:spPr>
              <a:xfrm>
                <a:off x="3852909" y="3182740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B7E325-958A-46AC-98CC-775F7E2E7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909" y="3182740"/>
                <a:ext cx="42351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231D6753-FEE8-41D2-9D5C-DA27587C0AFE}"/>
              </a:ext>
            </a:extLst>
          </p:cNvPr>
          <p:cNvSpPr/>
          <p:nvPr/>
        </p:nvSpPr>
        <p:spPr>
          <a:xfrm>
            <a:off x="1670666" y="3054639"/>
            <a:ext cx="150924" cy="153490"/>
          </a:xfrm>
          <a:prstGeom prst="ellipse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F32E0C-0E57-4094-A1A5-C35446CF2A0A}"/>
                  </a:ext>
                </a:extLst>
              </p:cNvPr>
              <p:cNvSpPr txBox="1"/>
              <p:nvPr/>
            </p:nvSpPr>
            <p:spPr>
              <a:xfrm>
                <a:off x="5360359" y="3429000"/>
                <a:ext cx="2564441" cy="599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F32E0C-0E57-4094-A1A5-C35446CF2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359" y="3429000"/>
                <a:ext cx="2564441" cy="5991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46B261C-A3CD-46A9-A95C-B879263C9B4D}"/>
              </a:ext>
            </a:extLst>
          </p:cNvPr>
          <p:cNvSpPr/>
          <p:nvPr/>
        </p:nvSpPr>
        <p:spPr>
          <a:xfrm>
            <a:off x="1670666" y="3343428"/>
            <a:ext cx="150924" cy="153490"/>
          </a:xfrm>
          <a:prstGeom prst="ellipse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313592-AAED-4280-BEA6-DAA9BA692DC8}"/>
              </a:ext>
            </a:extLst>
          </p:cNvPr>
          <p:cNvSpPr/>
          <p:nvPr/>
        </p:nvSpPr>
        <p:spPr>
          <a:xfrm>
            <a:off x="1679256" y="3631854"/>
            <a:ext cx="150924" cy="153490"/>
          </a:xfrm>
          <a:prstGeom prst="ellipse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86191F7-CA7D-4954-939E-7FDE8D483A2B}"/>
              </a:ext>
            </a:extLst>
          </p:cNvPr>
          <p:cNvSpPr/>
          <p:nvPr/>
        </p:nvSpPr>
        <p:spPr>
          <a:xfrm>
            <a:off x="4276423" y="3059191"/>
            <a:ext cx="150924" cy="153490"/>
          </a:xfrm>
          <a:prstGeom prst="ellipse">
            <a:avLst/>
          </a:prstGeom>
          <a:solidFill>
            <a:srgbClr val="0D0AF6"/>
          </a:solidFill>
          <a:ln w="76200">
            <a:solidFill>
              <a:srgbClr val="0D0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F3FAE8-8573-4A90-A81C-9F89E1F8FDF7}"/>
              </a:ext>
            </a:extLst>
          </p:cNvPr>
          <p:cNvSpPr/>
          <p:nvPr/>
        </p:nvSpPr>
        <p:spPr>
          <a:xfrm>
            <a:off x="4571649" y="3059191"/>
            <a:ext cx="150924" cy="153490"/>
          </a:xfrm>
          <a:prstGeom prst="ellipse">
            <a:avLst/>
          </a:prstGeom>
          <a:solidFill>
            <a:srgbClr val="0D0AF6"/>
          </a:solidFill>
          <a:ln w="76200">
            <a:solidFill>
              <a:srgbClr val="0D0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5FC02FA-3A74-4377-83FB-E40344BDC6B0}"/>
              </a:ext>
            </a:extLst>
          </p:cNvPr>
          <p:cNvSpPr/>
          <p:nvPr/>
        </p:nvSpPr>
        <p:spPr>
          <a:xfrm>
            <a:off x="4276423" y="3336230"/>
            <a:ext cx="150924" cy="153490"/>
          </a:xfrm>
          <a:prstGeom prst="ellipse">
            <a:avLst/>
          </a:prstGeom>
          <a:solidFill>
            <a:srgbClr val="0D0AF6"/>
          </a:solidFill>
          <a:ln w="76200">
            <a:solidFill>
              <a:srgbClr val="0D0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B47D7AC-B213-4176-81E8-81B05F0F254F}"/>
              </a:ext>
            </a:extLst>
          </p:cNvPr>
          <p:cNvSpPr/>
          <p:nvPr/>
        </p:nvSpPr>
        <p:spPr>
          <a:xfrm>
            <a:off x="4571649" y="3347617"/>
            <a:ext cx="150924" cy="153490"/>
          </a:xfrm>
          <a:prstGeom prst="ellipse">
            <a:avLst/>
          </a:prstGeom>
          <a:solidFill>
            <a:srgbClr val="0D0AF6"/>
          </a:solidFill>
          <a:ln w="76200">
            <a:solidFill>
              <a:srgbClr val="0D0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5CA0036-6381-47B2-8B6E-B9F1A22CE879}"/>
              </a:ext>
            </a:extLst>
          </p:cNvPr>
          <p:cNvSpPr/>
          <p:nvPr/>
        </p:nvSpPr>
        <p:spPr>
          <a:xfrm>
            <a:off x="4266779" y="3624656"/>
            <a:ext cx="150924" cy="153490"/>
          </a:xfrm>
          <a:prstGeom prst="ellipse">
            <a:avLst/>
          </a:prstGeom>
          <a:solidFill>
            <a:srgbClr val="0D0AF6"/>
          </a:solidFill>
          <a:ln w="76200">
            <a:solidFill>
              <a:srgbClr val="0D0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68971A-574B-419A-8F84-A75D052A9B2E}"/>
              </a:ext>
            </a:extLst>
          </p:cNvPr>
          <p:cNvSpPr/>
          <p:nvPr/>
        </p:nvSpPr>
        <p:spPr>
          <a:xfrm>
            <a:off x="4571649" y="3624656"/>
            <a:ext cx="150924" cy="153490"/>
          </a:xfrm>
          <a:prstGeom prst="ellipse">
            <a:avLst/>
          </a:prstGeom>
          <a:solidFill>
            <a:srgbClr val="0D0AF6"/>
          </a:solidFill>
          <a:ln w="76200">
            <a:solidFill>
              <a:srgbClr val="0D0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9F70CB4-9915-4401-8B65-3E1E09883BE0}"/>
              </a:ext>
            </a:extLst>
          </p:cNvPr>
          <p:cNvCxnSpPr>
            <a:cxnSpLocks/>
          </p:cNvCxnSpPr>
          <p:nvPr/>
        </p:nvCxnSpPr>
        <p:spPr>
          <a:xfrm>
            <a:off x="2714235" y="3392678"/>
            <a:ext cx="98908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D324764-9B73-4817-B7AB-567C69DC3118}"/>
                  </a:ext>
                </a:extLst>
              </p:cNvPr>
              <p:cNvSpPr txBox="1"/>
              <p:nvPr/>
            </p:nvSpPr>
            <p:spPr>
              <a:xfrm>
                <a:off x="7070104" y="1753296"/>
                <a:ext cx="147486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red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D0AF6"/>
                          </a:solidFill>
                          <a:latin typeface="Cambria Math" panose="02040503050406030204" pitchFamily="18" charset="0"/>
                        </a:rPr>
                        <m:t>blue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=51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D324764-9B73-4817-B7AB-567C69DC3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04" y="1753296"/>
                <a:ext cx="1474862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3B5DAEC-858D-4DD8-B467-4B93A622544F}"/>
                  </a:ext>
                </a:extLst>
              </p:cNvPr>
              <p:cNvSpPr txBox="1"/>
              <p:nvPr/>
            </p:nvSpPr>
            <p:spPr>
              <a:xfrm>
                <a:off x="2125632" y="3168338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3B5DAEC-858D-4DD8-B467-4B93A6225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32" y="3168338"/>
                <a:ext cx="42351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5B36F97-0227-4201-B319-AB1F4FD338B2}"/>
                  </a:ext>
                </a:extLst>
              </p:cNvPr>
              <p:cNvSpPr txBox="1"/>
              <p:nvPr/>
            </p:nvSpPr>
            <p:spPr>
              <a:xfrm>
                <a:off x="3842359" y="3189340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5B36F97-0227-4201-B319-AB1F4FD33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359" y="3189340"/>
                <a:ext cx="42351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8">
                <a:extLst>
                  <a:ext uri="{FF2B5EF4-FFF2-40B4-BE49-F238E27FC236}">
                    <a16:creationId xmlns:a16="http://schemas.microsoft.com/office/drawing/2014/main" id="{8AB34043-9521-4D4D-9499-473A02032B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94265"/>
                <a:ext cx="7596102" cy="20062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state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States reach 3 consecutive values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time exact majority</a:t>
                </a:r>
              </a:p>
            </p:txBody>
          </p:sp>
        </mc:Choice>
        <mc:Fallback xmlns="">
          <p:sp>
            <p:nvSpPr>
              <p:cNvPr id="46" name="Content Placeholder 8">
                <a:extLst>
                  <a:ext uri="{FF2B5EF4-FFF2-40B4-BE49-F238E27FC236}">
                    <a16:creationId xmlns:a16="http://schemas.microsoft.com/office/drawing/2014/main" id="{8AB34043-9521-4D4D-9499-473A02032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94265"/>
                <a:ext cx="7596102" cy="2006299"/>
              </a:xfrm>
              <a:prstGeom prst="rect">
                <a:avLst/>
              </a:prstGeom>
              <a:blipFill>
                <a:blip r:embed="rId14"/>
                <a:stretch>
                  <a:fillRect l="-1284" t="-4559" b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0101673-3595-44D0-A888-CF7A7FB9FAF1}"/>
              </a:ext>
            </a:extLst>
          </p:cNvPr>
          <p:cNvSpPr/>
          <p:nvPr/>
        </p:nvSpPr>
        <p:spPr>
          <a:xfrm>
            <a:off x="773597" y="5357066"/>
            <a:ext cx="75961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[Petra </a:t>
            </a:r>
            <a:r>
              <a:rPr lang="en-US" sz="1200" dirty="0" err="1"/>
              <a:t>Berenbrink</a:t>
            </a:r>
            <a:r>
              <a:rPr lang="en-US" sz="1200" dirty="0"/>
              <a:t>, Tom </a:t>
            </a:r>
            <a:r>
              <a:rPr lang="en-US" sz="1200" dirty="0" err="1"/>
              <a:t>Friedetzky</a:t>
            </a:r>
            <a:r>
              <a:rPr lang="en-US" sz="1200" dirty="0"/>
              <a:t>, Dominik </a:t>
            </a:r>
            <a:r>
              <a:rPr lang="en-US" sz="1200" dirty="0" err="1"/>
              <a:t>Kaaser</a:t>
            </a:r>
            <a:r>
              <a:rPr lang="en-US" sz="1200" dirty="0"/>
              <a:t>, and Peter Kling. Tight &amp; simple load balancing. IPDPS, 2019.]</a:t>
            </a:r>
            <a:endParaRPr lang="en-US" sz="1200" b="0" i="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4B047CF-344B-414C-A1C9-C7739422A03F}"/>
                  </a:ext>
                </a:extLst>
              </p:cNvPr>
              <p:cNvSpPr txBox="1"/>
              <p:nvPr/>
            </p:nvSpPr>
            <p:spPr>
              <a:xfrm>
                <a:off x="5877499" y="2987776"/>
                <a:ext cx="153016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−3,6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→(1,2)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4B047CF-344B-414C-A1C9-C7739422A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499" y="2987776"/>
                <a:ext cx="1530160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8722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-0.21302 0.00231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11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-0.21172 -3.33333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86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-0.21354 4.07407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77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-0.21367 -0.03958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90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D0AF6"/>
                                      </p:to>
                                    </p:animClr>
                                    <p:set>
                                      <p:cBhvr>
                                        <p:cTn id="8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6" dur="522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0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  <p:bldP spid="10" grpId="0" animBg="1"/>
      <p:bldP spid="11" grpId="0"/>
      <p:bldP spid="11" grpId="1"/>
      <p:bldP spid="13" grpId="0"/>
      <p:bldP spid="13" grpId="1"/>
      <p:bldP spid="15" grpId="0" animBg="1"/>
      <p:bldP spid="15" grpId="1" animBg="1"/>
      <p:bldP spid="21" grpId="0"/>
      <p:bldP spid="23" grpId="0" animBg="1"/>
      <p:bldP spid="23" grpId="1" animBg="1"/>
      <p:bldP spid="25" grpId="0" animBg="1"/>
      <p:bldP spid="25" grpId="1" animBg="1"/>
      <p:bldP spid="27" grpId="0" animBg="1"/>
      <p:bldP spid="27" grpId="1" animBg="1"/>
      <p:bldP spid="27" grpId="2" animBg="1"/>
      <p:bldP spid="29" grpId="0" animBg="1"/>
      <p:bldP spid="31" grpId="0" animBg="1"/>
      <p:bldP spid="31" grpId="1" animBg="1"/>
      <p:bldP spid="31" grpId="2" animBg="1"/>
      <p:bldP spid="33" grpId="0" animBg="1"/>
      <p:bldP spid="35" grpId="0" animBg="1"/>
      <p:bldP spid="35" grpId="1" animBg="1"/>
      <p:bldP spid="35" grpId="2" animBg="1"/>
      <p:bldP spid="37" grpId="0" animBg="1"/>
      <p:bldP spid="37" grpId="1" animBg="1"/>
      <p:bldP spid="43" grpId="0"/>
      <p:bldP spid="44" grpId="0"/>
      <p:bldP spid="45" grpId="0"/>
      <p:bldP spid="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A4A3-0BA7-457E-B99F-2E0184B1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Work: Message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AFB85-9E80-49BB-8C0C-B95C6926B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183"/>
            <a:ext cx="10515600" cy="1429618"/>
          </a:xfrm>
        </p:spPr>
        <p:txBody>
          <a:bodyPr>
            <a:normAutofit/>
          </a:bodyPr>
          <a:lstStyle/>
          <a:p>
            <a:r>
              <a:rPr lang="en-US" dirty="0"/>
              <a:t>More states increases the communication cost</a:t>
            </a:r>
          </a:p>
          <a:p>
            <a:r>
              <a:rPr lang="en-US" dirty="0"/>
              <a:t>Refined model: distinguish interaction communication complexity from local space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FAA91-58BA-4394-AA79-2E7A1D0F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7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10AA3D-215A-4D8A-8295-5077F0A2A5FF}"/>
              </a:ext>
            </a:extLst>
          </p:cNvPr>
          <p:cNvCxnSpPr>
            <a:cxnSpLocks/>
          </p:cNvCxnSpPr>
          <p:nvPr/>
        </p:nvCxnSpPr>
        <p:spPr>
          <a:xfrm>
            <a:off x="4900011" y="5135648"/>
            <a:ext cx="1842655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C437010-FD53-452D-9CC3-73809C4FF363}"/>
              </a:ext>
            </a:extLst>
          </p:cNvPr>
          <p:cNvSpPr/>
          <p:nvPr/>
        </p:nvSpPr>
        <p:spPr>
          <a:xfrm>
            <a:off x="2956904" y="4206066"/>
            <a:ext cx="1842655" cy="1859165"/>
          </a:xfrm>
          <a:prstGeom prst="ellipse">
            <a:avLst/>
          </a:prstGeom>
          <a:gradFill flip="none" rotWithShape="1">
            <a:gsLst>
              <a:gs pos="63000">
                <a:schemeClr val="accent1">
                  <a:lumMod val="5000"/>
                  <a:lumOff val="95000"/>
                </a:schemeClr>
              </a:gs>
              <a:gs pos="63000">
                <a:schemeClr val="accent1"/>
              </a:gs>
              <a:gs pos="100000">
                <a:schemeClr val="accent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240900-8D18-45D3-A973-65BF43BE0F62}"/>
                  </a:ext>
                </a:extLst>
              </p:cNvPr>
              <p:cNvSpPr txBox="1"/>
              <p:nvPr/>
            </p:nvSpPr>
            <p:spPr>
              <a:xfrm>
                <a:off x="4176220" y="4859097"/>
                <a:ext cx="632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240900-8D18-45D3-A973-65BF43BE0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220" y="4859097"/>
                <a:ext cx="63235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404747-9769-4D5F-9465-2DC44533FBEA}"/>
                  </a:ext>
                </a:extLst>
              </p:cNvPr>
              <p:cNvSpPr txBox="1"/>
              <p:nvPr/>
            </p:nvSpPr>
            <p:spPr>
              <a:xfrm>
                <a:off x="3407275" y="4369720"/>
                <a:ext cx="4880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404747-9769-4D5F-9465-2DC44533F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275" y="4369720"/>
                <a:ext cx="4880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144C6-BACA-46ED-BAD4-5C64388960D1}"/>
                  </a:ext>
                </a:extLst>
              </p:cNvPr>
              <p:cNvSpPr txBox="1"/>
              <p:nvPr/>
            </p:nvSpPr>
            <p:spPr>
              <a:xfrm>
                <a:off x="3245488" y="4827587"/>
                <a:ext cx="706580" cy="8617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01010100</m:t>
                      </m:r>
                    </m:oMath>
                  </m:oMathPara>
                </a14:m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10100101</m:t>
                      </m:r>
                    </m:oMath>
                  </m:oMathPara>
                </a14:m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01000001</m:t>
                      </m:r>
                    </m:oMath>
                  </m:oMathPara>
                </a14:m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11010001</m:t>
                      </m:r>
                    </m:oMath>
                  </m:oMathPara>
                </a14:m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01010101</m:t>
                      </m:r>
                    </m:oMath>
                  </m:oMathPara>
                </a14:m>
                <a:endParaRPr lang="en-US" sz="1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144C6-BACA-46ED-BAD4-5C6438896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488" y="4827587"/>
                <a:ext cx="706580" cy="8617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8BBC4F01-BA0A-4058-B01D-520BBF7EB0CC}"/>
              </a:ext>
            </a:extLst>
          </p:cNvPr>
          <p:cNvSpPr/>
          <p:nvPr/>
        </p:nvSpPr>
        <p:spPr>
          <a:xfrm>
            <a:off x="6742666" y="4160348"/>
            <a:ext cx="1842655" cy="1859165"/>
          </a:xfrm>
          <a:prstGeom prst="ellipse">
            <a:avLst/>
          </a:prstGeom>
          <a:gradFill flip="none" rotWithShape="1">
            <a:gsLst>
              <a:gs pos="41000">
                <a:schemeClr val="accent1">
                  <a:lumMod val="5000"/>
                  <a:lumOff val="95000"/>
                </a:schemeClr>
              </a:gs>
              <a:gs pos="40000">
                <a:srgbClr val="FF0000"/>
              </a:gs>
            </a:gsLst>
            <a:lin ang="0" scaled="1"/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1931FD-7292-4D87-B440-16523BEB0BFE}"/>
                  </a:ext>
                </a:extLst>
              </p:cNvPr>
              <p:cNvSpPr txBox="1"/>
              <p:nvPr/>
            </p:nvSpPr>
            <p:spPr>
              <a:xfrm>
                <a:off x="6834104" y="4831385"/>
                <a:ext cx="6394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1931FD-7292-4D87-B440-16523BEB0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04" y="4831385"/>
                <a:ext cx="639470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8A1911-8426-4451-84DF-456CD5445E14}"/>
                  </a:ext>
                </a:extLst>
              </p:cNvPr>
              <p:cNvSpPr txBox="1"/>
              <p:nvPr/>
            </p:nvSpPr>
            <p:spPr>
              <a:xfrm>
                <a:off x="7679716" y="4345862"/>
                <a:ext cx="495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8A1911-8426-4451-84DF-456CD5445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716" y="4345862"/>
                <a:ext cx="49520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E74E58-E420-4550-9125-986CD0F3704B}"/>
                  </a:ext>
                </a:extLst>
              </p:cNvPr>
              <p:cNvSpPr txBox="1"/>
              <p:nvPr/>
            </p:nvSpPr>
            <p:spPr>
              <a:xfrm>
                <a:off x="7574026" y="4824701"/>
                <a:ext cx="706580" cy="8617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10100101</m:t>
                      </m:r>
                    </m:oMath>
                  </m:oMathPara>
                </a14:m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01011101</m:t>
                      </m:r>
                    </m:oMath>
                  </m:oMathPara>
                </a14:m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01010101</m:t>
                      </m:r>
                    </m:oMath>
                  </m:oMathPara>
                </a14:m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11010001</m:t>
                      </m:r>
                    </m:oMath>
                  </m:oMathPara>
                </a14:m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11010101</m:t>
                      </m:r>
                    </m:oMath>
                  </m:oMathPara>
                </a14:m>
                <a:endParaRPr lang="en-US" sz="1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E74E58-E420-4550-9125-986CD0F37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26" y="4824701"/>
                <a:ext cx="706580" cy="8617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2D754D-1377-40B6-9921-FB988E895101}"/>
                  </a:ext>
                </a:extLst>
              </p:cNvPr>
              <p:cNvSpPr txBox="1"/>
              <p:nvPr/>
            </p:nvSpPr>
            <p:spPr>
              <a:xfrm>
                <a:off x="51466" y="5935508"/>
                <a:ext cx="29144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/>
                  <a:t>Update: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2D754D-1377-40B6-9921-FB988E895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" y="5935508"/>
                <a:ext cx="2914452" cy="461665"/>
              </a:xfrm>
              <a:prstGeom prst="rect">
                <a:avLst/>
              </a:prstGeom>
              <a:blipFill>
                <a:blip r:embed="rId11"/>
                <a:stretch>
                  <a:fillRect l="-3132" t="-10667" r="-83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CC0D12-1B86-487C-9755-14B7F4025321}"/>
                  </a:ext>
                </a:extLst>
              </p:cNvPr>
              <p:cNvSpPr txBox="1"/>
              <p:nvPr/>
            </p:nvSpPr>
            <p:spPr>
              <a:xfrm>
                <a:off x="8863388" y="5655957"/>
                <a:ext cx="30165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Update: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CC0D12-1B86-487C-9755-14B7F4025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388" y="5655957"/>
                <a:ext cx="3016531" cy="461665"/>
              </a:xfrm>
              <a:prstGeom prst="rect">
                <a:avLst/>
              </a:prstGeom>
              <a:blipFill>
                <a:blip r:embed="rId12"/>
                <a:stretch>
                  <a:fillRect l="-323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ket 30">
            <a:extLst>
              <a:ext uri="{FF2B5EF4-FFF2-40B4-BE49-F238E27FC236}">
                <a16:creationId xmlns:a16="http://schemas.microsoft.com/office/drawing/2014/main" id="{C8734E9A-D492-4606-A48D-8F2AE62B5ADD}"/>
              </a:ext>
            </a:extLst>
          </p:cNvPr>
          <p:cNvSpPr/>
          <p:nvPr/>
        </p:nvSpPr>
        <p:spPr>
          <a:xfrm rot="5400000">
            <a:off x="5002053" y="3884829"/>
            <a:ext cx="346364" cy="4596677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531B3068-CFA4-4C0B-9D4B-BC1196B9819C}"/>
              </a:ext>
            </a:extLst>
          </p:cNvPr>
          <p:cNvSpPr/>
          <p:nvPr/>
        </p:nvSpPr>
        <p:spPr>
          <a:xfrm rot="5400000">
            <a:off x="6241975" y="4030879"/>
            <a:ext cx="346364" cy="4596677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8CA6C8-B62C-4126-BCB1-22773EE4C4D1}"/>
                  </a:ext>
                </a:extLst>
              </p:cNvPr>
              <p:cNvSpPr txBox="1"/>
              <p:nvPr/>
            </p:nvSpPr>
            <p:spPr>
              <a:xfrm>
                <a:off x="874192" y="4118765"/>
                <a:ext cx="1623201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8CA6C8-B62C-4126-BCB1-22773EE4C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92" y="4118765"/>
                <a:ext cx="1623201" cy="461665"/>
              </a:xfrm>
              <a:prstGeom prst="rect">
                <a:avLst/>
              </a:prstGeom>
              <a:blipFill>
                <a:blip r:embed="rId13"/>
                <a:stretch>
                  <a:fillRect b="-1025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A9D2F3C1-46FF-4219-A2AF-BA437D3335F8}"/>
              </a:ext>
            </a:extLst>
          </p:cNvPr>
          <p:cNvSpPr/>
          <p:nvPr/>
        </p:nvSpPr>
        <p:spPr>
          <a:xfrm>
            <a:off x="6744030" y="4160348"/>
            <a:ext cx="1842655" cy="185916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3553642-DFAA-40B1-94DC-58D0BACDB1C6}"/>
              </a:ext>
            </a:extLst>
          </p:cNvPr>
          <p:cNvSpPr/>
          <p:nvPr/>
        </p:nvSpPr>
        <p:spPr>
          <a:xfrm>
            <a:off x="2964554" y="4206066"/>
            <a:ext cx="1842655" cy="185916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5C7BC95A-5459-4D5D-B56A-295F4A31FF8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51745" y="5089929"/>
            <a:ext cx="1225630" cy="79986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57F08660-0E4B-4A2D-A45D-A7116ECC3FB1}"/>
              </a:ext>
            </a:extLst>
          </p:cNvPr>
          <p:cNvCxnSpPr>
            <a:cxnSpLocks/>
          </p:cNvCxnSpPr>
          <p:nvPr/>
        </p:nvCxnSpPr>
        <p:spPr>
          <a:xfrm>
            <a:off x="8643299" y="5081211"/>
            <a:ext cx="1728355" cy="605264"/>
          </a:xfrm>
          <a:prstGeom prst="curvedConnector3">
            <a:avLst>
              <a:gd name="adj1" fmla="val 10003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55DDBE-DF57-4CB2-B569-C448DA4D9095}"/>
                  </a:ext>
                </a:extLst>
              </p:cNvPr>
              <p:cNvSpPr txBox="1"/>
              <p:nvPr/>
            </p:nvSpPr>
            <p:spPr>
              <a:xfrm>
                <a:off x="2039121" y="2966502"/>
                <a:ext cx="1641796" cy="92333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Original Model: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messages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states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55DDBE-DF57-4CB2-B569-C448DA4D9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121" y="2966502"/>
                <a:ext cx="1641796" cy="923330"/>
              </a:xfrm>
              <a:prstGeom prst="rect">
                <a:avLst/>
              </a:prstGeom>
              <a:blipFill>
                <a:blip r:embed="rId14"/>
                <a:stretch>
                  <a:fillRect l="-2182" t="-1911" r="-1455" b="-7643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E4B665-403E-4E62-945E-5498D4FB69F2}"/>
                  </a:ext>
                </a:extLst>
              </p:cNvPr>
              <p:cNvSpPr txBox="1"/>
              <p:nvPr/>
            </p:nvSpPr>
            <p:spPr>
              <a:xfrm>
                <a:off x="7174126" y="2953634"/>
                <a:ext cx="1873077" cy="92333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Recent Protocols: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messages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states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E4B665-403E-4E62-945E-5498D4FB6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26" y="2953634"/>
                <a:ext cx="1873077" cy="923330"/>
              </a:xfrm>
              <a:prstGeom prst="rect">
                <a:avLst/>
              </a:prstGeom>
              <a:blipFill>
                <a:blip r:embed="rId15"/>
                <a:stretch>
                  <a:fillRect l="-1917" t="-1911" b="-7643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020A87-479A-423B-A039-B5A52C380657}"/>
                  </a:ext>
                </a:extLst>
              </p:cNvPr>
              <p:cNvSpPr txBox="1"/>
              <p:nvPr/>
            </p:nvSpPr>
            <p:spPr>
              <a:xfrm>
                <a:off x="4596480" y="2947304"/>
                <a:ext cx="1620700" cy="92333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Our focus: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messages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states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020A87-479A-423B-A039-B5A52C380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480" y="2947304"/>
                <a:ext cx="1620700" cy="923330"/>
              </a:xfrm>
              <a:prstGeom prst="rect">
                <a:avLst/>
              </a:prstGeom>
              <a:blipFill>
                <a:blip r:embed="rId16"/>
                <a:stretch>
                  <a:fillRect l="-1838" t="-1266" r="-2206" b="-6962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002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4" grpId="0"/>
      <p:bldP spid="18" grpId="0"/>
      <p:bldP spid="21" grpId="0" animBg="1"/>
      <p:bldP spid="13" grpId="0" animBg="1"/>
      <p:bldP spid="16" grpId="0"/>
      <p:bldP spid="20" grpId="0"/>
      <p:bldP spid="23" grpId="0" animBg="1"/>
      <p:bldP spid="25" grpId="0"/>
      <p:bldP spid="27" grpId="0"/>
      <p:bldP spid="31" grpId="0" animBg="1"/>
      <p:bldP spid="33" grpId="0" animBg="1"/>
      <p:bldP spid="37" grpId="0" animBg="1"/>
      <p:bldP spid="39" grpId="0" animBg="1"/>
      <p:bldP spid="41" grpId="0" animBg="1"/>
      <p:bldP spid="17" grpId="0" animBg="1"/>
      <p:bldP spid="19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D6D2-17F5-4106-AB7F-723601C5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16" y="667892"/>
            <a:ext cx="7431578" cy="1325563"/>
          </a:xfrm>
        </p:spPr>
        <p:txBody>
          <a:bodyPr/>
          <a:lstStyle/>
          <a:p>
            <a:pPr algn="ctr"/>
            <a:r>
              <a:rPr lang="en-US" dirty="0"/>
              <a:t>Existing Protocols: </a:t>
            </a:r>
            <a:r>
              <a:rPr lang="en-US" b="1" dirty="0"/>
              <a:t>Large </a:t>
            </a:r>
            <a:r>
              <a:rPr lang="en-US" dirty="0"/>
              <a:t>states and </a:t>
            </a:r>
            <a:r>
              <a:rPr lang="en-US" b="1" dirty="0"/>
              <a:t>large</a:t>
            </a:r>
            <a:r>
              <a:rPr lang="en-US" dirty="0"/>
              <a:t> messages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C3ED86-99AE-4081-AB0A-EEFA124C62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9381" y="2406072"/>
                <a:ext cx="8213327" cy="40868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states from integers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range</a:t>
                </a:r>
              </a:p>
              <a:p>
                <a:r>
                  <a:rPr lang="en-US" dirty="0"/>
                  <a:t>Interactions involve comparing integers: message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state</a:t>
                </a:r>
              </a:p>
              <a:p>
                <a:r>
                  <a:rPr lang="en-US" dirty="0"/>
                  <a:t>Most are </a:t>
                </a:r>
                <a:r>
                  <a:rPr lang="en-US" b="1" dirty="0"/>
                  <a:t>nonuniform</a:t>
                </a:r>
                <a:r>
                  <a:rPr lang="en-US" dirty="0"/>
                  <a:t>, rely on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We focus on </a:t>
                </a:r>
                <a:r>
                  <a:rPr lang="en-US" b="1" dirty="0"/>
                  <a:t>uniform </a:t>
                </a:r>
                <a:r>
                  <a:rPr lang="en-US" dirty="0"/>
                  <a:t>protocols,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(an estimate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would let us run a “leaderless phase clock”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messages)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C3ED86-99AE-4081-AB0A-EEFA124C62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9381" y="2406072"/>
                <a:ext cx="8213327" cy="4086803"/>
              </a:xfrm>
              <a:blipFill>
                <a:blip r:embed="rId3"/>
                <a:stretch>
                  <a:fillRect l="-1559" t="-2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29E5C-8938-44EA-BF06-98E11DAC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8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7165CAD-DDCF-4908-87A5-A6042F00C1EE}"/>
              </a:ext>
            </a:extLst>
          </p:cNvPr>
          <p:cNvGrpSpPr/>
          <p:nvPr/>
        </p:nvGrpSpPr>
        <p:grpSpPr>
          <a:xfrm>
            <a:off x="7913313" y="3024183"/>
            <a:ext cx="3643822" cy="1200976"/>
            <a:chOff x="2900250" y="4956824"/>
            <a:chExt cx="3643822" cy="120097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314C08-6F09-4A94-AEF3-97E4217BC780}"/>
                </a:ext>
              </a:extLst>
            </p:cNvPr>
            <p:cNvSpPr/>
            <p:nvPr/>
          </p:nvSpPr>
          <p:spPr>
            <a:xfrm>
              <a:off x="2900250" y="4956824"/>
              <a:ext cx="1230060" cy="1200976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434D39-5B84-4C46-9D9B-9911E65F0AA3}"/>
                </a:ext>
              </a:extLst>
            </p:cNvPr>
            <p:cNvSpPr/>
            <p:nvPr/>
          </p:nvSpPr>
          <p:spPr>
            <a:xfrm>
              <a:off x="5314012" y="4956824"/>
              <a:ext cx="1230060" cy="1200976"/>
            </a:xfrm>
            <a:prstGeom prst="ellipse">
              <a:avLst/>
            </a:prstGeom>
            <a:noFill/>
            <a:ln w="76200">
              <a:solidFill>
                <a:srgbClr val="0D0A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D0AF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B7E7BFB-4344-4A51-8839-A816F4466FC3}"/>
                    </a:ext>
                  </a:extLst>
                </p:cNvPr>
                <p:cNvSpPr txBox="1"/>
                <p:nvPr/>
              </p:nvSpPr>
              <p:spPr>
                <a:xfrm>
                  <a:off x="3416049" y="5316423"/>
                  <a:ext cx="6527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B7E7BFB-4344-4A51-8839-A816F4466F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049" y="5316423"/>
                  <a:ext cx="652743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E1FAB3A-C93C-4FC0-B3B9-AFDDCDECCB54}"/>
                    </a:ext>
                  </a:extLst>
                </p:cNvPr>
                <p:cNvSpPr txBox="1"/>
                <p:nvPr/>
              </p:nvSpPr>
              <p:spPr>
                <a:xfrm>
                  <a:off x="5377260" y="5317021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E1FAB3A-C93C-4FC0-B3B9-AFDDCDECC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260" y="5317021"/>
                  <a:ext cx="42351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ED5CCE-42F2-46DC-8F54-237775C2D242}"/>
                </a:ext>
              </a:extLst>
            </p:cNvPr>
            <p:cNvSpPr/>
            <p:nvPr/>
          </p:nvSpPr>
          <p:spPr>
            <a:xfrm>
              <a:off x="3195017" y="5188920"/>
              <a:ext cx="150924" cy="153490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4D43EE-A61B-493C-A6A9-A08BF0295F4A}"/>
                </a:ext>
              </a:extLst>
            </p:cNvPr>
            <p:cNvSpPr/>
            <p:nvPr/>
          </p:nvSpPr>
          <p:spPr>
            <a:xfrm>
              <a:off x="3195017" y="5477709"/>
              <a:ext cx="150924" cy="153490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794441E-30E2-4646-9EB4-7A2023526EE5}"/>
                </a:ext>
              </a:extLst>
            </p:cNvPr>
            <p:cNvSpPr/>
            <p:nvPr/>
          </p:nvSpPr>
          <p:spPr>
            <a:xfrm>
              <a:off x="3203607" y="5766135"/>
              <a:ext cx="150924" cy="153490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5E6810-A338-4075-81D5-8A9525D412F7}"/>
                </a:ext>
              </a:extLst>
            </p:cNvPr>
            <p:cNvSpPr/>
            <p:nvPr/>
          </p:nvSpPr>
          <p:spPr>
            <a:xfrm>
              <a:off x="5800774" y="5193472"/>
              <a:ext cx="150924" cy="153490"/>
            </a:xfrm>
            <a:prstGeom prst="ellipse">
              <a:avLst/>
            </a:prstGeom>
            <a:solidFill>
              <a:srgbClr val="0D0AF6"/>
            </a:solidFill>
            <a:ln w="76200">
              <a:solidFill>
                <a:srgbClr val="0D0A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A4171D-7FDE-472F-8963-C23BA2DF26A8}"/>
                </a:ext>
              </a:extLst>
            </p:cNvPr>
            <p:cNvSpPr/>
            <p:nvPr/>
          </p:nvSpPr>
          <p:spPr>
            <a:xfrm>
              <a:off x="6096000" y="5193472"/>
              <a:ext cx="150924" cy="153490"/>
            </a:xfrm>
            <a:prstGeom prst="ellipse">
              <a:avLst/>
            </a:prstGeom>
            <a:solidFill>
              <a:srgbClr val="0D0AF6"/>
            </a:solidFill>
            <a:ln w="76200">
              <a:solidFill>
                <a:srgbClr val="0D0A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8E5D623-E77E-4628-8786-B4FC07F8AB56}"/>
                </a:ext>
              </a:extLst>
            </p:cNvPr>
            <p:cNvSpPr/>
            <p:nvPr/>
          </p:nvSpPr>
          <p:spPr>
            <a:xfrm>
              <a:off x="5800774" y="5470511"/>
              <a:ext cx="150924" cy="153490"/>
            </a:xfrm>
            <a:prstGeom prst="ellipse">
              <a:avLst/>
            </a:prstGeom>
            <a:solidFill>
              <a:srgbClr val="0D0AF6"/>
            </a:solidFill>
            <a:ln w="76200">
              <a:solidFill>
                <a:srgbClr val="0D0A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3C4447-6878-4BD6-B96B-097DB44B4FCB}"/>
                </a:ext>
              </a:extLst>
            </p:cNvPr>
            <p:cNvSpPr/>
            <p:nvPr/>
          </p:nvSpPr>
          <p:spPr>
            <a:xfrm>
              <a:off x="6096000" y="5481898"/>
              <a:ext cx="150924" cy="153490"/>
            </a:xfrm>
            <a:prstGeom prst="ellipse">
              <a:avLst/>
            </a:prstGeom>
            <a:solidFill>
              <a:srgbClr val="0D0AF6"/>
            </a:solidFill>
            <a:ln w="76200">
              <a:solidFill>
                <a:srgbClr val="0D0A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9A059E2-47F1-4BE8-9611-6F13092762FC}"/>
                </a:ext>
              </a:extLst>
            </p:cNvPr>
            <p:cNvSpPr/>
            <p:nvPr/>
          </p:nvSpPr>
          <p:spPr>
            <a:xfrm>
              <a:off x="5791130" y="5758937"/>
              <a:ext cx="150924" cy="153490"/>
            </a:xfrm>
            <a:prstGeom prst="ellipse">
              <a:avLst/>
            </a:prstGeom>
            <a:solidFill>
              <a:srgbClr val="0D0AF6"/>
            </a:solidFill>
            <a:ln w="76200">
              <a:solidFill>
                <a:srgbClr val="0D0A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0069FF1-E393-4130-9A38-A3E607FA7066}"/>
                </a:ext>
              </a:extLst>
            </p:cNvPr>
            <p:cNvSpPr/>
            <p:nvPr/>
          </p:nvSpPr>
          <p:spPr>
            <a:xfrm>
              <a:off x="6096000" y="5758937"/>
              <a:ext cx="150924" cy="153490"/>
            </a:xfrm>
            <a:prstGeom prst="ellipse">
              <a:avLst/>
            </a:prstGeom>
            <a:solidFill>
              <a:srgbClr val="0D0AF6"/>
            </a:solidFill>
            <a:ln w="76200">
              <a:solidFill>
                <a:srgbClr val="0D0A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6499F98-F814-4DB5-BC4A-FBF452BF9AA2}"/>
                </a:ext>
              </a:extLst>
            </p:cNvPr>
            <p:cNvCxnSpPr>
              <a:cxnSpLocks/>
            </p:cNvCxnSpPr>
            <p:nvPr/>
          </p:nvCxnSpPr>
          <p:spPr>
            <a:xfrm>
              <a:off x="4238586" y="5526959"/>
              <a:ext cx="989085" cy="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03CE92-E918-4C66-A93D-9A738AC16CA6}"/>
                  </a:ext>
                </a:extLst>
              </p:cNvPr>
              <p:cNvSpPr txBox="1"/>
              <p:nvPr/>
            </p:nvSpPr>
            <p:spPr>
              <a:xfrm>
                <a:off x="7660381" y="2442989"/>
                <a:ext cx="17359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03CE92-E918-4C66-A93D-9A738AC16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1" y="2442989"/>
                <a:ext cx="173592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957395-E72D-4DFB-8AFC-900BEAD2CC73}"/>
                  </a:ext>
                </a:extLst>
              </p:cNvPr>
              <p:cNvSpPr txBox="1"/>
              <p:nvPr/>
            </p:nvSpPr>
            <p:spPr>
              <a:xfrm>
                <a:off x="10366532" y="2445643"/>
                <a:ext cx="1097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957395-E72D-4DFB-8AFC-900BEAD2C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532" y="2445643"/>
                <a:ext cx="10978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8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3ED712-41BF-45B4-B742-BED0786CC2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Computability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messages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3ED712-41BF-45B4-B742-BED0786CC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721A5-2A6C-46C9-96F6-9E9B25480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9574" y="2132357"/>
                <a:ext cx="4899069" cy="10185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Formal model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state uniform protocols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721A5-2A6C-46C9-96F6-9E9B25480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9574" y="2132357"/>
                <a:ext cx="4899069" cy="1018595"/>
              </a:xfrm>
              <a:blipFill>
                <a:blip r:embed="rId4"/>
                <a:stretch>
                  <a:fillRect l="-2488" t="-10180" b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F87CB-2230-46D1-B531-F5EE52DA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4C769E-5092-4A1B-B7F6-A54F89E64C6F}"/>
              </a:ext>
            </a:extLst>
          </p:cNvPr>
          <p:cNvSpPr/>
          <p:nvPr/>
        </p:nvSpPr>
        <p:spPr>
          <a:xfrm>
            <a:off x="481881" y="1658527"/>
            <a:ext cx="655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</a:t>
            </a:r>
            <a:r>
              <a:rPr lang="en-US" sz="1200" dirty="0" err="1"/>
              <a:t>Ioannis</a:t>
            </a:r>
            <a:r>
              <a:rPr lang="en-US" sz="1200" dirty="0"/>
              <a:t> </a:t>
            </a:r>
            <a:r>
              <a:rPr lang="en-US" sz="1200" dirty="0" err="1"/>
              <a:t>Chatzigiannakis</a:t>
            </a:r>
            <a:r>
              <a:rPr lang="en-US" sz="1200" dirty="0"/>
              <a:t>, </a:t>
            </a:r>
            <a:r>
              <a:rPr lang="en-US" sz="1200" dirty="0" err="1"/>
              <a:t>Othon</a:t>
            </a:r>
            <a:r>
              <a:rPr lang="en-US" sz="1200" dirty="0"/>
              <a:t> </a:t>
            </a:r>
            <a:r>
              <a:rPr lang="en-US" sz="1200" dirty="0" err="1"/>
              <a:t>Michail</a:t>
            </a:r>
            <a:r>
              <a:rPr lang="en-US" sz="1200" dirty="0"/>
              <a:t>, Stavros Nikolaou, Andreas </a:t>
            </a:r>
            <a:r>
              <a:rPr lang="en-US" sz="1200" dirty="0" err="1"/>
              <a:t>Pavlogiannis</a:t>
            </a:r>
            <a:r>
              <a:rPr lang="en-US" sz="1200" dirty="0"/>
              <a:t>, and Paul </a:t>
            </a:r>
            <a:r>
              <a:rPr lang="en-US" sz="1200" dirty="0" err="1"/>
              <a:t>G.Spirakis</a:t>
            </a:r>
            <a:r>
              <a:rPr lang="en-US" sz="1200" dirty="0"/>
              <a:t>.  Passively mobile communicating machines that use restricted space. FOMC , 2011.]</a:t>
            </a:r>
            <a:endParaRPr lang="en-US" sz="1200" b="0" i="0" dirty="0">
              <a:effectLst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CC6165-8566-49DB-9412-53B6EC3E9ED6}"/>
              </a:ext>
            </a:extLst>
          </p:cNvPr>
          <p:cNvCxnSpPr/>
          <p:nvPr/>
        </p:nvCxnSpPr>
        <p:spPr>
          <a:xfrm flipV="1">
            <a:off x="1352774" y="3105440"/>
            <a:ext cx="0" cy="3250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5EBD11-C876-4F24-A66E-AB968E43047B}"/>
                  </a:ext>
                </a:extLst>
              </p:cNvPr>
              <p:cNvSpPr txBox="1"/>
              <p:nvPr/>
            </p:nvSpPr>
            <p:spPr>
              <a:xfrm>
                <a:off x="637744" y="5786304"/>
                <a:ext cx="6665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5EBD11-C876-4F24-A66E-AB968E430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44" y="5786304"/>
                <a:ext cx="666593" cy="461665"/>
              </a:xfrm>
              <a:prstGeom prst="rect">
                <a:avLst/>
              </a:prstGeom>
              <a:blipFill>
                <a:blip r:embed="rId5"/>
                <a:stretch>
                  <a:fillRect l="-2752" r="-183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2B5C86B7-344E-48ED-B58E-14F4082D700C}"/>
              </a:ext>
            </a:extLst>
          </p:cNvPr>
          <p:cNvSpPr/>
          <p:nvPr/>
        </p:nvSpPr>
        <p:spPr>
          <a:xfrm>
            <a:off x="1758018" y="3105439"/>
            <a:ext cx="2878278" cy="3250911"/>
          </a:xfrm>
          <a:prstGeom prst="rect">
            <a:avLst/>
          </a:prstGeom>
          <a:gradFill flip="none" rotWithShape="1">
            <a:gsLst>
              <a:gs pos="100000">
                <a:srgbClr val="00B050"/>
              </a:gs>
              <a:gs pos="0">
                <a:schemeClr val="accent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A7BA04-FA76-48F8-8785-92CD660609BF}"/>
              </a:ext>
            </a:extLst>
          </p:cNvPr>
          <p:cNvCxnSpPr>
            <a:cxnSpLocks/>
          </p:cNvCxnSpPr>
          <p:nvPr/>
        </p:nvCxnSpPr>
        <p:spPr>
          <a:xfrm>
            <a:off x="1758018" y="4347085"/>
            <a:ext cx="287827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90421B-7EC0-4E0A-9ED7-FB74257E7C01}"/>
                  </a:ext>
                </a:extLst>
              </p:cNvPr>
              <p:cNvSpPr txBox="1"/>
              <p:nvPr/>
            </p:nvSpPr>
            <p:spPr>
              <a:xfrm>
                <a:off x="4636296" y="4042075"/>
                <a:ext cx="1576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𝑝𝑜𝑙𝑦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90421B-7EC0-4E0A-9ED7-FB74257E7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296" y="4042075"/>
                <a:ext cx="1576970" cy="461665"/>
              </a:xfrm>
              <a:prstGeom prst="rect">
                <a:avLst/>
              </a:prstGeom>
              <a:blipFill>
                <a:blip r:embed="rId6"/>
                <a:stretch>
                  <a:fillRect r="-77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8EA7B1-AE84-4489-8144-EBACA2F6E5D3}"/>
                  </a:ext>
                </a:extLst>
              </p:cNvPr>
              <p:cNvSpPr txBox="1"/>
              <p:nvPr/>
            </p:nvSpPr>
            <p:spPr>
              <a:xfrm>
                <a:off x="2100142" y="3508626"/>
                <a:ext cx="2682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NSPACE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8EA7B1-AE84-4489-8144-EBACA2F6E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142" y="3508626"/>
                <a:ext cx="2682725" cy="369332"/>
              </a:xfrm>
              <a:prstGeom prst="rect">
                <a:avLst/>
              </a:prstGeom>
              <a:blipFill>
                <a:blip r:embed="rId7"/>
                <a:stretch>
                  <a:fillRect l="-204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7A16B8-91D6-4096-BEFB-E1EF1AFCA486}"/>
              </a:ext>
            </a:extLst>
          </p:cNvPr>
          <p:cNvCxnSpPr>
            <a:cxnSpLocks/>
          </p:cNvCxnSpPr>
          <p:nvPr/>
        </p:nvCxnSpPr>
        <p:spPr>
          <a:xfrm>
            <a:off x="1771879" y="5316231"/>
            <a:ext cx="287827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47F934-4666-4D12-A1F9-F679DD7C8EF7}"/>
                  </a:ext>
                </a:extLst>
              </p:cNvPr>
              <p:cNvSpPr txBox="1"/>
              <p:nvPr/>
            </p:nvSpPr>
            <p:spPr>
              <a:xfrm>
                <a:off x="4636296" y="5046706"/>
                <a:ext cx="13123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47F934-4666-4D12-A1F9-F679DD7C8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296" y="5046706"/>
                <a:ext cx="1312347" cy="461665"/>
              </a:xfrm>
              <a:prstGeom prst="rect">
                <a:avLst/>
              </a:prstGeom>
              <a:blipFill>
                <a:blip r:embed="rId8"/>
                <a:stretch>
                  <a:fillRect r="-93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0CA6A25-9D27-48B2-B1BE-2EA7CCC036DF}"/>
              </a:ext>
            </a:extLst>
          </p:cNvPr>
          <p:cNvSpPr txBox="1"/>
          <p:nvPr/>
        </p:nvSpPr>
        <p:spPr>
          <a:xfrm>
            <a:off x="1855794" y="5651625"/>
            <a:ext cx="268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</a:t>
            </a:r>
            <a:r>
              <a:rPr lang="en-US" dirty="0" err="1"/>
              <a:t>semilinear</a:t>
            </a:r>
            <a:r>
              <a:rPr lang="en-US" dirty="0"/>
              <a:t> predicates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F4EF0D4C-2B92-48E5-AF53-55985E8DB4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6302" y="1947421"/>
                <a:ext cx="5537917" cy="11896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/>
                  <a:t>Our Work: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/>
                  <a:t>Characterization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messages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F4EF0D4C-2B92-48E5-AF53-55985E8DB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302" y="1947421"/>
                <a:ext cx="5537917" cy="1189656"/>
              </a:xfrm>
              <a:prstGeom prst="rect">
                <a:avLst/>
              </a:prstGeom>
              <a:blipFill>
                <a:blip r:embed="rId9"/>
                <a:stretch>
                  <a:fillRect l="-441" t="-8163" r="-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753C38F4-9217-4AC3-A11A-8B76D378676E}"/>
              </a:ext>
            </a:extLst>
          </p:cNvPr>
          <p:cNvSpPr/>
          <p:nvPr/>
        </p:nvSpPr>
        <p:spPr>
          <a:xfrm>
            <a:off x="7945345" y="3105438"/>
            <a:ext cx="2878278" cy="3250911"/>
          </a:xfrm>
          <a:prstGeom prst="rect">
            <a:avLst/>
          </a:prstGeom>
          <a:gradFill flip="none" rotWithShape="1">
            <a:gsLst>
              <a:gs pos="100000">
                <a:srgbClr val="00B050"/>
              </a:gs>
              <a:gs pos="0">
                <a:schemeClr val="accent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81C2E6C-4507-4AA0-A5D4-195C2E24B587}"/>
                  </a:ext>
                </a:extLst>
              </p:cNvPr>
              <p:cNvSpPr txBox="1"/>
              <p:nvPr/>
            </p:nvSpPr>
            <p:spPr>
              <a:xfrm>
                <a:off x="6388414" y="4042074"/>
                <a:ext cx="1576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𝑝𝑜𝑙𝑦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81C2E6C-4507-4AA0-A5D4-195C2E24B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414" y="4042074"/>
                <a:ext cx="1576970" cy="461665"/>
              </a:xfrm>
              <a:prstGeom prst="rect">
                <a:avLst/>
              </a:prstGeom>
              <a:blipFill>
                <a:blip r:embed="rId10"/>
                <a:stretch>
                  <a:fillRect r="-38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4C20AB-ABF3-4C6E-A6F9-390C2907310D}"/>
              </a:ext>
            </a:extLst>
          </p:cNvPr>
          <p:cNvCxnSpPr>
            <a:cxnSpLocks/>
          </p:cNvCxnSpPr>
          <p:nvPr/>
        </p:nvCxnSpPr>
        <p:spPr>
          <a:xfrm>
            <a:off x="7967335" y="4347084"/>
            <a:ext cx="287827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A8A705-754B-4FED-BE16-46A261DB1E5C}"/>
                  </a:ext>
                </a:extLst>
              </p:cNvPr>
              <p:cNvSpPr txBox="1"/>
              <p:nvPr/>
            </p:nvSpPr>
            <p:spPr>
              <a:xfrm>
                <a:off x="8065111" y="3515287"/>
                <a:ext cx="2682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NSPACE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A8A705-754B-4FED-BE16-46A261DB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111" y="3515287"/>
                <a:ext cx="2682725" cy="369332"/>
              </a:xfrm>
              <a:prstGeom prst="rect">
                <a:avLst/>
              </a:prstGeom>
              <a:blipFill>
                <a:blip r:embed="rId11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BE0C2E-4829-43CA-9E37-D07D793BB8C4}"/>
                  </a:ext>
                </a:extLst>
              </p:cNvPr>
              <p:cNvSpPr txBox="1"/>
              <p:nvPr/>
            </p:nvSpPr>
            <p:spPr>
              <a:xfrm>
                <a:off x="7103481" y="4410640"/>
                <a:ext cx="8619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BE0C2E-4829-43CA-9E37-D07D793BB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481" y="4410640"/>
                <a:ext cx="861903" cy="461665"/>
              </a:xfrm>
              <a:prstGeom prst="rect">
                <a:avLst/>
              </a:prstGeom>
              <a:blipFill>
                <a:blip r:embed="rId12"/>
                <a:stretch>
                  <a:fillRect r="-140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8ADA40-BE01-434B-890D-71D1DE024834}"/>
              </a:ext>
            </a:extLst>
          </p:cNvPr>
          <p:cNvCxnSpPr>
            <a:cxnSpLocks/>
          </p:cNvCxnSpPr>
          <p:nvPr/>
        </p:nvCxnSpPr>
        <p:spPr>
          <a:xfrm>
            <a:off x="7967335" y="4536220"/>
            <a:ext cx="287827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0BCFFB-8B2A-490A-80B1-D219FF8990F1}"/>
              </a:ext>
            </a:extLst>
          </p:cNvPr>
          <p:cNvSpPr txBox="1"/>
          <p:nvPr/>
        </p:nvSpPr>
        <p:spPr>
          <a:xfrm>
            <a:off x="8058959" y="5249315"/>
            <a:ext cx="268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</a:t>
            </a:r>
            <a:r>
              <a:rPr lang="en-US" dirty="0" err="1"/>
              <a:t>semilinear</a:t>
            </a:r>
            <a:r>
              <a:rPr lang="en-US" dirty="0"/>
              <a:t> predicates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B18A7D-0DC5-4964-A4DE-E8308E3739E6}"/>
              </a:ext>
            </a:extLst>
          </p:cNvPr>
          <p:cNvCxnSpPr/>
          <p:nvPr/>
        </p:nvCxnSpPr>
        <p:spPr>
          <a:xfrm flipV="1">
            <a:off x="11116765" y="3105438"/>
            <a:ext cx="0" cy="3250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C676AE-3B54-42D2-B83E-AE357C8324E8}"/>
                  </a:ext>
                </a:extLst>
              </p:cNvPr>
              <p:cNvSpPr txBox="1"/>
              <p:nvPr/>
            </p:nvSpPr>
            <p:spPr>
              <a:xfrm>
                <a:off x="11145870" y="5850233"/>
                <a:ext cx="6665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C676AE-3B54-42D2-B83E-AE357C832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5870" y="5850233"/>
                <a:ext cx="666593" cy="461665"/>
              </a:xfrm>
              <a:prstGeom prst="rect">
                <a:avLst/>
              </a:prstGeom>
              <a:blipFill>
                <a:blip r:embed="rId13"/>
                <a:stretch>
                  <a:fillRect l="-1818" r="-181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7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3" grpId="0"/>
      <p:bldP spid="15" grpId="0" animBg="1"/>
      <p:bldP spid="19" grpId="0"/>
      <p:bldP spid="20" grpId="0"/>
      <p:bldP spid="23" grpId="0"/>
      <p:bldP spid="25" grpId="0"/>
      <p:bldP spid="26" grpId="0"/>
      <p:bldP spid="28" grpId="0" animBg="1"/>
      <p:bldP spid="30" grpId="0"/>
      <p:bldP spid="33" grpId="0"/>
      <p:bldP spid="35" grpId="0"/>
      <p:bldP spid="38" grpId="0"/>
      <p:bldP spid="4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3|2.9|0.5|5|0.7|0.6|0.9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4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0.9|0.2|0.3|0.6|0.7|0.5|0.5|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3B4B7262A0D2448D1B011F1D7A2D85" ma:contentTypeVersion="2" ma:contentTypeDescription="Create a new document." ma:contentTypeScope="" ma:versionID="fe30df9f55664b41650beb29a37bb3a2">
  <xsd:schema xmlns:xsd="http://www.w3.org/2001/XMLSchema" xmlns:xs="http://www.w3.org/2001/XMLSchema" xmlns:p="http://schemas.microsoft.com/office/2006/metadata/properties" xmlns:ns3="58aebaaa-2ea9-4db9-a3f3-7fe95797afd3" targetNamespace="http://schemas.microsoft.com/office/2006/metadata/properties" ma:root="true" ma:fieldsID="75698a05a9ee2e010dd1bb877beb3df1" ns3:_="">
    <xsd:import namespace="58aebaaa-2ea9-4db9-a3f3-7fe95797af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aebaaa-2ea9-4db9-a3f3-7fe95797af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4F1B96-1780-4F95-A1B8-87C11AE49F7E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58aebaaa-2ea9-4db9-a3f3-7fe95797afd3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7E033A3-8C5C-4511-A4DE-1B53BB85DB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aebaaa-2ea9-4db9-a3f3-7fe95797af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CA75FD-BF2D-4F88-A065-9CA2D9E4F1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15357</TotalTime>
  <Words>3283</Words>
  <Application>Microsoft Office PowerPoint</Application>
  <PresentationFormat>Widescreen</PresentationFormat>
  <Paragraphs>642</Paragraphs>
  <Slides>36</Slides>
  <Notes>30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Message Complexity of Population Protocols</vt:lpstr>
      <vt:lpstr>Acknowledgements</vt:lpstr>
      <vt:lpstr> Original Population Protocols Model</vt:lpstr>
      <vt:lpstr> Original Model Limitations</vt:lpstr>
      <vt:lpstr>Recent Protocols Using More States</vt:lpstr>
      <vt:lpstr>Simple Large State Majority Protocol</vt:lpstr>
      <vt:lpstr>Our Work: Message Complexity</vt:lpstr>
      <vt:lpstr>Existing Protocols: Large states and large messages</vt:lpstr>
      <vt:lpstr>Computability with O(1) messages</vt:lpstr>
      <vt:lpstr>Slow simulation of large messages</vt:lpstr>
      <vt:lpstr>Computability with O(1) messages</vt:lpstr>
      <vt:lpstr>PowerPoint Presentation</vt:lpstr>
      <vt:lpstr>Fast Protocols with O(1) Messages</vt:lpstr>
      <vt:lpstr>Exact Size Counting with Leader</vt:lpstr>
      <vt:lpstr>Exact Size Counting with Leader</vt:lpstr>
      <vt:lpstr>Exact Size Counting with Leader</vt:lpstr>
      <vt:lpstr>Exact Size Counting with Leader</vt:lpstr>
      <vt:lpstr>Exact Size Counting with Leader</vt:lpstr>
      <vt:lpstr>Exact Size Counting with Leader</vt:lpstr>
      <vt:lpstr>Exact Size Counting with Leader</vt:lpstr>
      <vt:lpstr>Exact Size Counting with Leader</vt:lpstr>
      <vt:lpstr>Exact Size Counting with Leader</vt:lpstr>
      <vt:lpstr>Exact Size Counting with Leader</vt:lpstr>
      <vt:lpstr>Exact Size Counting with Leader</vt:lpstr>
      <vt:lpstr>Exact Size Counting with Leader</vt:lpstr>
      <vt:lpstr>Exact Size Counting with Leader</vt:lpstr>
      <vt:lpstr>Exact Size Counting with Leader</vt:lpstr>
      <vt:lpstr>Exact Size Counting with Leader</vt:lpstr>
      <vt:lpstr>Exact Size Counting with Leader</vt:lpstr>
      <vt:lpstr>Fast Protocols with O(1) Messages</vt:lpstr>
      <vt:lpstr>Junta Election with 1-bit messages</vt:lpstr>
      <vt:lpstr>Junta Election with 1-bit messages</vt:lpstr>
      <vt:lpstr>Computational Power of 1-bit Messages</vt:lpstr>
      <vt:lpstr>Summary</vt:lpstr>
      <vt:lpstr>Open Questions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Stably Elect a Leader from a Corrupted Population</dc:title>
  <dc:creator>Eric Severson</dc:creator>
  <cp:lastModifiedBy>Eric Severson</cp:lastModifiedBy>
  <cp:revision>35</cp:revision>
  <dcterms:created xsi:type="dcterms:W3CDTF">2019-09-02T19:34:54Z</dcterms:created>
  <dcterms:modified xsi:type="dcterms:W3CDTF">2021-01-08T18:32:22Z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0x010100363B4B7262A0D2448D1B011F1D7A2D85</vt:lpwstr>
  </property>
</Properties>
</file>