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5.xml" ContentType="application/vnd.openxmlformats-officedocument.presentationml.notesSlide+xml"/>
  <Override PartName="/ppt/tags/tag121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22.xml" ContentType="application/vnd.openxmlformats-officedocument.presentationml.tags+xml"/>
  <Override PartName="/ppt/notesSlides/notesSlide8.xml" ContentType="application/vnd.openxmlformats-officedocument.presentationml.notesSlide+xml"/>
  <Override PartName="/ppt/tags/tag123.xml" ContentType="application/vnd.openxmlformats-officedocument.presentationml.tags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tags/tag124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tags/tag125.xml" ContentType="application/vnd.openxmlformats-officedocument.presentationml.tags+xml"/>
  <Override PartName="/ppt/notesSlides/notesSlide11.xml" ContentType="application/vnd.openxmlformats-officedocument.presentationml.notesSlide+xml"/>
  <Override PartName="/ppt/tags/tag126.xml" ContentType="application/vnd.openxmlformats-officedocument.presentationml.tags+xml"/>
  <Override PartName="/ppt/notesSlides/notesSlide12.xml" ContentType="application/vnd.openxmlformats-officedocument.presentationml.notesSlide+xml"/>
  <Override PartName="/ppt/tags/tag127.xml" ContentType="application/vnd.openxmlformats-officedocument.presentationml.tags+xml"/>
  <Override PartName="/ppt/notesSlides/notesSlide13.xml" ContentType="application/vnd.openxmlformats-officedocument.presentationml.notesSlide+xml"/>
  <Override PartName="/ppt/tags/tag128.xml" ContentType="application/vnd.openxmlformats-officedocument.presentationml.tags+xml"/>
  <Override PartName="/ppt/charts/chart8.xml" ContentType="application/vnd.openxmlformats-officedocument.drawingml.chart+xml"/>
  <Override PartName="/ppt/tags/tag129.xml" ContentType="application/vnd.openxmlformats-officedocument.presentationml.tags+xml"/>
  <Override PartName="/ppt/notesSlides/notesSlide14.xml" ContentType="application/vnd.openxmlformats-officedocument.presentationml.notesSlide+xml"/>
  <Override PartName="/ppt/tags/tag130.xml" ContentType="application/vnd.openxmlformats-officedocument.presentationml.tags+xml"/>
  <Override PartName="/ppt/notesSlides/notesSlide15.xml" ContentType="application/vnd.openxmlformats-officedocument.presentationml.notesSlide+xml"/>
  <Override PartName="/ppt/tags/tag131.xml" ContentType="application/vnd.openxmlformats-officedocument.presentationml.tags+xml"/>
  <Override PartName="/ppt/notesSlides/notesSlide16.xml" ContentType="application/vnd.openxmlformats-officedocument.presentationml.notesSlide+xml"/>
  <Override PartName="/ppt/tags/tag132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0.xml" ContentType="application/vnd.openxmlformats-officedocument.drawingml.chart+xml"/>
  <Override PartName="/ppt/charts/chart20.xml" ContentType="application/vnd.openxmlformats-officedocument.drawingml.chart+xml"/>
  <Override PartName="/ppt/charts/chart30.xml" ContentType="application/vnd.openxmlformats-officedocument.drawingml.chart+xml"/>
  <Override PartName="/ppt/charts/chart41.xml" ContentType="application/vnd.openxmlformats-officedocument.drawingml.chart+xml"/>
  <Override PartName="/ppt/charts/chart40.xml" ContentType="application/vnd.openxmlformats-officedocument.drawingml.chart+xml"/>
  <Override PartName="/ppt/charts/colors10.xml" ContentType="application/vnd.ms-office.chartcolorstyle+xml"/>
  <Override PartName="/ppt/charts/style10.xml" ContentType="application/vnd.ms-office.chartstyle+xml"/>
  <Override PartName="/ppt/charts/colors20.xml" ContentType="application/vnd.ms-office.chartcolorstyle+xml"/>
  <Override PartName="/ppt/charts/style20.xml" ContentType="application/vnd.ms-office.chartstyle+xml"/>
  <Override PartName="/ppt/charts/colors30.xml" ContentType="application/vnd.ms-office.chartcolorstyle+xml"/>
  <Override PartName="/ppt/charts/style30.xml" ContentType="application/vnd.ms-office.chartstyle+xml"/>
  <Override PartName="/ppt/charts/colors40.xml" ContentType="application/vnd.ms-office.chartcolorstyle+xml"/>
  <Override PartName="/ppt/charts/style4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42" r:id="rId3"/>
    <p:sldId id="309" r:id="rId4"/>
    <p:sldId id="257" r:id="rId5"/>
    <p:sldId id="344" r:id="rId6"/>
    <p:sldId id="266" r:id="rId7"/>
    <p:sldId id="341" r:id="rId8"/>
    <p:sldId id="263" r:id="rId9"/>
    <p:sldId id="340" r:id="rId10"/>
    <p:sldId id="287" r:id="rId11"/>
    <p:sldId id="268" r:id="rId12"/>
    <p:sldId id="281" r:id="rId13"/>
    <p:sldId id="269" r:id="rId14"/>
    <p:sldId id="272" r:id="rId15"/>
    <p:sldId id="324" r:id="rId16"/>
    <p:sldId id="333" r:id="rId17"/>
    <p:sldId id="260" r:id="rId18"/>
    <p:sldId id="261" r:id="rId19"/>
    <p:sldId id="262" r:id="rId20"/>
    <p:sldId id="325" r:id="rId21"/>
    <p:sldId id="34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Severson" initials="ES" lastIdx="3" clrIdx="0">
    <p:extLst>
      <p:ext uri="{19B8F6BF-5375-455C-9EA6-DF929625EA0E}">
        <p15:presenceInfo xmlns:p15="http://schemas.microsoft.com/office/powerpoint/2012/main" userId="Eric Sever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C2960D"/>
    <a:srgbClr val="0070C0"/>
    <a:srgbClr val="107BC7"/>
    <a:srgbClr val="ED7D31"/>
    <a:srgbClr val="FF0000"/>
    <a:srgbClr val="BF9000"/>
    <a:srgbClr val="FFD966"/>
    <a:srgbClr val="00B0F0"/>
    <a:srgbClr val="E04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71" autoAdjust="0"/>
    <p:restoredTop sz="94472" autoAdjust="0"/>
  </p:normalViewPr>
  <p:slideViewPr>
    <p:cSldViewPr snapToGrid="0">
      <p:cViewPr varScale="1">
        <p:scale>
          <a:sx n="78" d="100"/>
          <a:sy n="78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526908004885605E-2"/>
          <c:y val="2.7745072149927583E-2"/>
          <c:w val="0.89723922195369143"/>
          <c:h val="0.8492951433887918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4</c:v>
                </c:pt>
                <c:pt idx="9">
                  <c:v>9</c:v>
                </c:pt>
                <c:pt idx="10">
                  <c:v>5</c:v>
                </c:pt>
                <c:pt idx="11">
                  <c:v>11</c:v>
                </c:pt>
                <c:pt idx="12">
                  <c:v>6</c:v>
                </c:pt>
                <c:pt idx="13">
                  <c:v>13</c:v>
                </c:pt>
                <c:pt idx="14">
                  <c:v>7</c:v>
                </c:pt>
                <c:pt idx="15">
                  <c:v>15</c:v>
                </c:pt>
                <c:pt idx="16">
                  <c:v>8</c:v>
                </c:pt>
                <c:pt idx="17">
                  <c:v>17</c:v>
                </c:pt>
                <c:pt idx="18">
                  <c:v>9</c:v>
                </c:pt>
                <c:pt idx="19">
                  <c:v>19</c:v>
                </c:pt>
                <c:pt idx="20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E04-4831-8281-101E055C9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523664"/>
        <c:axId val="1025528256"/>
      </c:scatterChart>
      <c:valAx>
        <c:axId val="1025523664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8256"/>
        <c:crosses val="autoZero"/>
        <c:crossBetween val="midCat"/>
        <c:majorUnit val="2"/>
        <c:minorUnit val="1"/>
      </c:valAx>
      <c:valAx>
        <c:axId val="1025528256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3664"/>
        <c:crossesAt val="0"/>
        <c:crossBetween val="midCat"/>
        <c:majorUnit val="2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20450313527468"/>
          <c:y val="5.2734582606466456E-2"/>
          <c:w val="0.89723922195369143"/>
          <c:h val="0.8492951433887918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Sheet1!$A$2:$A$57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</c:numCache>
            </c:numRef>
          </c:xVal>
          <c:yVal>
            <c:numRef>
              <c:f>Sheet1!$B$2:$B$57</c:f>
              <c:numCache>
                <c:formatCode>General</c:formatCode>
                <c:ptCount val="56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0</c:v>
                </c:pt>
                <c:pt idx="4">
                  <c:v>2</c:v>
                </c:pt>
                <c:pt idx="5">
                  <c:v>4</c:v>
                </c:pt>
                <c:pt idx="6">
                  <c:v>1</c:v>
                </c:pt>
                <c:pt idx="7">
                  <c:v>3</c:v>
                </c:pt>
                <c:pt idx="8">
                  <c:v>5</c:v>
                </c:pt>
                <c:pt idx="9">
                  <c:v>0</c:v>
                </c:pt>
                <c:pt idx="10">
                  <c:v>2</c:v>
                </c:pt>
                <c:pt idx="11">
                  <c:v>4</c:v>
                </c:pt>
                <c:pt idx="12">
                  <c:v>1</c:v>
                </c:pt>
                <c:pt idx="13">
                  <c:v>3</c:v>
                </c:pt>
                <c:pt idx="14">
                  <c:v>5</c:v>
                </c:pt>
                <c:pt idx="15">
                  <c:v>0</c:v>
                </c:pt>
                <c:pt idx="16">
                  <c:v>2</c:v>
                </c:pt>
                <c:pt idx="17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9D1-4134-A489-9CA8C5C731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523664"/>
        <c:axId val="1025528256"/>
      </c:scatterChart>
      <c:valAx>
        <c:axId val="1025523664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8256"/>
        <c:crosses val="autoZero"/>
        <c:crossBetween val="midCat"/>
        <c:majorUnit val="1"/>
        <c:minorUnit val="1"/>
      </c:valAx>
      <c:valAx>
        <c:axId val="102552825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366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20450313527468"/>
          <c:y val="5.2734582606466456E-2"/>
          <c:w val="0.89723922195369143"/>
          <c:h val="0.8492951433887918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Sheet1!$A$2:$A$57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</c:numCache>
            </c:numRef>
          </c:xVal>
          <c:yVal>
            <c:numRef>
              <c:f>Sheet1!$B$2:$B$57</c:f>
              <c:numCache>
                <c:formatCode>General</c:formatCode>
                <c:ptCount val="56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0</c:v>
                </c:pt>
                <c:pt idx="4">
                  <c:v>2</c:v>
                </c:pt>
                <c:pt idx="5">
                  <c:v>4</c:v>
                </c:pt>
                <c:pt idx="6">
                  <c:v>1</c:v>
                </c:pt>
                <c:pt idx="7">
                  <c:v>3</c:v>
                </c:pt>
                <c:pt idx="8">
                  <c:v>5</c:v>
                </c:pt>
                <c:pt idx="9">
                  <c:v>0</c:v>
                </c:pt>
                <c:pt idx="10">
                  <c:v>2</c:v>
                </c:pt>
                <c:pt idx="11">
                  <c:v>4</c:v>
                </c:pt>
                <c:pt idx="12">
                  <c:v>1</c:v>
                </c:pt>
                <c:pt idx="13">
                  <c:v>3</c:v>
                </c:pt>
                <c:pt idx="14">
                  <c:v>5</c:v>
                </c:pt>
                <c:pt idx="15">
                  <c:v>0</c:v>
                </c:pt>
                <c:pt idx="16">
                  <c:v>2</c:v>
                </c:pt>
                <c:pt idx="17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9D1-4134-A489-9CA8C5C731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523664"/>
        <c:axId val="1025528256"/>
      </c:scatterChart>
      <c:valAx>
        <c:axId val="1025523664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8256"/>
        <c:crosses val="autoZero"/>
        <c:crossBetween val="midCat"/>
        <c:majorUnit val="1"/>
        <c:minorUnit val="1"/>
      </c:valAx>
      <c:valAx>
        <c:axId val="102552825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366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20450313527468"/>
          <c:y val="5.2734582606466456E-2"/>
          <c:w val="0.89723922195369143"/>
          <c:h val="0.8492951433887918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Sheet1!$A$2:$A$57</c:f>
              <c:numCache>
                <c:formatCode>General</c:formatCode>
                <c:ptCount val="56"/>
                <c:pt idx="3">
                  <c:v>2</c:v>
                </c:pt>
                <c:pt idx="6">
                  <c:v>3</c:v>
                </c:pt>
                <c:pt idx="8">
                  <c:v>3</c:v>
                </c:pt>
                <c:pt idx="13">
                  <c:v>4</c:v>
                </c:pt>
                <c:pt idx="15">
                  <c:v>4</c:v>
                </c:pt>
                <c:pt idx="17">
                  <c:v>4</c:v>
                </c:pt>
                <c:pt idx="20">
                  <c:v>5</c:v>
                </c:pt>
                <c:pt idx="22">
                  <c:v>5</c:v>
                </c:pt>
                <c:pt idx="24">
                  <c:v>5</c:v>
                </c:pt>
              </c:numCache>
            </c:numRef>
          </c:xVal>
          <c:yVal>
            <c:numRef>
              <c:f>Sheet1!$B$2:$B$57</c:f>
              <c:numCache>
                <c:formatCode>General</c:formatCode>
                <c:ptCount val="56"/>
                <c:pt idx="3">
                  <c:v>1</c:v>
                </c:pt>
                <c:pt idx="6">
                  <c:v>0</c:v>
                </c:pt>
                <c:pt idx="8">
                  <c:v>2</c:v>
                </c:pt>
                <c:pt idx="13">
                  <c:v>1</c:v>
                </c:pt>
                <c:pt idx="15">
                  <c:v>3</c:v>
                </c:pt>
                <c:pt idx="17">
                  <c:v>5</c:v>
                </c:pt>
                <c:pt idx="20">
                  <c:v>0</c:v>
                </c:pt>
                <c:pt idx="22">
                  <c:v>2</c:v>
                </c:pt>
                <c:pt idx="2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A2-490D-85ED-F70D3920CF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523664"/>
        <c:axId val="1025528256"/>
      </c:scatterChart>
      <c:valAx>
        <c:axId val="1025523664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8256"/>
        <c:crosses val="autoZero"/>
        <c:crossBetween val="midCat"/>
        <c:majorUnit val="1"/>
        <c:minorUnit val="1"/>
      </c:valAx>
      <c:valAx>
        <c:axId val="102552825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366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20450313527468"/>
          <c:y val="5.2734582606466456E-2"/>
          <c:w val="0.89723922195369143"/>
          <c:h val="0.8492951433887918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Sheet1!$A$2:$A$57</c:f>
              <c:numCache>
                <c:formatCode>General</c:formatCode>
                <c:ptCount val="56"/>
                <c:pt idx="3">
                  <c:v>2</c:v>
                </c:pt>
                <c:pt idx="6">
                  <c:v>3</c:v>
                </c:pt>
                <c:pt idx="8">
                  <c:v>3</c:v>
                </c:pt>
                <c:pt idx="13">
                  <c:v>4</c:v>
                </c:pt>
                <c:pt idx="15">
                  <c:v>4</c:v>
                </c:pt>
                <c:pt idx="17">
                  <c:v>4</c:v>
                </c:pt>
                <c:pt idx="20">
                  <c:v>5</c:v>
                </c:pt>
                <c:pt idx="22">
                  <c:v>5</c:v>
                </c:pt>
                <c:pt idx="24">
                  <c:v>5</c:v>
                </c:pt>
              </c:numCache>
            </c:numRef>
          </c:xVal>
          <c:yVal>
            <c:numRef>
              <c:f>Sheet1!$B$2:$B$57</c:f>
              <c:numCache>
                <c:formatCode>General</c:formatCode>
                <c:ptCount val="56"/>
                <c:pt idx="3">
                  <c:v>1</c:v>
                </c:pt>
                <c:pt idx="6">
                  <c:v>0</c:v>
                </c:pt>
                <c:pt idx="8">
                  <c:v>2</c:v>
                </c:pt>
                <c:pt idx="13">
                  <c:v>1</c:v>
                </c:pt>
                <c:pt idx="15">
                  <c:v>3</c:v>
                </c:pt>
                <c:pt idx="17">
                  <c:v>5</c:v>
                </c:pt>
                <c:pt idx="20">
                  <c:v>0</c:v>
                </c:pt>
                <c:pt idx="22">
                  <c:v>2</c:v>
                </c:pt>
                <c:pt idx="2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A2-490D-85ED-F70D3920CF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523664"/>
        <c:axId val="1025528256"/>
      </c:scatterChart>
      <c:valAx>
        <c:axId val="1025523664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8256"/>
        <c:crosses val="autoZero"/>
        <c:crossBetween val="midCat"/>
        <c:majorUnit val="1"/>
        <c:minorUnit val="1"/>
      </c:valAx>
      <c:valAx>
        <c:axId val="102552825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366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20450313527468"/>
          <c:y val="5.2734582606466456E-2"/>
          <c:w val="0.89723922195369143"/>
          <c:h val="0.8492951433887918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Sheet1!$A$2:$A$57</c:f>
              <c:numCache>
                <c:formatCode>General</c:formatCode>
                <c:ptCount val="56"/>
                <c:pt idx="2">
                  <c:v>2</c:v>
                </c:pt>
                <c:pt idx="3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2</c:v>
                </c:pt>
                <c:pt idx="34">
                  <c:v>2</c:v>
                </c:pt>
                <c:pt idx="35">
                  <c:v>3</c:v>
                </c:pt>
              </c:numCache>
            </c:numRef>
          </c:xVal>
          <c:yVal>
            <c:numRef>
              <c:f>Sheet1!$B$2:$B$57</c:f>
              <c:numCache>
                <c:formatCode>General</c:formatCode>
                <c:ptCount val="56"/>
                <c:pt idx="2">
                  <c:v>0</c:v>
                </c:pt>
                <c:pt idx="3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2">
                  <c:v>0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4</c:v>
                </c:pt>
                <c:pt idx="17">
                  <c:v>5</c:v>
                </c:pt>
                <c:pt idx="20">
                  <c:v>0</c:v>
                </c:pt>
                <c:pt idx="21">
                  <c:v>1</c:v>
                </c:pt>
                <c:pt idx="22">
                  <c:v>2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7">
                  <c:v>1</c:v>
                </c:pt>
                <c:pt idx="28">
                  <c:v>3</c:v>
                </c:pt>
                <c:pt idx="29">
                  <c:v>5</c:v>
                </c:pt>
                <c:pt idx="30">
                  <c:v>0</c:v>
                </c:pt>
                <c:pt idx="31">
                  <c:v>2</c:v>
                </c:pt>
                <c:pt idx="32">
                  <c:v>4</c:v>
                </c:pt>
                <c:pt idx="33">
                  <c:v>3</c:v>
                </c:pt>
                <c:pt idx="34">
                  <c:v>5</c:v>
                </c:pt>
                <c:pt idx="3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B7-4936-ACF9-17E834ECA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523664"/>
        <c:axId val="1025528256"/>
      </c:scatterChart>
      <c:valAx>
        <c:axId val="1025523664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8256"/>
        <c:crosses val="autoZero"/>
        <c:crossBetween val="midCat"/>
        <c:majorUnit val="1"/>
        <c:minorUnit val="1"/>
      </c:valAx>
      <c:valAx>
        <c:axId val="102552825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366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20450313527468"/>
          <c:y val="5.2734582606466456E-2"/>
          <c:w val="0.89723922195369143"/>
          <c:h val="0.8492951433887918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Sheet1!$A$2:$A$57</c:f>
              <c:numCache>
                <c:formatCode>General</c:formatCode>
                <c:ptCount val="56"/>
                <c:pt idx="2">
                  <c:v>2</c:v>
                </c:pt>
                <c:pt idx="3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2</c:v>
                </c:pt>
                <c:pt idx="34">
                  <c:v>2</c:v>
                </c:pt>
                <c:pt idx="35">
                  <c:v>3</c:v>
                </c:pt>
              </c:numCache>
            </c:numRef>
          </c:xVal>
          <c:yVal>
            <c:numRef>
              <c:f>Sheet1!$B$2:$B$57</c:f>
              <c:numCache>
                <c:formatCode>General</c:formatCode>
                <c:ptCount val="56"/>
                <c:pt idx="2">
                  <c:v>0</c:v>
                </c:pt>
                <c:pt idx="3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2">
                  <c:v>0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4</c:v>
                </c:pt>
                <c:pt idx="17">
                  <c:v>5</c:v>
                </c:pt>
                <c:pt idx="20">
                  <c:v>0</c:v>
                </c:pt>
                <c:pt idx="21">
                  <c:v>1</c:v>
                </c:pt>
                <c:pt idx="22">
                  <c:v>2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7">
                  <c:v>1</c:v>
                </c:pt>
                <c:pt idx="28">
                  <c:v>3</c:v>
                </c:pt>
                <c:pt idx="29">
                  <c:v>5</c:v>
                </c:pt>
                <c:pt idx="30">
                  <c:v>0</c:v>
                </c:pt>
                <c:pt idx="31">
                  <c:v>2</c:v>
                </c:pt>
                <c:pt idx="32">
                  <c:v>4</c:v>
                </c:pt>
                <c:pt idx="33">
                  <c:v>3</c:v>
                </c:pt>
                <c:pt idx="34">
                  <c:v>5</c:v>
                </c:pt>
                <c:pt idx="3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B7-4936-ACF9-17E834ECA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523664"/>
        <c:axId val="1025528256"/>
      </c:scatterChart>
      <c:valAx>
        <c:axId val="1025523664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8256"/>
        <c:crosses val="autoZero"/>
        <c:crossBetween val="midCat"/>
        <c:majorUnit val="1"/>
        <c:minorUnit val="1"/>
      </c:valAx>
      <c:valAx>
        <c:axId val="102552825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366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930203978263929"/>
          <c:y val="4.8864748061393411E-2"/>
          <c:w val="0.73695893451720307"/>
          <c:h val="0.7814029363784665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f(x)</c:v>
                </c:pt>
              </c:strCache>
            </c:strRef>
          </c:tx>
          <c:spPr>
            <a:ln w="19050">
              <a:solidFill>
                <a:srgbClr val="FF0000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xVal>
            <c:numRef>
              <c:f>Sheet1!$B$1:$O$1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xVal>
          <c:yVal>
            <c:numRef>
              <c:f>Sheet1!$B$2:$O$2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8</c:v>
                </c:pt>
                <c:pt idx="8">
                  <c:v>9</c:v>
                </c:pt>
                <c:pt idx="9">
                  <c:v>9</c:v>
                </c:pt>
                <c:pt idx="10">
                  <c:v>11</c:v>
                </c:pt>
                <c:pt idx="11">
                  <c:v>12</c:v>
                </c:pt>
                <c:pt idx="12">
                  <c:v>12</c:v>
                </c:pt>
                <c:pt idx="13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F2-4E73-BCED-CFAD46AE7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52352"/>
        <c:axId val="47251840"/>
      </c:scatterChart>
      <c:valAx>
        <c:axId val="46852352"/>
        <c:scaling>
          <c:orientation val="minMax"/>
          <c:max val="13"/>
          <c:min val="0"/>
        </c:scaling>
        <c:delete val="0"/>
        <c:axPos val="b"/>
        <c:majorGridlines>
          <c:spPr>
            <a:ln w="3175">
              <a:solidFill>
                <a:schemeClr val="tx1">
                  <a:tint val="75000"/>
                  <a:shade val="95000"/>
                  <a:satMod val="105000"/>
                  <a:alpha val="2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one"/>
        <c:spPr>
          <a:ln w="19050">
            <a:solidFill>
              <a:schemeClr val="tx1"/>
            </a:solidFill>
            <a:prstDash val="solid"/>
            <a:tailEnd type="triangle"/>
          </a:ln>
        </c:spPr>
        <c:txPr>
          <a:bodyPr rot="0" vert="horz"/>
          <a:lstStyle/>
          <a:p>
            <a:pPr>
              <a:defRPr sz="177" b="1" i="0" u="none" strike="noStrike" baseline="0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47251840"/>
        <c:crossesAt val="0"/>
        <c:crossBetween val="midCat"/>
        <c:majorUnit val="1"/>
        <c:minorUnit val="1"/>
      </c:valAx>
      <c:valAx>
        <c:axId val="47251840"/>
        <c:scaling>
          <c:orientation val="minMax"/>
          <c:max val="14"/>
          <c:min val="0"/>
        </c:scaling>
        <c:delete val="0"/>
        <c:axPos val="l"/>
        <c:majorGridlines>
          <c:spPr>
            <a:ln w="3175">
              <a:solidFill>
                <a:schemeClr val="tx1">
                  <a:tint val="75000"/>
                  <a:shade val="95000"/>
                  <a:satMod val="105000"/>
                  <a:alpha val="2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one"/>
        <c:spPr>
          <a:ln w="19050" cap="flat">
            <a:solidFill>
              <a:schemeClr val="tx1"/>
            </a:solidFill>
            <a:prstDash val="solid"/>
            <a:tailEnd type="triangle"/>
          </a:ln>
        </c:spPr>
        <c:txPr>
          <a:bodyPr rot="0" vert="horz"/>
          <a:lstStyle/>
          <a:p>
            <a:pPr>
              <a:defRPr sz="177" b="1" i="0" u="none" strike="noStrike" baseline="0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46852352"/>
        <c:crossesAt val="0"/>
        <c:crossBetween val="midCat"/>
        <c:majorUnit val="1"/>
        <c:minorUnit val="1"/>
      </c:valAx>
      <c:spPr>
        <a:noFill/>
        <a:ln w="86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7" b="1" i="0" u="none" strike="noStrike" baseline="0">
          <a:solidFill>
            <a:schemeClr val="tx1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20450313527468"/>
          <c:y val="5.2734582606466456E-2"/>
          <c:w val="0.89723922195369143"/>
          <c:h val="0.8492951433887918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Sheet1!$A$2:$A$57</c:f>
              <c:numCache>
                <c:formatCode>General</c:formatCode>
                <c:ptCount val="56"/>
                <c:pt idx="2">
                  <c:v>2</c:v>
                </c:pt>
                <c:pt idx="3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</c:numCache>
            </c:numRef>
          </c:xVal>
          <c:yVal>
            <c:numRef>
              <c:f>Sheet1!$B$2:$B$57</c:f>
              <c:numCache>
                <c:formatCode>General</c:formatCode>
                <c:ptCount val="56"/>
                <c:pt idx="2">
                  <c:v>0</c:v>
                </c:pt>
                <c:pt idx="3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2">
                  <c:v>0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4</c:v>
                </c:pt>
                <c:pt idx="17">
                  <c:v>5</c:v>
                </c:pt>
                <c:pt idx="20">
                  <c:v>0</c:v>
                </c:pt>
                <c:pt idx="21">
                  <c:v>1</c:v>
                </c:pt>
                <c:pt idx="22">
                  <c:v>2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79C-4DE4-A41C-AFBFF3907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523664"/>
        <c:axId val="1025528256"/>
      </c:scatterChart>
      <c:valAx>
        <c:axId val="1025523664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8256"/>
        <c:crosses val="autoZero"/>
        <c:crossBetween val="midCat"/>
        <c:majorUnit val="1"/>
        <c:minorUnit val="1"/>
      </c:valAx>
      <c:valAx>
        <c:axId val="102552825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366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20450313527468"/>
          <c:y val="5.2734582606466456E-2"/>
          <c:w val="0.89723922195369143"/>
          <c:h val="0.8492951433887918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xVal>
            <c:numRef>
              <c:f>Sheet1!$A$2:$A$57</c:f>
              <c:numCache>
                <c:formatCode>General</c:formatCode>
                <c:ptCount val="56"/>
                <c:pt idx="2">
                  <c:v>2</c:v>
                </c:pt>
                <c:pt idx="3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</c:numCache>
            </c:numRef>
          </c:xVal>
          <c:yVal>
            <c:numRef>
              <c:f>Sheet1!$B$2:$B$57</c:f>
              <c:numCache>
                <c:formatCode>General</c:formatCode>
                <c:ptCount val="56"/>
                <c:pt idx="2">
                  <c:v>0</c:v>
                </c:pt>
                <c:pt idx="3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2">
                  <c:v>0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4</c:v>
                </c:pt>
                <c:pt idx="17">
                  <c:v>5</c:v>
                </c:pt>
                <c:pt idx="20">
                  <c:v>0</c:v>
                </c:pt>
                <c:pt idx="21">
                  <c:v>1</c:v>
                </c:pt>
                <c:pt idx="22">
                  <c:v>2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79C-4DE4-A41C-AFBFF3907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523664"/>
        <c:axId val="1025528256"/>
      </c:scatterChart>
      <c:valAx>
        <c:axId val="1025523664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8256"/>
        <c:crosses val="autoZero"/>
        <c:crossBetween val="midCat"/>
        <c:majorUnit val="1"/>
        <c:minorUnit val="1"/>
      </c:valAx>
      <c:valAx>
        <c:axId val="102552825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2366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930203978263929"/>
          <c:y val="4.8864748061393411E-2"/>
          <c:w val="0.73695893451720307"/>
          <c:h val="0.7814029363784665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f(x)</c:v>
                </c:pt>
              </c:strCache>
            </c:strRef>
          </c:tx>
          <c:spPr>
            <a:ln w="19050">
              <a:solidFill>
                <a:srgbClr val="FF0000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xVal>
            <c:numRef>
              <c:f>Sheet1!$B$1:$O$1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xVal>
          <c:yVal>
            <c:numRef>
              <c:f>Sheet1!$B$2:$O$2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8</c:v>
                </c:pt>
                <c:pt idx="8">
                  <c:v>9</c:v>
                </c:pt>
                <c:pt idx="9">
                  <c:v>9</c:v>
                </c:pt>
                <c:pt idx="10">
                  <c:v>11</c:v>
                </c:pt>
                <c:pt idx="11">
                  <c:v>12</c:v>
                </c:pt>
                <c:pt idx="12">
                  <c:v>12</c:v>
                </c:pt>
                <c:pt idx="13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D08-40B7-93E1-9C5CE98FB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52352"/>
        <c:axId val="47251840"/>
      </c:scatterChart>
      <c:valAx>
        <c:axId val="46852352"/>
        <c:scaling>
          <c:orientation val="minMax"/>
          <c:max val="13"/>
          <c:min val="0"/>
        </c:scaling>
        <c:delete val="0"/>
        <c:axPos val="b"/>
        <c:majorGridlines>
          <c:spPr>
            <a:ln w="3175">
              <a:solidFill>
                <a:schemeClr val="tx1">
                  <a:tint val="75000"/>
                  <a:shade val="95000"/>
                  <a:satMod val="105000"/>
                  <a:alpha val="2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one"/>
        <c:spPr>
          <a:ln w="19050">
            <a:solidFill>
              <a:schemeClr val="tx1"/>
            </a:solidFill>
            <a:prstDash val="solid"/>
            <a:tailEnd type="triangle"/>
          </a:ln>
        </c:spPr>
        <c:txPr>
          <a:bodyPr rot="0" vert="horz"/>
          <a:lstStyle/>
          <a:p>
            <a:pPr>
              <a:defRPr sz="177" b="1" i="0" u="none" strike="noStrike" baseline="0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47251840"/>
        <c:crossesAt val="0"/>
        <c:crossBetween val="midCat"/>
        <c:majorUnit val="1"/>
        <c:minorUnit val="1"/>
      </c:valAx>
      <c:valAx>
        <c:axId val="47251840"/>
        <c:scaling>
          <c:orientation val="minMax"/>
          <c:max val="14"/>
          <c:min val="0"/>
        </c:scaling>
        <c:delete val="0"/>
        <c:axPos val="l"/>
        <c:majorGridlines>
          <c:spPr>
            <a:ln w="3175">
              <a:solidFill>
                <a:schemeClr val="tx1">
                  <a:tint val="75000"/>
                  <a:shade val="95000"/>
                  <a:satMod val="105000"/>
                  <a:alpha val="2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one"/>
        <c:spPr>
          <a:ln w="19050" cap="flat">
            <a:solidFill>
              <a:schemeClr val="tx1"/>
            </a:solidFill>
            <a:prstDash val="solid"/>
            <a:tailEnd type="triangle"/>
          </a:ln>
        </c:spPr>
        <c:txPr>
          <a:bodyPr rot="0" vert="horz"/>
          <a:lstStyle/>
          <a:p>
            <a:pPr>
              <a:defRPr sz="177" b="1" i="0" u="none" strike="noStrike" baseline="0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46852352"/>
        <c:crossesAt val="0"/>
        <c:crossBetween val="midCat"/>
        <c:majorUnit val="1"/>
        <c:minorUnit val="1"/>
      </c:valAx>
      <c:spPr>
        <a:noFill/>
        <a:ln w="86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7" b="1" i="0" u="none" strike="noStrike" baseline="0">
          <a:solidFill>
            <a:schemeClr val="tx1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930203978263929"/>
          <c:y val="4.8864748061393411E-2"/>
          <c:w val="0.73695893451720307"/>
          <c:h val="0.7814029363784665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f(x)</c:v>
                </c:pt>
              </c:strCache>
            </c:strRef>
          </c:tx>
          <c:spPr>
            <a:ln w="19050">
              <a:solidFill>
                <a:srgbClr val="FF0000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xVal>
            <c:numRef>
              <c:f>Sheet1!$B$1:$O$1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xVal>
          <c:yVal>
            <c:numRef>
              <c:f>Sheet1!$B$2:$O$2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8</c:v>
                </c:pt>
                <c:pt idx="8">
                  <c:v>9</c:v>
                </c:pt>
                <c:pt idx="9">
                  <c:v>9</c:v>
                </c:pt>
                <c:pt idx="10">
                  <c:v>11</c:v>
                </c:pt>
                <c:pt idx="11">
                  <c:v>12</c:v>
                </c:pt>
                <c:pt idx="12">
                  <c:v>12</c:v>
                </c:pt>
                <c:pt idx="13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F2-4E73-BCED-CFAD46AE7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52352"/>
        <c:axId val="47251840"/>
      </c:scatterChart>
      <c:valAx>
        <c:axId val="46852352"/>
        <c:scaling>
          <c:orientation val="minMax"/>
          <c:max val="13"/>
          <c:min val="0"/>
        </c:scaling>
        <c:delete val="0"/>
        <c:axPos val="b"/>
        <c:majorGridlines>
          <c:spPr>
            <a:ln w="3175">
              <a:solidFill>
                <a:schemeClr val="tx1">
                  <a:tint val="75000"/>
                  <a:shade val="95000"/>
                  <a:satMod val="105000"/>
                  <a:alpha val="2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one"/>
        <c:spPr>
          <a:ln w="19050">
            <a:solidFill>
              <a:schemeClr val="tx1"/>
            </a:solidFill>
            <a:prstDash val="solid"/>
            <a:tailEnd type="triangle"/>
          </a:ln>
        </c:spPr>
        <c:txPr>
          <a:bodyPr rot="0" vert="horz"/>
          <a:lstStyle/>
          <a:p>
            <a:pPr>
              <a:defRPr sz="177" b="1" i="0" u="none" strike="noStrike" baseline="0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47251840"/>
        <c:crossesAt val="0"/>
        <c:crossBetween val="midCat"/>
        <c:majorUnit val="1"/>
        <c:minorUnit val="1"/>
      </c:valAx>
      <c:valAx>
        <c:axId val="47251840"/>
        <c:scaling>
          <c:orientation val="minMax"/>
          <c:max val="14"/>
          <c:min val="0"/>
        </c:scaling>
        <c:delete val="0"/>
        <c:axPos val="l"/>
        <c:majorGridlines>
          <c:spPr>
            <a:ln w="3175">
              <a:solidFill>
                <a:schemeClr val="tx1">
                  <a:tint val="75000"/>
                  <a:shade val="95000"/>
                  <a:satMod val="105000"/>
                  <a:alpha val="2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one"/>
        <c:spPr>
          <a:ln w="19050" cap="flat">
            <a:solidFill>
              <a:schemeClr val="tx1"/>
            </a:solidFill>
            <a:prstDash val="solid"/>
            <a:tailEnd type="triangle"/>
          </a:ln>
        </c:spPr>
        <c:txPr>
          <a:bodyPr rot="0" vert="horz"/>
          <a:lstStyle/>
          <a:p>
            <a:pPr>
              <a:defRPr sz="177" b="1" i="0" u="none" strike="noStrike" baseline="0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46852352"/>
        <c:crossesAt val="0"/>
        <c:crossBetween val="midCat"/>
        <c:majorUnit val="1"/>
        <c:minorUnit val="1"/>
      </c:valAx>
      <c:spPr>
        <a:noFill/>
        <a:ln w="86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7" b="1" i="0" u="none" strike="noStrike" baseline="0">
          <a:solidFill>
            <a:schemeClr val="tx1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930203978263929"/>
          <c:y val="4.8864748061393411E-2"/>
          <c:w val="0.73695893451720307"/>
          <c:h val="0.7814029363784665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f(x)</c:v>
                </c:pt>
              </c:strCache>
            </c:strRef>
          </c:tx>
          <c:spPr>
            <a:ln w="19050">
              <a:solidFill>
                <a:srgbClr val="FF0000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xVal>
            <c:numRef>
              <c:f>Sheet1!$B$1:$O$1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xVal>
          <c:yVal>
            <c:numRef>
              <c:f>Sheet1!$B$2:$O$2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8</c:v>
                </c:pt>
                <c:pt idx="8">
                  <c:v>9</c:v>
                </c:pt>
                <c:pt idx="9">
                  <c:v>9</c:v>
                </c:pt>
                <c:pt idx="10">
                  <c:v>11</c:v>
                </c:pt>
                <c:pt idx="11">
                  <c:v>12</c:v>
                </c:pt>
                <c:pt idx="12">
                  <c:v>12</c:v>
                </c:pt>
                <c:pt idx="13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A9-4380-865F-FF405B9362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52352"/>
        <c:axId val="47251840"/>
      </c:scatterChart>
      <c:valAx>
        <c:axId val="46852352"/>
        <c:scaling>
          <c:orientation val="minMax"/>
          <c:max val="13"/>
          <c:min val="0"/>
        </c:scaling>
        <c:delete val="0"/>
        <c:axPos val="b"/>
        <c:majorGridlines>
          <c:spPr>
            <a:ln w="3175">
              <a:solidFill>
                <a:schemeClr val="tx1">
                  <a:tint val="75000"/>
                  <a:shade val="95000"/>
                  <a:satMod val="105000"/>
                  <a:alpha val="2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one"/>
        <c:spPr>
          <a:ln w="19050">
            <a:solidFill>
              <a:schemeClr val="tx1"/>
            </a:solidFill>
            <a:prstDash val="solid"/>
            <a:tailEnd type="triangle"/>
          </a:ln>
        </c:spPr>
        <c:txPr>
          <a:bodyPr rot="0" vert="horz"/>
          <a:lstStyle/>
          <a:p>
            <a:pPr>
              <a:defRPr sz="177" b="1" i="0" u="none" strike="noStrike" baseline="0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47251840"/>
        <c:crossesAt val="0"/>
        <c:crossBetween val="midCat"/>
        <c:majorUnit val="1"/>
        <c:minorUnit val="1"/>
      </c:valAx>
      <c:valAx>
        <c:axId val="47251840"/>
        <c:scaling>
          <c:orientation val="minMax"/>
          <c:max val="14"/>
          <c:min val="0"/>
        </c:scaling>
        <c:delete val="0"/>
        <c:axPos val="l"/>
        <c:majorGridlines>
          <c:spPr>
            <a:ln w="3175">
              <a:solidFill>
                <a:schemeClr val="tx1">
                  <a:tint val="75000"/>
                  <a:shade val="95000"/>
                  <a:satMod val="105000"/>
                  <a:alpha val="2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one"/>
        <c:spPr>
          <a:ln w="19050" cap="flat">
            <a:solidFill>
              <a:schemeClr val="tx1"/>
            </a:solidFill>
            <a:prstDash val="solid"/>
            <a:tailEnd type="triangle"/>
          </a:ln>
        </c:spPr>
        <c:txPr>
          <a:bodyPr rot="0" vert="horz"/>
          <a:lstStyle/>
          <a:p>
            <a:pPr>
              <a:defRPr sz="177" b="1" i="0" u="none" strike="noStrike" baseline="0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46852352"/>
        <c:crossesAt val="0"/>
        <c:crossBetween val="midCat"/>
        <c:majorUnit val="1"/>
        <c:minorUnit val="1"/>
      </c:valAx>
      <c:spPr>
        <a:noFill/>
        <a:ln w="86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7" b="1" i="0" u="none" strike="noStrike" baseline="0">
          <a:solidFill>
            <a:schemeClr val="tx1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51873-C6AE-47C1-A362-7106AA40187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0D3B5-2D28-4083-BEAA-0A1719E1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9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should I make </a:t>
            </a:r>
            <a:r>
              <a:rPr lang="en-US" dirty="0" err="1"/>
              <a:t>Thm</a:t>
            </a:r>
            <a:r>
              <a:rPr lang="en-US" dirty="0"/>
              <a:t> #s match the paper?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0D3B5-2D28-4083-BEAA-0A1719E1EF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06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0D3B5-2D28-4083-BEAA-0A1719E1EF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4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0D3B5-2D28-4083-BEAA-0A1719E1EF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77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Hide lemma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0D3B5-2D28-4083-BEAA-0A1719E1EF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2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0D3B5-2D28-4083-BEAA-0A1719E1EF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76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0D3B5-2D28-4083-BEAA-0A1719E1EF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13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0D3B5-2D28-4083-BEAA-0A1719E1EF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58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0D3B5-2D28-4083-BEAA-0A1719E1EF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70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0D3B5-2D28-4083-BEAA-0A1719E1EF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25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0D3B5-2D28-4083-BEAA-0A1719E1EF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53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0D3B5-2D28-4083-BEAA-0A1719E1EF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6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0D3B5-2D28-4083-BEAA-0A1719E1EF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1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0D3B5-2D28-4083-BEAA-0A1719E1EF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0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0D3B5-2D28-4083-BEAA-0A1719E1EF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97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0D3B5-2D28-4083-BEAA-0A1719E1EF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32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0D3B5-2D28-4083-BEAA-0A1719E1EF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22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0D3B5-2D28-4083-BEAA-0A1719E1EF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0BC-804C-4B87-9E8B-9BC4E18AF5FB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8ECF-0197-4D3D-B656-54B16CD6075C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CAD7-B6BF-40D1-9C9E-C6137F9A7663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1A9F-BCCE-41D1-8CF3-73EF5608240D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F15A-168F-4F98-A2D6-7F49F1AF8F86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0F86-5AF2-4332-95E1-D1E9FEDEC79D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51C6-839D-4E7B-974C-0C79A7E428A8}" type="datetime1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69E5-54C6-4E82-B2E7-7731AA12FACF}" type="datetime1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8E9F-DC9A-49FC-9CC8-2854968AD4CD}" type="datetime1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D0A4-1147-479D-9FCA-00D564510D7D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4A01-8FCF-4FC6-9495-61B885B38F20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88DB-1E63-4A13-B058-7EE2ADF088CB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15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29" Type="http://schemas.openxmlformats.org/officeDocument/2006/relationships/image" Target="../media/image123.png"/><Relationship Id="rId1" Type="http://schemas.openxmlformats.org/officeDocument/2006/relationships/tags" Target="../tags/tag12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24" Type="http://schemas.openxmlformats.org/officeDocument/2006/relationships/image" Target="../media/image118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28" Type="http://schemas.openxmlformats.org/officeDocument/2006/relationships/image" Target="../media/image122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Relationship Id="rId22" Type="http://schemas.openxmlformats.org/officeDocument/2006/relationships/image" Target="../media/image116.png"/><Relationship Id="rId27" Type="http://schemas.openxmlformats.org/officeDocument/2006/relationships/image" Target="../media/image121.png"/><Relationship Id="rId30" Type="http://schemas.openxmlformats.org/officeDocument/2006/relationships/image" Target="../media/image1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0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Relationship Id="rId6" Type="http://schemas.openxmlformats.org/officeDocument/2006/relationships/image" Target="../media/image203.png"/><Relationship Id="rId5" Type="http://schemas.openxmlformats.org/officeDocument/2006/relationships/image" Target="../media/image202.png"/><Relationship Id="rId10" Type="http://schemas.openxmlformats.org/officeDocument/2006/relationships/chart" Target="../charts/chart6.xml"/><Relationship Id="rId4" Type="http://schemas.openxmlformats.org/officeDocument/2006/relationships/image" Target="../media/image125.png"/><Relationship Id="rId9" Type="http://schemas.openxmlformats.org/officeDocument/2006/relationships/image" Target="../media/image1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13" Type="http://schemas.openxmlformats.org/officeDocument/2006/relationships/image" Target="../media/image204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07.png"/><Relationship Id="rId12" Type="http://schemas.openxmlformats.org/officeDocument/2006/relationships/image" Target="../media/image203.png"/><Relationship Id="rId2" Type="http://schemas.openxmlformats.org/officeDocument/2006/relationships/slideLayout" Target="../slideLayouts/slideLayout2.xml"/><Relationship Id="rId16" Type="http://schemas.openxmlformats.org/officeDocument/2006/relationships/chart" Target="../charts/chart40.xml"/><Relationship Id="rId1" Type="http://schemas.openxmlformats.org/officeDocument/2006/relationships/tags" Target="../tags/tag124.xml"/><Relationship Id="rId6" Type="http://schemas.openxmlformats.org/officeDocument/2006/relationships/image" Target="../media/image206.png"/><Relationship Id="rId11" Type="http://schemas.openxmlformats.org/officeDocument/2006/relationships/image" Target="../media/image211.png"/><Relationship Id="rId5" Type="http://schemas.openxmlformats.org/officeDocument/2006/relationships/image" Target="../media/image205.png"/><Relationship Id="rId10" Type="http://schemas.openxmlformats.org/officeDocument/2006/relationships/image" Target="../media/image210.png"/><Relationship Id="rId4" Type="http://schemas.openxmlformats.org/officeDocument/2006/relationships/image" Target="../media/image202.png"/><Relationship Id="rId9" Type="http://schemas.openxmlformats.org/officeDocument/2006/relationships/image" Target="../media/image209.png"/><Relationship Id="rId1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Relationship Id="rId6" Type="http://schemas.openxmlformats.org/officeDocument/2006/relationships/image" Target="../media/image216.png"/><Relationship Id="rId11" Type="http://schemas.openxmlformats.org/officeDocument/2006/relationships/image" Target="../media/image221.png"/><Relationship Id="rId5" Type="http://schemas.openxmlformats.org/officeDocument/2006/relationships/image" Target="../media/image141.png"/><Relationship Id="rId10" Type="http://schemas.openxmlformats.org/officeDocument/2006/relationships/image" Target="../media/image220.png"/><Relationship Id="rId4" Type="http://schemas.openxmlformats.org/officeDocument/2006/relationships/image" Target="../media/image214.png"/><Relationship Id="rId9" Type="http://schemas.openxmlformats.org/officeDocument/2006/relationships/image" Target="../media/image2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221.png"/><Relationship Id="rId18" Type="http://schemas.openxmlformats.org/officeDocument/2006/relationships/image" Target="../media/image232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24.png"/><Relationship Id="rId12" Type="http://schemas.openxmlformats.org/officeDocument/2006/relationships/image" Target="../media/image220.png"/><Relationship Id="rId17" Type="http://schemas.openxmlformats.org/officeDocument/2006/relationships/image" Target="../media/image23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0.png"/><Relationship Id="rId20" Type="http://schemas.openxmlformats.org/officeDocument/2006/relationships/image" Target="../media/image145.png"/><Relationship Id="rId1" Type="http://schemas.openxmlformats.org/officeDocument/2006/relationships/tags" Target="../tags/tag126.xml"/><Relationship Id="rId6" Type="http://schemas.openxmlformats.org/officeDocument/2006/relationships/image" Target="../media/image223.png"/><Relationship Id="rId11" Type="http://schemas.openxmlformats.org/officeDocument/2006/relationships/image" Target="../media/image219.png"/><Relationship Id="rId5" Type="http://schemas.openxmlformats.org/officeDocument/2006/relationships/image" Target="../media/image33.svg"/><Relationship Id="rId15" Type="http://schemas.openxmlformats.org/officeDocument/2006/relationships/image" Target="../media/image229.png"/><Relationship Id="rId10" Type="http://schemas.openxmlformats.org/officeDocument/2006/relationships/image" Target="../media/image227.png"/><Relationship Id="rId19" Type="http://schemas.openxmlformats.org/officeDocument/2006/relationships/image" Target="../media/image144.png"/><Relationship Id="rId4" Type="http://schemas.openxmlformats.org/officeDocument/2006/relationships/image" Target="../media/image32.png"/><Relationship Id="rId9" Type="http://schemas.openxmlformats.org/officeDocument/2006/relationships/image" Target="../media/image226.png"/><Relationship Id="rId14" Type="http://schemas.openxmlformats.org/officeDocument/2006/relationships/image" Target="../media/image2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221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24.png"/><Relationship Id="rId12" Type="http://schemas.openxmlformats.org/officeDocument/2006/relationships/image" Target="../media/image2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7.png"/><Relationship Id="rId1" Type="http://schemas.openxmlformats.org/officeDocument/2006/relationships/tags" Target="../tags/tag127.xml"/><Relationship Id="rId6" Type="http://schemas.openxmlformats.org/officeDocument/2006/relationships/image" Target="../media/image223.png"/><Relationship Id="rId11" Type="http://schemas.openxmlformats.org/officeDocument/2006/relationships/image" Target="../media/image219.png"/><Relationship Id="rId5" Type="http://schemas.openxmlformats.org/officeDocument/2006/relationships/image" Target="../media/image33.svg"/><Relationship Id="rId15" Type="http://schemas.openxmlformats.org/officeDocument/2006/relationships/image" Target="../media/image256.png"/><Relationship Id="rId10" Type="http://schemas.openxmlformats.org/officeDocument/2006/relationships/image" Target="../media/image227.png"/><Relationship Id="rId4" Type="http://schemas.openxmlformats.org/officeDocument/2006/relationships/image" Target="../media/image32.png"/><Relationship Id="rId9" Type="http://schemas.openxmlformats.org/officeDocument/2006/relationships/image" Target="../media/image226.png"/><Relationship Id="rId14" Type="http://schemas.openxmlformats.org/officeDocument/2006/relationships/image" Target="../media/image2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2.png"/><Relationship Id="rId7" Type="http://schemas.openxmlformats.org/officeDocument/2006/relationships/image" Target="../media/image260.png"/><Relationship Id="rId12" Type="http://schemas.openxmlformats.org/officeDocument/2006/relationships/image" Target="../media/image26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8.xml"/><Relationship Id="rId6" Type="http://schemas.openxmlformats.org/officeDocument/2006/relationships/image" Target="../media/image259.png"/><Relationship Id="rId11" Type="http://schemas.openxmlformats.org/officeDocument/2006/relationships/chart" Target="../charts/chart8.xml"/><Relationship Id="rId5" Type="http://schemas.openxmlformats.org/officeDocument/2006/relationships/image" Target="../media/image258.png"/><Relationship Id="rId10" Type="http://schemas.openxmlformats.org/officeDocument/2006/relationships/image" Target="../media/image262.png"/><Relationship Id="rId4" Type="http://schemas.openxmlformats.org/officeDocument/2006/relationships/image" Target="../media/image3.svg"/><Relationship Id="rId9" Type="http://schemas.openxmlformats.org/officeDocument/2006/relationships/image" Target="../media/image20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png"/><Relationship Id="rId13" Type="http://schemas.openxmlformats.org/officeDocument/2006/relationships/image" Target="../media/image273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67.png"/><Relationship Id="rId12" Type="http://schemas.openxmlformats.org/officeDocument/2006/relationships/image" Target="../media/image27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9.xml"/><Relationship Id="rId6" Type="http://schemas.openxmlformats.org/officeDocument/2006/relationships/image" Target="../media/image35.svg"/><Relationship Id="rId11" Type="http://schemas.openxmlformats.org/officeDocument/2006/relationships/image" Target="../media/image87.svg"/><Relationship Id="rId5" Type="http://schemas.openxmlformats.org/officeDocument/2006/relationships/image" Target="../media/image34.png"/><Relationship Id="rId15" Type="http://schemas.openxmlformats.org/officeDocument/2006/relationships/image" Target="../media/image275.png"/><Relationship Id="rId10" Type="http://schemas.openxmlformats.org/officeDocument/2006/relationships/image" Target="../media/image86.png"/><Relationship Id="rId4" Type="http://schemas.openxmlformats.org/officeDocument/2006/relationships/image" Target="../media/image146.png"/><Relationship Id="rId9" Type="http://schemas.openxmlformats.org/officeDocument/2006/relationships/image" Target="../media/image269.png"/><Relationship Id="rId14" Type="http://schemas.openxmlformats.org/officeDocument/2006/relationships/image" Target="../media/image27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13" Type="http://schemas.openxmlformats.org/officeDocument/2006/relationships/image" Target="../media/image280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58.png"/><Relationship Id="rId12" Type="http://schemas.openxmlformats.org/officeDocument/2006/relationships/image" Target="../media/image27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0.xml"/><Relationship Id="rId6" Type="http://schemas.openxmlformats.org/officeDocument/2006/relationships/image" Target="../media/image3.svg"/><Relationship Id="rId11" Type="http://schemas.openxmlformats.org/officeDocument/2006/relationships/image" Target="../media/image278.png"/><Relationship Id="rId5" Type="http://schemas.openxmlformats.org/officeDocument/2006/relationships/image" Target="../media/image2.png"/><Relationship Id="rId10" Type="http://schemas.openxmlformats.org/officeDocument/2006/relationships/image" Target="../media/image277.png"/><Relationship Id="rId4" Type="http://schemas.openxmlformats.org/officeDocument/2006/relationships/image" Target="../media/image276.png"/><Relationship Id="rId9" Type="http://schemas.openxmlformats.org/officeDocument/2006/relationships/image" Target="../media/image260.png"/><Relationship Id="rId14" Type="http://schemas.openxmlformats.org/officeDocument/2006/relationships/image" Target="../media/image28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png"/><Relationship Id="rId13" Type="http://schemas.openxmlformats.org/officeDocument/2006/relationships/image" Target="../media/image3.svg"/><Relationship Id="rId18" Type="http://schemas.openxmlformats.org/officeDocument/2006/relationships/image" Target="../media/image157.png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160.png"/><Relationship Id="rId7" Type="http://schemas.openxmlformats.org/officeDocument/2006/relationships/image" Target="../media/image285.png"/><Relationship Id="rId12" Type="http://schemas.openxmlformats.org/officeDocument/2006/relationships/image" Target="../media/image2.png"/><Relationship Id="rId17" Type="http://schemas.openxmlformats.org/officeDocument/2006/relationships/image" Target="../media/image15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1" Type="http://schemas.openxmlformats.org/officeDocument/2006/relationships/tags" Target="../tags/tag131.xml"/><Relationship Id="rId6" Type="http://schemas.openxmlformats.org/officeDocument/2006/relationships/image" Target="../media/image284.png"/><Relationship Id="rId11" Type="http://schemas.openxmlformats.org/officeDocument/2006/relationships/image" Target="../media/image289.png"/><Relationship Id="rId5" Type="http://schemas.openxmlformats.org/officeDocument/2006/relationships/image" Target="../media/image143.svg"/><Relationship Id="rId15" Type="http://schemas.openxmlformats.org/officeDocument/2006/relationships/image" Target="../media/image154.png"/><Relationship Id="rId10" Type="http://schemas.openxmlformats.org/officeDocument/2006/relationships/image" Target="../media/image288.png"/><Relationship Id="rId19" Type="http://schemas.openxmlformats.org/officeDocument/2006/relationships/image" Target="../media/image158.png"/><Relationship Id="rId4" Type="http://schemas.openxmlformats.org/officeDocument/2006/relationships/image" Target="../media/image142.png"/><Relationship Id="rId9" Type="http://schemas.openxmlformats.org/officeDocument/2006/relationships/image" Target="../media/image287.png"/><Relationship Id="rId14" Type="http://schemas.openxmlformats.org/officeDocument/2006/relationships/image" Target="../media/image153.png"/><Relationship Id="rId22" Type="http://schemas.openxmlformats.org/officeDocument/2006/relationships/image" Target="../media/image1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9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39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tags" Target="../tags/tag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00.png"/><Relationship Id="rId18" Type="http://schemas.openxmlformats.org/officeDocument/2006/relationships/image" Target="../media/image250.png"/><Relationship Id="rId26" Type="http://schemas.openxmlformats.org/officeDocument/2006/relationships/image" Target="../media/image45.png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40.png"/><Relationship Id="rId34" Type="http://schemas.openxmlformats.org/officeDocument/2006/relationships/image" Target="../media/image53.png"/><Relationship Id="rId7" Type="http://schemas.openxmlformats.org/officeDocument/2006/relationships/image" Target="../media/image36.png"/><Relationship Id="rId12" Type="http://schemas.openxmlformats.org/officeDocument/2006/relationships/image" Target="../media/image190.png"/><Relationship Id="rId17" Type="http://schemas.openxmlformats.org/officeDocument/2006/relationships/image" Target="../media/image240.png"/><Relationship Id="rId25" Type="http://schemas.openxmlformats.org/officeDocument/2006/relationships/image" Target="../media/image44.png"/><Relationship Id="rId33" Type="http://schemas.openxmlformats.org/officeDocument/2006/relationships/image" Target="../media/image52.png"/><Relationship Id="rId38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3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1" Type="http://schemas.openxmlformats.org/officeDocument/2006/relationships/tags" Target="../tags/tag2.xml"/><Relationship Id="rId6" Type="http://schemas.openxmlformats.org/officeDocument/2006/relationships/image" Target="../media/image35.png"/><Relationship Id="rId11" Type="http://schemas.openxmlformats.org/officeDocument/2006/relationships/image" Target="../media/image180.png"/><Relationship Id="rId24" Type="http://schemas.openxmlformats.org/officeDocument/2006/relationships/image" Target="../media/image43.png"/><Relationship Id="rId32" Type="http://schemas.openxmlformats.org/officeDocument/2006/relationships/image" Target="../media/image51.png"/><Relationship Id="rId37" Type="http://schemas.openxmlformats.org/officeDocument/2006/relationships/image" Target="../media/image450.png"/><Relationship Id="rId5" Type="http://schemas.openxmlformats.org/officeDocument/2006/relationships/image" Target="../media/image1210.png"/><Relationship Id="rId15" Type="http://schemas.openxmlformats.org/officeDocument/2006/relationships/image" Target="../media/image222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170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" Type="http://schemas.openxmlformats.org/officeDocument/2006/relationships/image" Target="../media/image1110.png"/><Relationship Id="rId9" Type="http://schemas.openxmlformats.org/officeDocument/2006/relationships/image" Target="../media/image165.png"/><Relationship Id="rId14" Type="http://schemas.openxmlformats.org/officeDocument/2006/relationships/image" Target="../media/image212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tags" Target="../tags/tag5.xml"/><Relationship Id="rId21" Type="http://schemas.openxmlformats.org/officeDocument/2006/relationships/image" Target="../media/image58.png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62.png"/><Relationship Id="rId33" Type="http://schemas.openxmlformats.org/officeDocument/2006/relationships/image" Target="../media/image70.png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tags" Target="../tags/tag12.xml"/><Relationship Id="rId19" Type="http://schemas.openxmlformats.org/officeDocument/2006/relationships/image" Target="../media/image56.png"/><Relationship Id="rId31" Type="http://schemas.openxmlformats.org/officeDocument/2006/relationships/image" Target="../media/image68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3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3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6.png"/><Relationship Id="rId20" Type="http://schemas.openxmlformats.org/officeDocument/2006/relationships/image" Target="../media/image85.png"/><Relationship Id="rId1" Type="http://schemas.openxmlformats.org/officeDocument/2006/relationships/tags" Target="../tags/tag19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24" Type="http://schemas.openxmlformats.org/officeDocument/2006/relationships/image" Target="../media/image89.png"/><Relationship Id="rId5" Type="http://schemas.openxmlformats.org/officeDocument/2006/relationships/image" Target="../media/image72.png"/><Relationship Id="rId15" Type="http://schemas.openxmlformats.org/officeDocument/2006/relationships/image" Target="../media/image81.png"/><Relationship Id="rId23" Type="http://schemas.openxmlformats.org/officeDocument/2006/relationships/image" Target="../media/image88.png"/><Relationship Id="rId10" Type="http://schemas.openxmlformats.org/officeDocument/2006/relationships/image" Target="../media/image77.png"/><Relationship Id="rId19" Type="http://schemas.openxmlformats.org/officeDocument/2006/relationships/image" Target="../media/image84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164.png"/><Relationship Id="rId22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45.xml"/><Relationship Id="rId21" Type="http://schemas.openxmlformats.org/officeDocument/2006/relationships/tags" Target="../tags/tag40.xml"/><Relationship Id="rId42" Type="http://schemas.openxmlformats.org/officeDocument/2006/relationships/tags" Target="../tags/tag61.xml"/><Relationship Id="rId47" Type="http://schemas.openxmlformats.org/officeDocument/2006/relationships/tags" Target="../tags/tag66.xml"/><Relationship Id="rId63" Type="http://schemas.openxmlformats.org/officeDocument/2006/relationships/tags" Target="../tags/tag82.xml"/><Relationship Id="rId68" Type="http://schemas.openxmlformats.org/officeDocument/2006/relationships/tags" Target="../tags/tag87.xml"/><Relationship Id="rId84" Type="http://schemas.openxmlformats.org/officeDocument/2006/relationships/tags" Target="../tags/tag103.xml"/><Relationship Id="rId89" Type="http://schemas.openxmlformats.org/officeDocument/2006/relationships/tags" Target="../tags/tag108.xml"/><Relationship Id="rId7" Type="http://schemas.openxmlformats.org/officeDocument/2006/relationships/tags" Target="../tags/tag26.xml"/><Relationship Id="rId71" Type="http://schemas.openxmlformats.org/officeDocument/2006/relationships/tags" Target="../tags/tag90.xml"/><Relationship Id="rId92" Type="http://schemas.openxmlformats.org/officeDocument/2006/relationships/tags" Target="../tags/tag111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9" Type="http://schemas.openxmlformats.org/officeDocument/2006/relationships/tags" Target="../tags/tag48.xml"/><Relationship Id="rId11" Type="http://schemas.openxmlformats.org/officeDocument/2006/relationships/tags" Target="../tags/tag30.xml"/><Relationship Id="rId24" Type="http://schemas.openxmlformats.org/officeDocument/2006/relationships/tags" Target="../tags/tag43.xml"/><Relationship Id="rId32" Type="http://schemas.openxmlformats.org/officeDocument/2006/relationships/tags" Target="../tags/tag51.xml"/><Relationship Id="rId37" Type="http://schemas.openxmlformats.org/officeDocument/2006/relationships/tags" Target="../tags/tag56.xml"/><Relationship Id="rId40" Type="http://schemas.openxmlformats.org/officeDocument/2006/relationships/tags" Target="../tags/tag59.xml"/><Relationship Id="rId45" Type="http://schemas.openxmlformats.org/officeDocument/2006/relationships/tags" Target="../tags/tag64.xml"/><Relationship Id="rId53" Type="http://schemas.openxmlformats.org/officeDocument/2006/relationships/tags" Target="../tags/tag72.xml"/><Relationship Id="rId58" Type="http://schemas.openxmlformats.org/officeDocument/2006/relationships/tags" Target="../tags/tag77.xml"/><Relationship Id="rId66" Type="http://schemas.openxmlformats.org/officeDocument/2006/relationships/tags" Target="../tags/tag85.xml"/><Relationship Id="rId74" Type="http://schemas.openxmlformats.org/officeDocument/2006/relationships/tags" Target="../tags/tag93.xml"/><Relationship Id="rId79" Type="http://schemas.openxmlformats.org/officeDocument/2006/relationships/tags" Target="../tags/tag98.xml"/><Relationship Id="rId87" Type="http://schemas.openxmlformats.org/officeDocument/2006/relationships/tags" Target="../tags/tag106.xml"/><Relationship Id="rId102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61" Type="http://schemas.openxmlformats.org/officeDocument/2006/relationships/tags" Target="../tags/tag80.xml"/><Relationship Id="rId82" Type="http://schemas.openxmlformats.org/officeDocument/2006/relationships/tags" Target="../tags/tag101.xml"/><Relationship Id="rId90" Type="http://schemas.openxmlformats.org/officeDocument/2006/relationships/tags" Target="../tags/tag109.xml"/><Relationship Id="rId95" Type="http://schemas.openxmlformats.org/officeDocument/2006/relationships/tags" Target="../tags/tag114.xml"/><Relationship Id="rId19" Type="http://schemas.openxmlformats.org/officeDocument/2006/relationships/tags" Target="../tags/tag38.xml"/><Relationship Id="rId14" Type="http://schemas.openxmlformats.org/officeDocument/2006/relationships/tags" Target="../tags/tag33.xml"/><Relationship Id="rId22" Type="http://schemas.openxmlformats.org/officeDocument/2006/relationships/tags" Target="../tags/tag41.xml"/><Relationship Id="rId27" Type="http://schemas.openxmlformats.org/officeDocument/2006/relationships/tags" Target="../tags/tag46.xml"/><Relationship Id="rId30" Type="http://schemas.openxmlformats.org/officeDocument/2006/relationships/tags" Target="../tags/tag49.xml"/><Relationship Id="rId35" Type="http://schemas.openxmlformats.org/officeDocument/2006/relationships/tags" Target="../tags/tag54.xml"/><Relationship Id="rId43" Type="http://schemas.openxmlformats.org/officeDocument/2006/relationships/tags" Target="../tags/tag62.xml"/><Relationship Id="rId48" Type="http://schemas.openxmlformats.org/officeDocument/2006/relationships/tags" Target="../tags/tag67.xml"/><Relationship Id="rId56" Type="http://schemas.openxmlformats.org/officeDocument/2006/relationships/tags" Target="../tags/tag75.xml"/><Relationship Id="rId64" Type="http://schemas.openxmlformats.org/officeDocument/2006/relationships/tags" Target="../tags/tag83.xml"/><Relationship Id="rId69" Type="http://schemas.openxmlformats.org/officeDocument/2006/relationships/tags" Target="../tags/tag88.xml"/><Relationship Id="rId77" Type="http://schemas.openxmlformats.org/officeDocument/2006/relationships/tags" Target="../tags/tag96.xml"/><Relationship Id="rId100" Type="http://schemas.openxmlformats.org/officeDocument/2006/relationships/tags" Target="../tags/tag119.xml"/><Relationship Id="rId105" Type="http://schemas.openxmlformats.org/officeDocument/2006/relationships/image" Target="../media/image92.png"/><Relationship Id="rId8" Type="http://schemas.openxmlformats.org/officeDocument/2006/relationships/tags" Target="../tags/tag27.xml"/><Relationship Id="rId51" Type="http://schemas.openxmlformats.org/officeDocument/2006/relationships/tags" Target="../tags/tag70.xml"/><Relationship Id="rId72" Type="http://schemas.openxmlformats.org/officeDocument/2006/relationships/tags" Target="../tags/tag91.xml"/><Relationship Id="rId80" Type="http://schemas.openxmlformats.org/officeDocument/2006/relationships/tags" Target="../tags/tag99.xml"/><Relationship Id="rId85" Type="http://schemas.openxmlformats.org/officeDocument/2006/relationships/tags" Target="../tags/tag104.xml"/><Relationship Id="rId93" Type="http://schemas.openxmlformats.org/officeDocument/2006/relationships/tags" Target="../tags/tag112.xml"/><Relationship Id="rId98" Type="http://schemas.openxmlformats.org/officeDocument/2006/relationships/tags" Target="../tags/tag117.xml"/><Relationship Id="rId3" Type="http://schemas.openxmlformats.org/officeDocument/2006/relationships/tags" Target="../tags/tag22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tags" Target="../tags/tag44.xml"/><Relationship Id="rId33" Type="http://schemas.openxmlformats.org/officeDocument/2006/relationships/tags" Target="../tags/tag52.xml"/><Relationship Id="rId38" Type="http://schemas.openxmlformats.org/officeDocument/2006/relationships/tags" Target="../tags/tag57.xml"/><Relationship Id="rId46" Type="http://schemas.openxmlformats.org/officeDocument/2006/relationships/tags" Target="../tags/tag65.xml"/><Relationship Id="rId59" Type="http://schemas.openxmlformats.org/officeDocument/2006/relationships/tags" Target="../tags/tag78.xml"/><Relationship Id="rId67" Type="http://schemas.openxmlformats.org/officeDocument/2006/relationships/tags" Target="../tags/tag86.xml"/><Relationship Id="rId103" Type="http://schemas.openxmlformats.org/officeDocument/2006/relationships/notesSlide" Target="../notesSlides/notesSlide5.xml"/><Relationship Id="rId20" Type="http://schemas.openxmlformats.org/officeDocument/2006/relationships/tags" Target="../tags/tag39.xml"/><Relationship Id="rId41" Type="http://schemas.openxmlformats.org/officeDocument/2006/relationships/tags" Target="../tags/tag60.xml"/><Relationship Id="rId54" Type="http://schemas.openxmlformats.org/officeDocument/2006/relationships/tags" Target="../tags/tag73.xml"/><Relationship Id="rId62" Type="http://schemas.openxmlformats.org/officeDocument/2006/relationships/tags" Target="../tags/tag81.xml"/><Relationship Id="rId70" Type="http://schemas.openxmlformats.org/officeDocument/2006/relationships/tags" Target="../tags/tag89.xml"/><Relationship Id="rId75" Type="http://schemas.openxmlformats.org/officeDocument/2006/relationships/tags" Target="../tags/tag94.xml"/><Relationship Id="rId83" Type="http://schemas.openxmlformats.org/officeDocument/2006/relationships/tags" Target="../tags/tag102.xml"/><Relationship Id="rId88" Type="http://schemas.openxmlformats.org/officeDocument/2006/relationships/tags" Target="../tags/tag107.xml"/><Relationship Id="rId91" Type="http://schemas.openxmlformats.org/officeDocument/2006/relationships/tags" Target="../tags/tag110.xml"/><Relationship Id="rId96" Type="http://schemas.openxmlformats.org/officeDocument/2006/relationships/tags" Target="../tags/tag115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5" Type="http://schemas.openxmlformats.org/officeDocument/2006/relationships/tags" Target="../tags/tag34.xml"/><Relationship Id="rId23" Type="http://schemas.openxmlformats.org/officeDocument/2006/relationships/tags" Target="../tags/tag42.xml"/><Relationship Id="rId28" Type="http://schemas.openxmlformats.org/officeDocument/2006/relationships/tags" Target="../tags/tag47.xml"/><Relationship Id="rId36" Type="http://schemas.openxmlformats.org/officeDocument/2006/relationships/tags" Target="../tags/tag55.xml"/><Relationship Id="rId49" Type="http://schemas.openxmlformats.org/officeDocument/2006/relationships/tags" Target="../tags/tag68.xml"/><Relationship Id="rId57" Type="http://schemas.openxmlformats.org/officeDocument/2006/relationships/tags" Target="../tags/tag76.xml"/><Relationship Id="rId106" Type="http://schemas.openxmlformats.org/officeDocument/2006/relationships/image" Target="../media/image93.png"/><Relationship Id="rId10" Type="http://schemas.openxmlformats.org/officeDocument/2006/relationships/tags" Target="../tags/tag29.xml"/><Relationship Id="rId31" Type="http://schemas.openxmlformats.org/officeDocument/2006/relationships/tags" Target="../tags/tag50.xml"/><Relationship Id="rId44" Type="http://schemas.openxmlformats.org/officeDocument/2006/relationships/tags" Target="../tags/tag63.xml"/><Relationship Id="rId52" Type="http://schemas.openxmlformats.org/officeDocument/2006/relationships/tags" Target="../tags/tag71.xml"/><Relationship Id="rId60" Type="http://schemas.openxmlformats.org/officeDocument/2006/relationships/tags" Target="../tags/tag79.xml"/><Relationship Id="rId65" Type="http://schemas.openxmlformats.org/officeDocument/2006/relationships/tags" Target="../tags/tag84.xml"/><Relationship Id="rId73" Type="http://schemas.openxmlformats.org/officeDocument/2006/relationships/tags" Target="../tags/tag92.xml"/><Relationship Id="rId78" Type="http://schemas.openxmlformats.org/officeDocument/2006/relationships/tags" Target="../tags/tag97.xml"/><Relationship Id="rId81" Type="http://schemas.openxmlformats.org/officeDocument/2006/relationships/tags" Target="../tags/tag100.xml"/><Relationship Id="rId86" Type="http://schemas.openxmlformats.org/officeDocument/2006/relationships/tags" Target="../tags/tag105.xml"/><Relationship Id="rId94" Type="http://schemas.openxmlformats.org/officeDocument/2006/relationships/tags" Target="../tags/tag113.xml"/><Relationship Id="rId99" Type="http://schemas.openxmlformats.org/officeDocument/2006/relationships/tags" Target="../tags/tag118.xml"/><Relationship Id="rId101" Type="http://schemas.openxmlformats.org/officeDocument/2006/relationships/tags" Target="../tags/tag120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39" Type="http://schemas.openxmlformats.org/officeDocument/2006/relationships/tags" Target="../tags/tag58.xml"/><Relationship Id="rId34" Type="http://schemas.openxmlformats.org/officeDocument/2006/relationships/tags" Target="../tags/tag53.xml"/><Relationship Id="rId50" Type="http://schemas.openxmlformats.org/officeDocument/2006/relationships/tags" Target="../tags/tag69.xml"/><Relationship Id="rId55" Type="http://schemas.openxmlformats.org/officeDocument/2006/relationships/tags" Target="../tags/tag74.xml"/><Relationship Id="rId76" Type="http://schemas.openxmlformats.org/officeDocument/2006/relationships/tags" Target="../tags/tag95.xml"/><Relationship Id="rId97" Type="http://schemas.openxmlformats.org/officeDocument/2006/relationships/tags" Target="../tags/tag116.xml"/><Relationship Id="rId104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Relationship Id="rId6" Type="http://schemas.openxmlformats.org/officeDocument/2006/relationships/image" Target="../media/image95.png"/><Relationship Id="rId5" Type="http://schemas.openxmlformats.org/officeDocument/2006/relationships/chart" Target="../charts/chart1.xml"/><Relationship Id="rId4" Type="http://schemas.openxmlformats.org/officeDocument/2006/relationships/image" Target="../media/image9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13" Type="http://schemas.openxmlformats.org/officeDocument/2006/relationships/chart" Target="../charts/chart20.xml"/><Relationship Id="rId18" Type="http://schemas.openxmlformats.org/officeDocument/2006/relationships/image" Target="../media/image136.png"/><Relationship Id="rId3" Type="http://schemas.openxmlformats.org/officeDocument/2006/relationships/image" Target="../media/image127.png"/><Relationship Id="rId21" Type="http://schemas.openxmlformats.org/officeDocument/2006/relationships/image" Target="../media/image139.png"/><Relationship Id="rId7" Type="http://schemas.openxmlformats.org/officeDocument/2006/relationships/chart" Target="../charts/chart2.xml"/><Relationship Id="rId12" Type="http://schemas.openxmlformats.org/officeDocument/2006/relationships/chart" Target="../charts/chart3.xml"/><Relationship Id="rId17" Type="http://schemas.openxmlformats.org/officeDocument/2006/relationships/chart" Target="../charts/chart30.xml"/><Relationship Id="rId2" Type="http://schemas.openxmlformats.org/officeDocument/2006/relationships/notesSlide" Target="../notesSlides/notesSlide7.xml"/><Relationship Id="rId16" Type="http://schemas.openxmlformats.org/officeDocument/2006/relationships/chart" Target="../charts/chart4.xml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3.png"/><Relationship Id="rId24" Type="http://schemas.openxmlformats.org/officeDocument/2006/relationships/image" Target="../media/image140.png"/><Relationship Id="rId5" Type="http://schemas.openxmlformats.org/officeDocument/2006/relationships/image" Target="../media/image129.png"/><Relationship Id="rId15" Type="http://schemas.openxmlformats.org/officeDocument/2006/relationships/image" Target="../media/image135.png"/><Relationship Id="rId23" Type="http://schemas.openxmlformats.org/officeDocument/2006/relationships/chart" Target="../charts/chart41.xml"/><Relationship Id="rId10" Type="http://schemas.openxmlformats.org/officeDocument/2006/relationships/image" Target="../media/image132.png"/><Relationship Id="rId19" Type="http://schemas.openxmlformats.org/officeDocument/2006/relationships/image" Target="../media/image137.png"/><Relationship Id="rId4" Type="http://schemas.openxmlformats.org/officeDocument/2006/relationships/image" Target="../media/image128.png"/><Relationship Id="rId9" Type="http://schemas.openxmlformats.org/officeDocument/2006/relationships/image" Target="../media/image131.png"/><Relationship Id="rId14" Type="http://schemas.openxmlformats.org/officeDocument/2006/relationships/image" Target="../media/image134.png"/><Relationship Id="rId2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759" y="330756"/>
            <a:ext cx="11102482" cy="1871497"/>
          </a:xfrm>
        </p:spPr>
        <p:txBody>
          <a:bodyPr>
            <a:normAutofit fontScale="90000"/>
          </a:bodyPr>
          <a:lstStyle/>
          <a:p>
            <a:r>
              <a:rPr lang="en-US" dirty="0"/>
              <a:t>Composable Computation in Discrete Chemical Reaction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BE103-4A14-4E37-8C59-0ACCB210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117B540-2221-4613-AFAC-187D7BB427C1}"/>
              </a:ext>
            </a:extLst>
          </p:cNvPr>
          <p:cNvSpPr txBox="1"/>
          <p:nvPr/>
        </p:nvSpPr>
        <p:spPr>
          <a:xfrm>
            <a:off x="2261618" y="4781528"/>
            <a:ext cx="435229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Eric E. Severson</a:t>
            </a:r>
          </a:p>
          <a:p>
            <a:pPr algn="ctr"/>
            <a:r>
              <a:rPr lang="en-US" sz="3200" dirty="0"/>
              <a:t>(joint work with David Haley and David Doty)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4C44F-ED2E-4540-A113-B1011C06D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1" y="2592851"/>
            <a:ext cx="3775930" cy="17547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DE87179-E0A1-4D4A-9DDE-36D1401313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284" t="12925" r="9335" b="6201"/>
          <a:stretch/>
        </p:blipFill>
        <p:spPr>
          <a:xfrm>
            <a:off x="7816053" y="2250678"/>
            <a:ext cx="3976316" cy="2879401"/>
          </a:xfrm>
          <a:prstGeom prst="rect">
            <a:avLst/>
          </a:prstGeom>
        </p:spPr>
      </p:pic>
      <p:pic>
        <p:nvPicPr>
          <p:cNvPr id="18" name="Picture 4" descr="Image result for uc davis logo">
            <a:extLst>
              <a:ext uri="{FF2B5EF4-FFF2-40B4-BE49-F238E27FC236}">
                <a16:creationId xmlns:a16="http://schemas.microsoft.com/office/drawing/2014/main" id="{F0F41E97-4C79-4D1F-9754-65851CCC2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9" y="4618827"/>
            <a:ext cx="1908417" cy="190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rapezoid 18">
            <a:extLst>
              <a:ext uri="{FF2B5EF4-FFF2-40B4-BE49-F238E27FC236}">
                <a16:creationId xmlns:a16="http://schemas.microsoft.com/office/drawing/2014/main" id="{D3EEE9D1-44C1-4294-9930-C8B30E973CFB}"/>
              </a:ext>
            </a:extLst>
          </p:cNvPr>
          <p:cNvSpPr/>
          <p:nvPr/>
        </p:nvSpPr>
        <p:spPr>
          <a:xfrm rot="5400000">
            <a:off x="5290718" y="2638951"/>
            <a:ext cx="617685" cy="638521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2250" dirty="0"/>
              <a:t> min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E82CD8-EC5A-488E-96B0-1F21A523429B}"/>
              </a:ext>
            </a:extLst>
          </p:cNvPr>
          <p:cNvCxnSpPr>
            <a:cxnSpLocks/>
          </p:cNvCxnSpPr>
          <p:nvPr/>
        </p:nvCxnSpPr>
        <p:spPr>
          <a:xfrm>
            <a:off x="5051791" y="3083320"/>
            <a:ext cx="2286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07EC9E-9163-4AE7-AFBC-FC1587261474}"/>
              </a:ext>
            </a:extLst>
          </p:cNvPr>
          <p:cNvCxnSpPr>
            <a:cxnSpLocks/>
          </p:cNvCxnSpPr>
          <p:nvPr/>
        </p:nvCxnSpPr>
        <p:spPr>
          <a:xfrm>
            <a:off x="5914828" y="2952920"/>
            <a:ext cx="396170" cy="52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65310C-02D9-4840-A39B-D6EF048BDBDE}"/>
                  </a:ext>
                </a:extLst>
              </p:cNvPr>
              <p:cNvSpPr txBox="1"/>
              <p:nvPr/>
            </p:nvSpPr>
            <p:spPr>
              <a:xfrm>
                <a:off x="4668995" y="2611414"/>
                <a:ext cx="5098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07B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07BC7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07BC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65310C-02D9-4840-A39B-D6EF048BD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995" y="2611414"/>
                <a:ext cx="50988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1F118F-AA31-4890-A5E0-C24C33566867}"/>
              </a:ext>
            </a:extLst>
          </p:cNvPr>
          <p:cNvCxnSpPr>
            <a:cxnSpLocks/>
          </p:cNvCxnSpPr>
          <p:nvPr/>
        </p:nvCxnSpPr>
        <p:spPr>
          <a:xfrm>
            <a:off x="5051700" y="2841664"/>
            <a:ext cx="2286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258E45-DB35-40A7-A042-24F610E9EB2C}"/>
                  </a:ext>
                </a:extLst>
              </p:cNvPr>
              <p:cNvSpPr txBox="1"/>
              <p:nvPr/>
            </p:nvSpPr>
            <p:spPr>
              <a:xfrm>
                <a:off x="4666013" y="2884620"/>
                <a:ext cx="5158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C296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2960D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2960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258E45-DB35-40A7-A042-24F610E9E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13" y="2884620"/>
                <a:ext cx="51584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rapezoid 24">
            <a:extLst>
              <a:ext uri="{FF2B5EF4-FFF2-40B4-BE49-F238E27FC236}">
                <a16:creationId xmlns:a16="http://schemas.microsoft.com/office/drawing/2014/main" id="{F18EF369-1270-4C30-B6B9-E9C17C8E2D90}"/>
              </a:ext>
            </a:extLst>
          </p:cNvPr>
          <p:cNvSpPr/>
          <p:nvPr/>
        </p:nvSpPr>
        <p:spPr>
          <a:xfrm rot="5400000">
            <a:off x="6282493" y="2638951"/>
            <a:ext cx="617685" cy="638521"/>
          </a:xfrm>
          <a:prstGeom prst="trapezoid">
            <a:avLst/>
          </a:prstGeom>
          <a:gradFill>
            <a:gsLst>
              <a:gs pos="0">
                <a:srgbClr val="0070C0"/>
              </a:gs>
              <a:gs pos="100000">
                <a:srgbClr val="89CFFF"/>
              </a:gs>
            </a:gsLst>
          </a:gradFill>
          <a:ln>
            <a:solidFill>
              <a:srgbClr val="0096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2250" dirty="0"/>
              <a:t> 2x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E5AD58-1EA9-4283-A629-76F3F26577B1}"/>
                  </a:ext>
                </a:extLst>
              </p:cNvPr>
              <p:cNvSpPr txBox="1"/>
              <p:nvPr/>
            </p:nvSpPr>
            <p:spPr>
              <a:xfrm>
                <a:off x="5857971" y="2583076"/>
                <a:ext cx="4960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E5AD58-1EA9-4283-A629-76F3F2657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971" y="2583076"/>
                <a:ext cx="496033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26AE4BD-0738-4B18-877F-AC8ECCBEA926}"/>
                  </a:ext>
                </a:extLst>
              </p:cNvPr>
              <p:cNvSpPr txBox="1"/>
              <p:nvPr/>
            </p:nvSpPr>
            <p:spPr>
              <a:xfrm>
                <a:off x="6910596" y="2749228"/>
                <a:ext cx="402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26AE4BD-0738-4B18-877F-AC8ECCBEA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596" y="2749228"/>
                <a:ext cx="4025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50CC31-46CC-450E-BFAF-52064F748ED8}"/>
              </a:ext>
            </a:extLst>
          </p:cNvPr>
          <p:cNvCxnSpPr>
            <a:cxnSpLocks/>
          </p:cNvCxnSpPr>
          <p:nvPr/>
        </p:nvCxnSpPr>
        <p:spPr>
          <a:xfrm flipH="1">
            <a:off x="6919509" y="2958212"/>
            <a:ext cx="11358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A5FB93-0304-4874-92B4-CC53F626B287}"/>
                  </a:ext>
                </a:extLst>
              </p:cNvPr>
              <p:cNvSpPr txBox="1"/>
              <p:nvPr/>
            </p:nvSpPr>
            <p:spPr>
              <a:xfrm>
                <a:off x="5031240" y="3465754"/>
                <a:ext cx="2250539" cy="9541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107B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107BC7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107BC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296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2960D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2960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→2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A5FB93-0304-4874-92B4-CC53F626B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240" y="3465754"/>
                <a:ext cx="2250539" cy="9541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5A545A6-05B3-4FCC-B839-09C845F60CD0}"/>
              </a:ext>
            </a:extLst>
          </p:cNvPr>
          <p:cNvSpPr/>
          <p:nvPr/>
        </p:nvSpPr>
        <p:spPr>
          <a:xfrm>
            <a:off x="6568880" y="5373528"/>
            <a:ext cx="5506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PODC: Principles of Distributed Computing</a:t>
            </a:r>
          </a:p>
          <a:p>
            <a:r>
              <a:rPr lang="en-US" sz="2400" dirty="0"/>
              <a:t>Toronto, ON, July 20, 2019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74"/>
    </mc:Choice>
    <mc:Fallback xmlns="">
      <p:transition spd="slow" advTm="2607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65C2-4910-433D-BE7C-919958DB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50" y="3026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New Constraint for Oblivious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9299F3-7DB7-40DF-B794-D58F1E7844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4007"/>
                <a:ext cx="10702771" cy="13227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Obliviously-computable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must be </a:t>
                </a:r>
                <a:r>
                  <a:rPr lang="en-US" b="1" dirty="0"/>
                  <a:t>nondecreasing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 err="1"/>
                  <a:t>ie</a:t>
                </a:r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must consume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stably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9299F3-7DB7-40DF-B794-D58F1E7844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4007"/>
                <a:ext cx="10702771" cy="1322712"/>
              </a:xfrm>
              <a:blipFill>
                <a:blip r:embed="rId4"/>
                <a:stretch>
                  <a:fillRect l="-1197" t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F3BC4-0590-48CA-82CA-68267552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DEE7903-183C-443A-AE18-B034D11C540A}"/>
                  </a:ext>
                </a:extLst>
              </p:cNvPr>
              <p:cNvSpPr/>
              <p:nvPr/>
            </p:nvSpPr>
            <p:spPr>
              <a:xfrm>
                <a:off x="2545036" y="3102307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592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DEE7903-183C-443A-AE18-B034D11C5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36" y="3102307"/>
                <a:ext cx="328613" cy="328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F19792D-BE20-4240-8A33-A196565BE7EA}"/>
                  </a:ext>
                </a:extLst>
              </p:cNvPr>
              <p:cNvSpPr/>
              <p:nvPr/>
            </p:nvSpPr>
            <p:spPr>
              <a:xfrm>
                <a:off x="2545035" y="3582517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592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F19792D-BE20-4240-8A33-A196565BE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35" y="3582517"/>
                <a:ext cx="328613" cy="3286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B084671-5277-4DE7-ACCE-247F66432AB9}"/>
                  </a:ext>
                </a:extLst>
              </p:cNvPr>
              <p:cNvSpPr/>
              <p:nvPr/>
            </p:nvSpPr>
            <p:spPr>
              <a:xfrm>
                <a:off x="2158389" y="333944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592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B084671-5277-4DE7-ACCE-247F66432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389" y="3339446"/>
                <a:ext cx="328613" cy="3286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02A1648-2BCD-42ED-A904-B3321FE107AD}"/>
                  </a:ext>
                </a:extLst>
              </p:cNvPr>
              <p:cNvSpPr/>
              <p:nvPr/>
            </p:nvSpPr>
            <p:spPr>
              <a:xfrm>
                <a:off x="2593958" y="444522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592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02A1648-2BCD-42ED-A904-B3321FE10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8" y="4445225"/>
                <a:ext cx="328613" cy="3286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0CCDB43-0CC4-4443-92CC-8194133FDF9E}"/>
                  </a:ext>
                </a:extLst>
              </p:cNvPr>
              <p:cNvSpPr/>
              <p:nvPr/>
            </p:nvSpPr>
            <p:spPr>
              <a:xfrm>
                <a:off x="2593957" y="492543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592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0CCDB43-0CC4-4443-92CC-8194133FDF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7" y="4925435"/>
                <a:ext cx="328613" cy="328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396795-E565-4E72-BD6A-F6B51D1523EC}"/>
                  </a:ext>
                </a:extLst>
              </p:cNvPr>
              <p:cNvSpPr txBox="1"/>
              <p:nvPr/>
            </p:nvSpPr>
            <p:spPr>
              <a:xfrm>
                <a:off x="2987552" y="2866606"/>
                <a:ext cx="8018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396795-E565-4E72-BD6A-F6B51D152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552" y="2866606"/>
                <a:ext cx="801823" cy="1200329"/>
              </a:xfrm>
              <a:prstGeom prst="rect">
                <a:avLst/>
              </a:prstGeom>
              <a:blipFill>
                <a:blip r:embed="rId10"/>
                <a:stretch>
                  <a:fillRect r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8415CD-88BA-4A20-B6B3-41E5A8936E87}"/>
                  </a:ext>
                </a:extLst>
              </p:cNvPr>
              <p:cNvSpPr txBox="1"/>
              <p:nvPr/>
            </p:nvSpPr>
            <p:spPr>
              <a:xfrm>
                <a:off x="3014634" y="4240726"/>
                <a:ext cx="8018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8415CD-88BA-4A20-B6B3-41E5A893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34" y="4240726"/>
                <a:ext cx="801823" cy="1200329"/>
              </a:xfrm>
              <a:prstGeom prst="rect">
                <a:avLst/>
              </a:prstGeom>
              <a:blipFill>
                <a:blip r:embed="rId11"/>
                <a:stretch>
                  <a:fillRect r="-3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16A31AB-4D84-437E-B9A2-60415B1304CB}"/>
                  </a:ext>
                </a:extLst>
              </p:cNvPr>
              <p:cNvSpPr/>
              <p:nvPr/>
            </p:nvSpPr>
            <p:spPr>
              <a:xfrm>
                <a:off x="1800818" y="443232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592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16A31AB-4D84-437E-B9A2-60415B130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818" y="4432328"/>
                <a:ext cx="328613" cy="3286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824505B-9B98-4B99-8639-722212B20C85}"/>
                  </a:ext>
                </a:extLst>
              </p:cNvPr>
              <p:cNvSpPr/>
              <p:nvPr/>
            </p:nvSpPr>
            <p:spPr>
              <a:xfrm>
                <a:off x="1800817" y="491253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592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824505B-9B98-4B99-8639-722212B20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817" y="4912538"/>
                <a:ext cx="328613" cy="3286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490F906-A452-4211-A3B8-497C69CA13A4}"/>
                  </a:ext>
                </a:extLst>
              </p:cNvPr>
              <p:cNvSpPr/>
              <p:nvPr/>
            </p:nvSpPr>
            <p:spPr>
              <a:xfrm>
                <a:off x="1408285" y="467384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592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490F906-A452-4211-A3B8-497C69CA1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285" y="4673846"/>
                <a:ext cx="328613" cy="3286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52151A0-6FAD-4B06-9BA5-0087E99A0053}"/>
                  </a:ext>
                </a:extLst>
              </p:cNvPr>
              <p:cNvSpPr/>
              <p:nvPr/>
            </p:nvSpPr>
            <p:spPr>
              <a:xfrm>
                <a:off x="4061320" y="3224163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52151A0-6FAD-4B06-9BA5-0087E99A0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320" y="3224163"/>
                <a:ext cx="328613" cy="32861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A7AB294-FB0F-4331-A83B-17AB1990728C}"/>
                  </a:ext>
                </a:extLst>
              </p:cNvPr>
              <p:cNvSpPr/>
              <p:nvPr/>
            </p:nvSpPr>
            <p:spPr>
              <a:xfrm>
                <a:off x="4061319" y="3651878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A7AB294-FB0F-4331-A83B-17AB19907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319" y="3651878"/>
                <a:ext cx="328613" cy="32861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F2A5361-B4B8-4C59-BC59-C6E34EDC4DAE}"/>
                  </a:ext>
                </a:extLst>
              </p:cNvPr>
              <p:cNvSpPr/>
              <p:nvPr/>
            </p:nvSpPr>
            <p:spPr>
              <a:xfrm>
                <a:off x="4497571" y="3224163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F2A5361-B4B8-4C59-BC59-C6E34EDC4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571" y="3224163"/>
                <a:ext cx="328613" cy="32861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A7EADDB-E671-4E61-85A3-2E278BD5E4C2}"/>
                  </a:ext>
                </a:extLst>
              </p:cNvPr>
              <p:cNvSpPr/>
              <p:nvPr/>
            </p:nvSpPr>
            <p:spPr>
              <a:xfrm>
                <a:off x="4499939" y="3651877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A7EADDB-E671-4E61-85A3-2E278BD5E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39" y="3651877"/>
                <a:ext cx="328613" cy="328613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3B793F93-32C4-4B6D-AA99-97BC94B9E7B3}"/>
              </a:ext>
            </a:extLst>
          </p:cNvPr>
          <p:cNvSpPr/>
          <p:nvPr/>
        </p:nvSpPr>
        <p:spPr>
          <a:xfrm>
            <a:off x="5380245" y="3052882"/>
            <a:ext cx="1272211" cy="1040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species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4EA02F-DE25-438E-A2C4-CCE6A889AF93}"/>
                  </a:ext>
                </a:extLst>
              </p:cNvPr>
              <p:cNvSpPr txBox="1"/>
              <p:nvPr/>
            </p:nvSpPr>
            <p:spPr>
              <a:xfrm>
                <a:off x="4736206" y="3150462"/>
                <a:ext cx="728579" cy="839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4EA02F-DE25-438E-A2C4-CCE6A889A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06" y="3150462"/>
                <a:ext cx="728579" cy="83973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5B66FD0-3A93-4AE1-97A7-A0AE140D4DA9}"/>
                  </a:ext>
                </a:extLst>
              </p:cNvPr>
              <p:cNvSpPr/>
              <p:nvPr/>
            </p:nvSpPr>
            <p:spPr>
              <a:xfrm>
                <a:off x="4061320" y="4518926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5B66FD0-3A93-4AE1-97A7-A0AE140D4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320" y="4518926"/>
                <a:ext cx="328613" cy="328613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1881B4E-1E8A-429F-99DF-50B010CD61CF}"/>
                  </a:ext>
                </a:extLst>
              </p:cNvPr>
              <p:cNvSpPr/>
              <p:nvPr/>
            </p:nvSpPr>
            <p:spPr>
              <a:xfrm>
                <a:off x="4061319" y="4946641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1881B4E-1E8A-429F-99DF-50B010CD6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319" y="4946641"/>
                <a:ext cx="328613" cy="328613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AD145E4-5EB7-4B83-9A48-4713C77E81EB}"/>
                  </a:ext>
                </a:extLst>
              </p:cNvPr>
              <p:cNvSpPr/>
              <p:nvPr/>
            </p:nvSpPr>
            <p:spPr>
              <a:xfrm>
                <a:off x="4497571" y="4518926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AD145E4-5EB7-4B83-9A48-4713C77E8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571" y="4518926"/>
                <a:ext cx="328613" cy="328613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1388416-502A-4770-8BE4-58D2D6B529B9}"/>
                  </a:ext>
                </a:extLst>
              </p:cNvPr>
              <p:cNvSpPr/>
              <p:nvPr/>
            </p:nvSpPr>
            <p:spPr>
              <a:xfrm>
                <a:off x="4499939" y="4946640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1388416-502A-4770-8BE4-58D2D6B52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39" y="4946640"/>
                <a:ext cx="328613" cy="328613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CA34E0D4-3E3D-4DE1-8463-E1DC711A0C36}"/>
              </a:ext>
            </a:extLst>
          </p:cNvPr>
          <p:cNvSpPr/>
          <p:nvPr/>
        </p:nvSpPr>
        <p:spPr>
          <a:xfrm>
            <a:off x="5380245" y="4347645"/>
            <a:ext cx="1272211" cy="1040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species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A74E09-B143-443F-97C2-DD967F6AECD7}"/>
                  </a:ext>
                </a:extLst>
              </p:cNvPr>
              <p:cNvSpPr txBox="1"/>
              <p:nvPr/>
            </p:nvSpPr>
            <p:spPr>
              <a:xfrm>
                <a:off x="4736206" y="4445225"/>
                <a:ext cx="728579" cy="839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A74E09-B143-443F-97C2-DD967F6AE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06" y="4445225"/>
                <a:ext cx="728579" cy="83973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BF1649F-2F71-4DE1-8929-892969DC7E2E}"/>
                  </a:ext>
                </a:extLst>
              </p:cNvPr>
              <p:cNvSpPr txBox="1"/>
              <p:nvPr/>
            </p:nvSpPr>
            <p:spPr>
              <a:xfrm>
                <a:off x="6585203" y="4448839"/>
                <a:ext cx="728579" cy="839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BF1649F-2F71-4DE1-8929-892969DC7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203" y="4448839"/>
                <a:ext cx="728579" cy="83973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711EF2E-186D-4561-AD77-86BACD5469D4}"/>
                  </a:ext>
                </a:extLst>
              </p:cNvPr>
              <p:cNvSpPr/>
              <p:nvPr/>
            </p:nvSpPr>
            <p:spPr>
              <a:xfrm>
                <a:off x="7188976" y="4502353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592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711EF2E-186D-4561-AD77-86BACD546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976" y="4502353"/>
                <a:ext cx="328613" cy="32861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54153C8-15BA-4ED0-9C51-FA36967729AD}"/>
                  </a:ext>
                </a:extLst>
              </p:cNvPr>
              <p:cNvSpPr/>
              <p:nvPr/>
            </p:nvSpPr>
            <p:spPr>
              <a:xfrm>
                <a:off x="7188975" y="4982563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592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54153C8-15BA-4ED0-9C51-FA3696772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975" y="4982563"/>
                <a:ext cx="328613" cy="328613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EC1F449-D7EB-4D30-9BD4-0E221BAF9924}"/>
                  </a:ext>
                </a:extLst>
              </p:cNvPr>
              <p:cNvSpPr/>
              <p:nvPr/>
            </p:nvSpPr>
            <p:spPr>
              <a:xfrm>
                <a:off x="7055655" y="3308591"/>
                <a:ext cx="29668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To stably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EC1F449-D7EB-4D30-9BD4-0E221BAF9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655" y="3308591"/>
                <a:ext cx="2966856" cy="369332"/>
              </a:xfrm>
              <a:prstGeom prst="rect">
                <a:avLst/>
              </a:prstGeom>
              <a:blipFill>
                <a:blip r:embed="rId28"/>
                <a:stretch>
                  <a:fillRect l="-164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7CCBB1C-83D7-4376-B4ED-DAF7BF1BA975}"/>
                  </a:ext>
                </a:extLst>
              </p:cNvPr>
              <p:cNvSpPr/>
              <p:nvPr/>
            </p:nvSpPr>
            <p:spPr>
              <a:xfrm>
                <a:off x="7867543" y="4602269"/>
                <a:ext cx="331846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Same reactions overproduce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when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7CCBB1C-83D7-4376-B4ED-DAF7BF1BA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543" y="4602269"/>
                <a:ext cx="3318465" cy="646331"/>
              </a:xfrm>
              <a:prstGeom prst="rect">
                <a:avLst/>
              </a:prstGeom>
              <a:blipFill>
                <a:blip r:embed="rId29"/>
                <a:stretch>
                  <a:fillRect l="-165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4239C7A-58BB-4146-9C33-70D57BE56AFF}"/>
                  </a:ext>
                </a:extLst>
              </p:cNvPr>
              <p:cNvSpPr txBox="1"/>
              <p:nvPr/>
            </p:nvSpPr>
            <p:spPr>
              <a:xfrm>
                <a:off x="1997404" y="4409302"/>
                <a:ext cx="728579" cy="839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4239C7A-58BB-4146-9C33-70D57BE56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404" y="4409302"/>
                <a:ext cx="728579" cy="83973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4720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88"/>
    </mc:Choice>
    <mc:Fallback xmlns="">
      <p:transition spd="slow" advTm="47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4" grpId="0" animBg="1"/>
      <p:bldP spid="16" grpId="0"/>
      <p:bldP spid="17" grpId="0"/>
      <p:bldP spid="18" grpId="0" animBg="1"/>
      <p:bldP spid="19" grpId="0" animBg="1"/>
      <p:bldP spid="20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 animBg="1"/>
      <p:bldP spid="41" grpId="0" animBg="1"/>
      <p:bldP spid="42" grpId="0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7B5C-AF72-4DD8-A9C6-88C894B7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870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1D Case: Exact Characterization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93FE2-D38B-4200-BDB2-4BE85E46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F56CF46-4452-466C-8796-A60B5C348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88890" y="1528901"/>
                <a:ext cx="4193891" cy="1641118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Theorem: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obliviously-computable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semilinear</a:t>
                </a:r>
                <a:r>
                  <a:rPr lang="en-US" dirty="0"/>
                  <a:t> and nondecreasing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F56CF46-4452-466C-8796-A60B5C348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8890" y="1528901"/>
                <a:ext cx="4193891" cy="1641118"/>
              </a:xfrm>
              <a:blipFill>
                <a:blip r:embed="rId4"/>
                <a:stretch>
                  <a:fillRect l="-2899" t="-5904" b="-95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0428AB1-3F17-478D-B8B4-C942B55EA2FF}"/>
                  </a:ext>
                </a:extLst>
              </p:cNvPr>
              <p:cNvSpPr txBox="1"/>
              <p:nvPr/>
            </p:nvSpPr>
            <p:spPr>
              <a:xfrm>
                <a:off x="4881267" y="5911551"/>
                <a:ext cx="46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0428AB1-3F17-478D-B8B4-C942B55E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267" y="5911551"/>
                <a:ext cx="4680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41ABECA-EC90-426A-A47E-99ECD8C22A6C}"/>
              </a:ext>
            </a:extLst>
          </p:cNvPr>
          <p:cNvGrpSpPr/>
          <p:nvPr/>
        </p:nvGrpSpPr>
        <p:grpSpPr>
          <a:xfrm>
            <a:off x="1116106" y="2349460"/>
            <a:ext cx="3365501" cy="4120456"/>
            <a:chOff x="1116106" y="2349460"/>
            <a:chExt cx="3365501" cy="4120456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441613D-8A24-4CD6-8034-C0F2B83A68E6}"/>
                </a:ext>
              </a:extLst>
            </p:cNvPr>
            <p:cNvGrpSpPr/>
            <p:nvPr/>
          </p:nvGrpSpPr>
          <p:grpSpPr>
            <a:xfrm>
              <a:off x="1116107" y="5989171"/>
              <a:ext cx="1346199" cy="480745"/>
              <a:chOff x="1422400" y="5775988"/>
              <a:chExt cx="1346199" cy="480745"/>
            </a:xfrm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53B5F027-0BC0-4F93-B3DC-1BB921B685B9}"/>
                  </a:ext>
                </a:extLst>
              </p:cNvPr>
              <p:cNvCxnSpPr/>
              <p:nvPr/>
            </p:nvCxnSpPr>
            <p:spPr>
              <a:xfrm>
                <a:off x="1422400" y="6256733"/>
                <a:ext cx="1346199" cy="0"/>
              </a:xfrm>
              <a:prstGeom prst="straightConnector1">
                <a:avLst/>
              </a:prstGeom>
              <a:ln w="31750" cap="flat">
                <a:solidFill>
                  <a:srgbClr val="00B05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">
                    <a:extLst>
                      <a:ext uri="{FF2B5EF4-FFF2-40B4-BE49-F238E27FC236}">
                        <a16:creationId xmlns:a16="http://schemas.microsoft.com/office/drawing/2014/main" id="{1879C063-C110-444C-BED9-9A9EA92D11E9}"/>
                      </a:ext>
                    </a:extLst>
                  </p:cNvPr>
                  <p:cNvSpPr txBox="1"/>
                  <p:nvPr/>
                </p:nvSpPr>
                <p:spPr>
                  <a:xfrm>
                    <a:off x="1917700" y="5775988"/>
                    <a:ext cx="355600" cy="48074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TextBox 1">
                    <a:extLst>
                      <a:ext uri="{FF2B5EF4-FFF2-40B4-BE49-F238E27FC236}">
                        <a16:creationId xmlns:a16="http://schemas.microsoft.com/office/drawing/2014/main" id="{1879C063-C110-444C-BED9-9A9EA92D1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7700" y="5775988"/>
                    <a:ext cx="355600" cy="48074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333DCC-5259-487C-9C8F-F3F6D0867636}"/>
                </a:ext>
              </a:extLst>
            </p:cNvPr>
            <p:cNvGrpSpPr/>
            <p:nvPr/>
          </p:nvGrpSpPr>
          <p:grpSpPr>
            <a:xfrm>
              <a:off x="2444857" y="4244084"/>
              <a:ext cx="1027099" cy="480745"/>
              <a:chOff x="1422400" y="5775988"/>
              <a:chExt cx="1346199" cy="480745"/>
            </a:xfrm>
          </p:grpSpPr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CD163DB4-DA4B-4FE3-9E82-1E008C1A405E}"/>
                  </a:ext>
                </a:extLst>
              </p:cNvPr>
              <p:cNvCxnSpPr/>
              <p:nvPr/>
            </p:nvCxnSpPr>
            <p:spPr>
              <a:xfrm>
                <a:off x="1422400" y="6256733"/>
                <a:ext cx="1346199" cy="0"/>
              </a:xfrm>
              <a:prstGeom prst="straightConnector1">
                <a:avLst/>
              </a:prstGeom>
              <a:ln w="31750" cap="flat">
                <a:solidFill>
                  <a:srgbClr val="0070C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">
                    <a:extLst>
                      <a:ext uri="{FF2B5EF4-FFF2-40B4-BE49-F238E27FC236}">
                        <a16:creationId xmlns:a16="http://schemas.microsoft.com/office/drawing/2014/main" id="{34E5F8D1-8386-400C-8FBC-E5E00621118A}"/>
                      </a:ext>
                    </a:extLst>
                  </p:cNvPr>
                  <p:cNvSpPr txBox="1"/>
                  <p:nvPr/>
                </p:nvSpPr>
                <p:spPr>
                  <a:xfrm>
                    <a:off x="1917700" y="5775988"/>
                    <a:ext cx="355600" cy="48074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TextBox 1">
                    <a:extLst>
                      <a:ext uri="{FF2B5EF4-FFF2-40B4-BE49-F238E27FC236}">
                        <a16:creationId xmlns:a16="http://schemas.microsoft.com/office/drawing/2014/main" id="{34E5F8D1-8386-400C-8FBC-E5E0062111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7700" y="5775988"/>
                    <a:ext cx="355600" cy="48074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667" r="-35556" b="-632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9C302BE-C42E-471E-9EA9-4E197921F9C1}"/>
                </a:ext>
              </a:extLst>
            </p:cNvPr>
            <p:cNvSpPr/>
            <p:nvPr/>
          </p:nvSpPr>
          <p:spPr>
            <a:xfrm>
              <a:off x="1116106" y="4300334"/>
              <a:ext cx="1346200" cy="1636547"/>
            </a:xfrm>
            <a:prstGeom prst="rect">
              <a:avLst/>
            </a:prstGeom>
            <a:solidFill>
              <a:srgbClr val="B2D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99BD028-D6B8-45AB-A490-9C630C633EB9}"/>
                </a:ext>
              </a:extLst>
            </p:cNvPr>
            <p:cNvSpPr/>
            <p:nvPr/>
          </p:nvSpPr>
          <p:spPr>
            <a:xfrm>
              <a:off x="2462305" y="3324897"/>
              <a:ext cx="1009651" cy="9754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3789A2C-84E5-4765-BB89-83339D769BE2}"/>
                </a:ext>
              </a:extLst>
            </p:cNvPr>
            <p:cNvSpPr/>
            <p:nvPr/>
          </p:nvSpPr>
          <p:spPr>
            <a:xfrm>
              <a:off x="3471956" y="2349460"/>
              <a:ext cx="1009651" cy="9754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4E69A9-2043-4D84-AB9A-36E77375C335}"/>
              </a:ext>
            </a:extLst>
          </p:cNvPr>
          <p:cNvSpPr/>
          <p:nvPr/>
        </p:nvSpPr>
        <p:spPr>
          <a:xfrm>
            <a:off x="4481607" y="1374023"/>
            <a:ext cx="1009651" cy="97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B2B53BB-0EC2-480A-9C59-1003B2443958}"/>
                  </a:ext>
                </a:extLst>
              </p:cNvPr>
              <p:cNvSpPr txBox="1"/>
              <p:nvPr/>
            </p:nvSpPr>
            <p:spPr>
              <a:xfrm>
                <a:off x="197962" y="1609663"/>
                <a:ext cx="9739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B2B53BB-0EC2-480A-9C59-1003B2443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2" y="1609663"/>
                <a:ext cx="97392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623CCA-D245-4FD0-A9CB-45EC9B335082}"/>
                  </a:ext>
                </a:extLst>
              </p:cNvPr>
              <p:cNvSpPr txBox="1"/>
              <p:nvPr/>
            </p:nvSpPr>
            <p:spPr>
              <a:xfrm>
                <a:off x="6005886" y="3677276"/>
                <a:ext cx="5826958" cy="2254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Representative example </a:t>
                </a:r>
                <a:r>
                  <a:rPr lang="en-US" sz="2800" dirty="0" err="1"/>
                  <a:t>semilinear</a:t>
                </a:r>
                <a:r>
                  <a:rPr lang="en-US" sz="2800" dirty="0"/>
                  <a:t>, nondecreasing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General construction which crucially uses initial leader (initial configuration contains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623CCA-D245-4FD0-A9CB-45EC9B335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86" y="3677276"/>
                <a:ext cx="5826958" cy="2254463"/>
              </a:xfrm>
              <a:prstGeom prst="rect">
                <a:avLst/>
              </a:prstGeom>
              <a:blipFill>
                <a:blip r:embed="rId9"/>
                <a:stretch>
                  <a:fillRect l="-1883" t="-2432" r="-418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Object 3">
            <a:extLst>
              <a:ext uri="{FF2B5EF4-FFF2-40B4-BE49-F238E27FC236}">
                <a16:creationId xmlns:a16="http://schemas.microsoft.com/office/drawing/2014/main" id="{166FEDA7-3D7C-4D48-9C24-08F54F658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762979"/>
              </p:ext>
            </p:extLst>
          </p:nvPr>
        </p:nvGraphicFramePr>
        <p:xfrm>
          <a:off x="-370502" y="1098691"/>
          <a:ext cx="5946614" cy="5825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0527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91"/>
    </mc:Choice>
    <mc:Fallback xmlns="">
      <p:transition spd="slow" advTm="40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46" grpId="0" animBg="1"/>
      <p:bldP spid="140" grpId="0"/>
      <p:bldGraphic spid="2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7B5C-AF72-4DD8-A9C6-88C894B7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34619"/>
            <a:ext cx="4929050" cy="10870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CRN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93FE2-D38B-4200-BDB2-4BE85E46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480549F-5178-4DBC-B322-56979F0633DA}"/>
              </a:ext>
            </a:extLst>
          </p:cNvPr>
          <p:cNvGrpSpPr/>
          <p:nvPr/>
        </p:nvGrpSpPr>
        <p:grpSpPr>
          <a:xfrm>
            <a:off x="31530" y="5453730"/>
            <a:ext cx="355600" cy="480745"/>
            <a:chOff x="7214841" y="6054517"/>
            <a:chExt cx="355600" cy="480745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6468DEB-43BA-41B9-9FCF-1C413BF091BC}"/>
                </a:ext>
              </a:extLst>
            </p:cNvPr>
            <p:cNvCxnSpPr/>
            <p:nvPr/>
          </p:nvCxnSpPr>
          <p:spPr>
            <a:xfrm flipV="1">
              <a:off x="7570441" y="6128921"/>
              <a:ext cx="0" cy="331940"/>
            </a:xfrm>
            <a:prstGeom prst="straightConnector1">
              <a:avLst/>
            </a:prstGeom>
            <a:ln w="31750" cap="flat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">
              <a:extLst>
                <a:ext uri="{FF2B5EF4-FFF2-40B4-BE49-F238E27FC236}">
                  <a16:creationId xmlns:a16="http://schemas.microsoft.com/office/drawing/2014/main" id="{8904EA61-1697-4575-A1D2-82523E12D7D2}"/>
                </a:ext>
              </a:extLst>
            </p:cNvPr>
            <p:cNvSpPr txBox="1"/>
            <p:nvPr/>
          </p:nvSpPr>
          <p:spPr>
            <a:xfrm>
              <a:off x="7214841" y="6054517"/>
              <a:ext cx="355600" cy="480745"/>
            </a:xfrm>
            <a:prstGeom prst="rect">
              <a:avLst/>
            </a:prstGeom>
          </p:spPr>
          <p:txBody>
            <a:bodyPr wrap="non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00B050"/>
                  </a:solidFill>
                </a:rPr>
                <a:t>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684F1B4-0585-4DC0-904C-3C79BDB7D464}"/>
              </a:ext>
            </a:extLst>
          </p:cNvPr>
          <p:cNvGrpSpPr/>
          <p:nvPr/>
        </p:nvGrpSpPr>
        <p:grpSpPr>
          <a:xfrm>
            <a:off x="355600" y="3980804"/>
            <a:ext cx="355600" cy="1580887"/>
            <a:chOff x="781506" y="3600657"/>
            <a:chExt cx="355600" cy="158088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22EA6D8-FA0D-4621-8534-B06D811DCD41}"/>
                </a:ext>
              </a:extLst>
            </p:cNvPr>
            <p:cNvGrpSpPr/>
            <p:nvPr/>
          </p:nvGrpSpPr>
          <p:grpSpPr>
            <a:xfrm>
              <a:off x="781506" y="4156933"/>
              <a:ext cx="355600" cy="480745"/>
              <a:chOff x="7214841" y="6054517"/>
              <a:chExt cx="355600" cy="480745"/>
            </a:xfrm>
          </p:grpSpPr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B7BE582F-A0A8-4E7D-AF43-71F48B966CF8}"/>
                  </a:ext>
                </a:extLst>
              </p:cNvPr>
              <p:cNvCxnSpPr/>
              <p:nvPr/>
            </p:nvCxnSpPr>
            <p:spPr>
              <a:xfrm flipV="1">
                <a:off x="7570441" y="6144956"/>
                <a:ext cx="0" cy="315905"/>
              </a:xfrm>
              <a:prstGeom prst="straightConnector1">
                <a:avLst/>
              </a:prstGeom>
              <a:ln w="31750" cap="flat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">
                <a:extLst>
                  <a:ext uri="{FF2B5EF4-FFF2-40B4-BE49-F238E27FC236}">
                    <a16:creationId xmlns:a16="http://schemas.microsoft.com/office/drawing/2014/main" id="{ACC129CC-02BB-40C7-B1BD-8A3238DAB591}"/>
                  </a:ext>
                </a:extLst>
              </p:cNvPr>
              <p:cNvSpPr txBox="1"/>
              <p:nvPr/>
            </p:nvSpPr>
            <p:spPr>
              <a:xfrm>
                <a:off x="7214841" y="6054517"/>
                <a:ext cx="355600" cy="480745"/>
              </a:xfrm>
              <a:prstGeom prst="rect">
                <a:avLst/>
              </a:prstGeom>
              <a:ln>
                <a:noFill/>
              </a:ln>
            </p:spPr>
            <p:txBody>
              <a:bodyPr wrap="non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>
                    <a:solidFill>
                      <a:srgbClr val="00B050"/>
                    </a:solidFill>
                  </a:rPr>
                  <a:t>1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2076302-D661-4CF4-8507-33604F7CE9D9}"/>
                </a:ext>
              </a:extLst>
            </p:cNvPr>
            <p:cNvGrpSpPr/>
            <p:nvPr/>
          </p:nvGrpSpPr>
          <p:grpSpPr>
            <a:xfrm>
              <a:off x="781506" y="3873454"/>
              <a:ext cx="355600" cy="480745"/>
              <a:chOff x="7214841" y="6086943"/>
              <a:chExt cx="355600" cy="480745"/>
            </a:xfrm>
          </p:grpSpPr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AD2638F0-955F-407C-835F-6B63BD11C308}"/>
                  </a:ext>
                </a:extLst>
              </p:cNvPr>
              <p:cNvCxnSpPr/>
              <p:nvPr/>
            </p:nvCxnSpPr>
            <p:spPr>
              <a:xfrm flipV="1">
                <a:off x="7570441" y="6128921"/>
                <a:ext cx="0" cy="331940"/>
              </a:xfrm>
              <a:prstGeom prst="straightConnector1">
                <a:avLst/>
              </a:prstGeom>
              <a:ln w="31750" cap="flat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">
                <a:extLst>
                  <a:ext uri="{FF2B5EF4-FFF2-40B4-BE49-F238E27FC236}">
                    <a16:creationId xmlns:a16="http://schemas.microsoft.com/office/drawing/2014/main" id="{9F54F938-0E2A-4AA4-AE7A-2B463714823F}"/>
                  </a:ext>
                </a:extLst>
              </p:cNvPr>
              <p:cNvSpPr txBox="1"/>
              <p:nvPr/>
            </p:nvSpPr>
            <p:spPr>
              <a:xfrm>
                <a:off x="7214841" y="6086943"/>
                <a:ext cx="355600" cy="480745"/>
              </a:xfrm>
              <a:prstGeom prst="rect">
                <a:avLst/>
              </a:prstGeom>
              <a:ln>
                <a:noFill/>
              </a:ln>
            </p:spPr>
            <p:txBody>
              <a:bodyPr wrap="non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>
                    <a:solidFill>
                      <a:srgbClr val="00B050"/>
                    </a:solidFill>
                  </a:rPr>
                  <a:t>1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79D1BD8-8C25-478E-B12A-56A1FA29EFC8}"/>
                </a:ext>
              </a:extLst>
            </p:cNvPr>
            <p:cNvGrpSpPr/>
            <p:nvPr/>
          </p:nvGrpSpPr>
          <p:grpSpPr>
            <a:xfrm>
              <a:off x="781506" y="4578420"/>
              <a:ext cx="355600" cy="603124"/>
              <a:chOff x="7214841" y="5995259"/>
              <a:chExt cx="355600" cy="603124"/>
            </a:xfrm>
          </p:grpSpPr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14548FAA-4E63-4FD5-991F-EE4657A2637D}"/>
                  </a:ext>
                </a:extLst>
              </p:cNvPr>
              <p:cNvCxnSpPr/>
              <p:nvPr/>
            </p:nvCxnSpPr>
            <p:spPr>
              <a:xfrm flipV="1">
                <a:off x="7570441" y="5995259"/>
                <a:ext cx="0" cy="603124"/>
              </a:xfrm>
              <a:prstGeom prst="straightConnector1">
                <a:avLst/>
              </a:prstGeom>
              <a:ln w="31750" cap="flat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">
                <a:extLst>
                  <a:ext uri="{FF2B5EF4-FFF2-40B4-BE49-F238E27FC236}">
                    <a16:creationId xmlns:a16="http://schemas.microsoft.com/office/drawing/2014/main" id="{6D6D6D37-1330-454E-9DF5-A4D38E7F9D53}"/>
                  </a:ext>
                </a:extLst>
              </p:cNvPr>
              <p:cNvSpPr txBox="1"/>
              <p:nvPr/>
            </p:nvSpPr>
            <p:spPr>
              <a:xfrm>
                <a:off x="7214841" y="6054517"/>
                <a:ext cx="355600" cy="480745"/>
              </a:xfrm>
              <a:prstGeom prst="rect">
                <a:avLst/>
              </a:prstGeom>
              <a:ln>
                <a:noFill/>
              </a:ln>
            </p:spPr>
            <p:txBody>
              <a:bodyPr wrap="non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>
                    <a:solidFill>
                      <a:srgbClr val="00B050"/>
                    </a:solidFill>
                  </a:rPr>
                  <a:t>2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7CB9EF8-7E96-42EE-A2CA-AF34E53ABC66}"/>
                </a:ext>
              </a:extLst>
            </p:cNvPr>
            <p:cNvGrpSpPr/>
            <p:nvPr/>
          </p:nvGrpSpPr>
          <p:grpSpPr>
            <a:xfrm>
              <a:off x="781506" y="3600657"/>
              <a:ext cx="355600" cy="480745"/>
              <a:chOff x="7214841" y="6054517"/>
              <a:chExt cx="355600" cy="480745"/>
            </a:xfrm>
          </p:grpSpPr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B1A0E774-E41A-4E69-877E-46A0414F770E}"/>
                  </a:ext>
                </a:extLst>
              </p:cNvPr>
              <p:cNvCxnSpPr>
                <a:endCxn id="114" idx="3"/>
              </p:cNvCxnSpPr>
              <p:nvPr/>
            </p:nvCxnSpPr>
            <p:spPr>
              <a:xfrm flipV="1">
                <a:off x="7570441" y="6294890"/>
                <a:ext cx="0" cy="87974"/>
              </a:xfrm>
              <a:prstGeom prst="straightConnector1">
                <a:avLst/>
              </a:prstGeom>
              <a:ln w="31750" cap="flat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">
                <a:extLst>
                  <a:ext uri="{FF2B5EF4-FFF2-40B4-BE49-F238E27FC236}">
                    <a16:creationId xmlns:a16="http://schemas.microsoft.com/office/drawing/2014/main" id="{268B3DAA-B48A-4431-AD82-5D5E99DCC408}"/>
                  </a:ext>
                </a:extLst>
              </p:cNvPr>
              <p:cNvSpPr txBox="1"/>
              <p:nvPr/>
            </p:nvSpPr>
            <p:spPr>
              <a:xfrm>
                <a:off x="7214841" y="6054517"/>
                <a:ext cx="355600" cy="480745"/>
              </a:xfrm>
              <a:prstGeom prst="rect">
                <a:avLst/>
              </a:prstGeom>
              <a:ln>
                <a:noFill/>
              </a:ln>
            </p:spPr>
            <p:txBody>
              <a:bodyPr wrap="non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>
                    <a:solidFill>
                      <a:srgbClr val="00B050"/>
                    </a:solidFill>
                  </a:rPr>
                  <a:t>0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17AE2B8-80A5-4612-B049-931D093C99C4}"/>
              </a:ext>
            </a:extLst>
          </p:cNvPr>
          <p:cNvGrpSpPr/>
          <p:nvPr/>
        </p:nvGrpSpPr>
        <p:grpSpPr>
          <a:xfrm>
            <a:off x="704209" y="3268749"/>
            <a:ext cx="355600" cy="1124816"/>
            <a:chOff x="781506" y="2829344"/>
            <a:chExt cx="355600" cy="1124816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FB75AE6-F929-4991-B057-E2D7A858B72D}"/>
                </a:ext>
              </a:extLst>
            </p:cNvPr>
            <p:cNvGrpSpPr/>
            <p:nvPr/>
          </p:nvGrpSpPr>
          <p:grpSpPr>
            <a:xfrm>
              <a:off x="781506" y="3473415"/>
              <a:ext cx="355600" cy="480745"/>
              <a:chOff x="7214841" y="6086943"/>
              <a:chExt cx="355600" cy="480745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FD602377-4C00-4BFA-B813-BD3AC6BC3301}"/>
                  </a:ext>
                </a:extLst>
              </p:cNvPr>
              <p:cNvCxnSpPr/>
              <p:nvPr/>
            </p:nvCxnSpPr>
            <p:spPr>
              <a:xfrm flipV="1">
                <a:off x="7570441" y="6128921"/>
                <a:ext cx="0" cy="331940"/>
              </a:xfrm>
              <a:prstGeom prst="straightConnector1">
                <a:avLst/>
              </a:prstGeom>
              <a:ln w="31750" cap="flat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">
                <a:extLst>
                  <a:ext uri="{FF2B5EF4-FFF2-40B4-BE49-F238E27FC236}">
                    <a16:creationId xmlns:a16="http://schemas.microsoft.com/office/drawing/2014/main" id="{778091E7-90D0-4AE4-8E3B-2B3BC715D33C}"/>
                  </a:ext>
                </a:extLst>
              </p:cNvPr>
              <p:cNvSpPr txBox="1"/>
              <p:nvPr/>
            </p:nvSpPr>
            <p:spPr>
              <a:xfrm>
                <a:off x="7214841" y="6086943"/>
                <a:ext cx="355600" cy="480745"/>
              </a:xfrm>
              <a:prstGeom prst="rect">
                <a:avLst/>
              </a:prstGeom>
              <a:ln>
                <a:noFill/>
              </a:ln>
            </p:spPr>
            <p:txBody>
              <a:bodyPr wrap="non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>
                    <a:solidFill>
                      <a:srgbClr val="0070C0"/>
                    </a:solidFill>
                  </a:rPr>
                  <a:t>1</a:t>
                </a: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33829C3-4E68-4897-BED7-0C57C46A1C78}"/>
                </a:ext>
              </a:extLst>
            </p:cNvPr>
            <p:cNvGrpSpPr/>
            <p:nvPr/>
          </p:nvGrpSpPr>
          <p:grpSpPr>
            <a:xfrm>
              <a:off x="781506" y="2829344"/>
              <a:ext cx="355600" cy="603124"/>
              <a:chOff x="7214841" y="5995259"/>
              <a:chExt cx="355600" cy="603124"/>
            </a:xfrm>
          </p:grpSpPr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85A85E74-6127-422A-B377-BFCDAC2087F9}"/>
                  </a:ext>
                </a:extLst>
              </p:cNvPr>
              <p:cNvCxnSpPr/>
              <p:nvPr/>
            </p:nvCxnSpPr>
            <p:spPr>
              <a:xfrm flipV="1">
                <a:off x="7570441" y="5995259"/>
                <a:ext cx="0" cy="603124"/>
              </a:xfrm>
              <a:prstGeom prst="straightConnector1">
                <a:avLst/>
              </a:prstGeom>
              <a:ln w="31750" cap="flat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">
                <a:extLst>
                  <a:ext uri="{FF2B5EF4-FFF2-40B4-BE49-F238E27FC236}">
                    <a16:creationId xmlns:a16="http://schemas.microsoft.com/office/drawing/2014/main" id="{3D589BEC-780D-4E9D-9787-370637BC1039}"/>
                  </a:ext>
                </a:extLst>
              </p:cNvPr>
              <p:cNvSpPr txBox="1"/>
              <p:nvPr/>
            </p:nvSpPr>
            <p:spPr>
              <a:xfrm>
                <a:off x="7214841" y="6054517"/>
                <a:ext cx="355600" cy="480745"/>
              </a:xfrm>
              <a:prstGeom prst="rect">
                <a:avLst/>
              </a:prstGeom>
              <a:ln>
                <a:noFill/>
              </a:ln>
            </p:spPr>
            <p:txBody>
              <a:bodyPr wrap="non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FAFB1780-9651-48E5-89EA-282FC0134221}"/>
                </a:ext>
              </a:extLst>
            </p:cNvPr>
            <p:cNvGrpSpPr/>
            <p:nvPr/>
          </p:nvGrpSpPr>
          <p:grpSpPr>
            <a:xfrm>
              <a:off x="781506" y="3200618"/>
              <a:ext cx="355600" cy="480745"/>
              <a:chOff x="7214841" y="6054517"/>
              <a:chExt cx="355600" cy="480745"/>
            </a:xfrm>
          </p:grpSpPr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5A0715F6-9FFA-44A6-BEDD-B7E359C65F37}"/>
                  </a:ext>
                </a:extLst>
              </p:cNvPr>
              <p:cNvCxnSpPr>
                <a:endCxn id="126" idx="3"/>
              </p:cNvCxnSpPr>
              <p:nvPr/>
            </p:nvCxnSpPr>
            <p:spPr>
              <a:xfrm flipV="1">
                <a:off x="7570441" y="6294890"/>
                <a:ext cx="0" cy="87974"/>
              </a:xfrm>
              <a:prstGeom prst="straightConnector1">
                <a:avLst/>
              </a:prstGeom>
              <a:ln w="31750" cap="flat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">
                <a:extLst>
                  <a:ext uri="{FF2B5EF4-FFF2-40B4-BE49-F238E27FC236}">
                    <a16:creationId xmlns:a16="http://schemas.microsoft.com/office/drawing/2014/main" id="{AA274665-C802-486E-9A9F-53F3DABECD94}"/>
                  </a:ext>
                </a:extLst>
              </p:cNvPr>
              <p:cNvSpPr txBox="1"/>
              <p:nvPr/>
            </p:nvSpPr>
            <p:spPr>
              <a:xfrm>
                <a:off x="7214841" y="6054517"/>
                <a:ext cx="355600" cy="480745"/>
              </a:xfrm>
              <a:prstGeom prst="rect">
                <a:avLst/>
              </a:prstGeom>
              <a:ln>
                <a:noFill/>
              </a:ln>
            </p:spPr>
            <p:txBody>
              <a:bodyPr wrap="non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>
                    <a:solidFill>
                      <a:srgbClr val="0070C0"/>
                    </a:solidFill>
                  </a:rPr>
                  <a:t>0</a:t>
                </a: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0428AB1-3F17-478D-B8B4-C942B55EA2FF}"/>
                  </a:ext>
                </a:extLst>
              </p:cNvPr>
              <p:cNvSpPr txBox="1"/>
              <p:nvPr/>
            </p:nvSpPr>
            <p:spPr>
              <a:xfrm>
                <a:off x="4881267" y="5911551"/>
                <a:ext cx="46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0428AB1-3F17-478D-B8B4-C942B55E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267" y="5911551"/>
                <a:ext cx="4680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B2B53BB-0EC2-480A-9C59-1003B2443958}"/>
                  </a:ext>
                </a:extLst>
              </p:cNvPr>
              <p:cNvSpPr txBox="1"/>
              <p:nvPr/>
            </p:nvSpPr>
            <p:spPr>
              <a:xfrm>
                <a:off x="197962" y="1609663"/>
                <a:ext cx="9739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B2B53BB-0EC2-480A-9C59-1003B2443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2" y="1609663"/>
                <a:ext cx="9739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5E157D5-A0EA-4F3A-8DC4-54CC6BA5B02D}"/>
                  </a:ext>
                </a:extLst>
              </p:cNvPr>
              <p:cNvSpPr txBox="1"/>
              <p:nvPr/>
            </p:nvSpPr>
            <p:spPr>
              <a:xfrm>
                <a:off x="6031969" y="465883"/>
                <a:ext cx="618332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 species: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/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Output species: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Leader: 1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Other species: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5E157D5-A0EA-4F3A-8DC4-54CC6BA5B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969" y="465883"/>
                <a:ext cx="6183324" cy="1477328"/>
              </a:xfrm>
              <a:prstGeom prst="rect">
                <a:avLst/>
              </a:prstGeom>
              <a:blipFill>
                <a:blip r:embed="rId6"/>
                <a:stretch>
                  <a:fillRect l="-788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1F85BD2-62F1-485A-BC10-8F6E090A2B72}"/>
                  </a:ext>
                </a:extLst>
              </p:cNvPr>
              <p:cNvSpPr txBox="1"/>
              <p:nvPr/>
            </p:nvSpPr>
            <p:spPr>
              <a:xfrm>
                <a:off x="6132340" y="2069435"/>
                <a:ext cx="1887953" cy="46166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1F85BD2-62F1-485A-BC10-8F6E090A2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40" y="2069435"/>
                <a:ext cx="188795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7EECA1-2E02-4A28-8574-DE0CF7B06602}"/>
                  </a:ext>
                </a:extLst>
              </p:cNvPr>
              <p:cNvSpPr txBox="1"/>
              <p:nvPr/>
            </p:nvSpPr>
            <p:spPr>
              <a:xfrm>
                <a:off x="6135883" y="2783549"/>
                <a:ext cx="2596608" cy="156966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7EECA1-2E02-4A28-8574-DE0CF7B06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883" y="2783549"/>
                <a:ext cx="2596608" cy="15696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F3C2167-433A-4E16-AD8B-706897D95FE8}"/>
                  </a:ext>
                </a:extLst>
              </p:cNvPr>
              <p:cNvSpPr txBox="1"/>
              <p:nvPr/>
            </p:nvSpPr>
            <p:spPr>
              <a:xfrm>
                <a:off x="6096001" y="4724829"/>
                <a:ext cx="2676374" cy="120032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F3C2167-433A-4E16-AD8B-706897D95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4724829"/>
                <a:ext cx="2676374" cy="12003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4E6BE46-3FB5-4ACB-90CA-7000849F39E0}"/>
              </a:ext>
            </a:extLst>
          </p:cNvPr>
          <p:cNvSpPr txBox="1"/>
          <p:nvPr/>
        </p:nvSpPr>
        <p:spPr>
          <a:xfrm>
            <a:off x="8139076" y="1976312"/>
            <a:ext cx="149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starting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B80506-F3E2-41DF-9C17-77B4263D4D9C}"/>
                  </a:ext>
                </a:extLst>
              </p:cNvPr>
              <p:cNvSpPr txBox="1"/>
              <p:nvPr/>
            </p:nvSpPr>
            <p:spPr>
              <a:xfrm>
                <a:off x="8981440" y="3245213"/>
                <a:ext cx="30387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Correct finite differences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seen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copies of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B80506-F3E2-41DF-9C17-77B4263D4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440" y="3245213"/>
                <a:ext cx="3038717" cy="646331"/>
              </a:xfrm>
              <a:prstGeom prst="rect">
                <a:avLst/>
              </a:prstGeom>
              <a:blipFill>
                <a:blip r:embed="rId10"/>
                <a:stretch>
                  <a:fillRect l="-160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273F3D-55B5-4980-8125-0E4971E69061}"/>
                  </a:ext>
                </a:extLst>
              </p:cNvPr>
              <p:cNvSpPr txBox="1"/>
              <p:nvPr/>
            </p:nvSpPr>
            <p:spPr>
              <a:xfrm>
                <a:off x="8981440" y="4850466"/>
                <a:ext cx="29066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Correct periodic differences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has seen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copies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273F3D-55B5-4980-8125-0E4971E6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440" y="4850466"/>
                <a:ext cx="2906637" cy="923330"/>
              </a:xfrm>
              <a:prstGeom prst="rect">
                <a:avLst/>
              </a:prstGeom>
              <a:blipFill>
                <a:blip r:embed="rId11"/>
                <a:stretch>
                  <a:fillRect l="-1677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F3F62C97-AD53-4253-A48F-203F0C46979F}"/>
              </a:ext>
            </a:extLst>
          </p:cNvPr>
          <p:cNvGrpSpPr/>
          <p:nvPr/>
        </p:nvGrpSpPr>
        <p:grpSpPr>
          <a:xfrm>
            <a:off x="-370502" y="1098691"/>
            <a:ext cx="5946614" cy="5825447"/>
            <a:chOff x="-370502" y="1098691"/>
            <a:chExt cx="5946614" cy="5825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E689940-817C-4BF4-8C8F-8FDAF3E00B5B}"/>
                    </a:ext>
                  </a:extLst>
                </p:cNvPr>
                <p:cNvSpPr txBox="1"/>
                <p:nvPr/>
              </p:nvSpPr>
              <p:spPr>
                <a:xfrm>
                  <a:off x="4881267" y="5911551"/>
                  <a:ext cx="46807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E689940-817C-4BF4-8C8F-8FDAF3E00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267" y="5911551"/>
                  <a:ext cx="468077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3A8AF9A-D2C6-427E-A780-A3A38307D57D}"/>
                </a:ext>
              </a:extLst>
            </p:cNvPr>
            <p:cNvGrpSpPr/>
            <p:nvPr/>
          </p:nvGrpSpPr>
          <p:grpSpPr>
            <a:xfrm>
              <a:off x="1116106" y="2349460"/>
              <a:ext cx="3365501" cy="4120456"/>
              <a:chOff x="1116106" y="2349460"/>
              <a:chExt cx="3365501" cy="4120456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847E795E-7E49-4E03-98A6-FB435ABBF24F}"/>
                  </a:ext>
                </a:extLst>
              </p:cNvPr>
              <p:cNvGrpSpPr/>
              <p:nvPr/>
            </p:nvGrpSpPr>
            <p:grpSpPr>
              <a:xfrm>
                <a:off x="1116107" y="5989171"/>
                <a:ext cx="1346199" cy="480745"/>
                <a:chOff x="1422400" y="5775988"/>
                <a:chExt cx="1346199" cy="480745"/>
              </a:xfrm>
            </p:grpSpPr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EDE037-201A-4859-A53D-F80B27C47A95}"/>
                    </a:ext>
                  </a:extLst>
                </p:cNvPr>
                <p:cNvCxnSpPr/>
                <p:nvPr/>
              </p:nvCxnSpPr>
              <p:spPr>
                <a:xfrm>
                  <a:off x="1422400" y="6256733"/>
                  <a:ext cx="1346199" cy="0"/>
                </a:xfrm>
                <a:prstGeom prst="straightConnector1">
                  <a:avLst/>
                </a:prstGeom>
                <a:ln w="31750" cap="flat">
                  <a:solidFill>
                    <a:srgbClr val="00B050"/>
                  </a:solidFill>
                  <a:headEnd type="stealth" w="lg" len="lg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1">
                      <a:extLst>
                        <a:ext uri="{FF2B5EF4-FFF2-40B4-BE49-F238E27FC236}">
                          <a16:creationId xmlns:a16="http://schemas.microsoft.com/office/drawing/2014/main" id="{DB426914-D682-4412-B60C-CCFCC8C125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7700" y="5775988"/>
                      <a:ext cx="355600" cy="48074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 rtlCol="0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TextBox 1">
                      <a:extLst>
                        <a:ext uri="{FF2B5EF4-FFF2-40B4-BE49-F238E27FC236}">
                          <a16:creationId xmlns:a16="http://schemas.microsoft.com/office/drawing/2014/main" id="{DB426914-D682-4412-B60C-CCFCC8C125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7700" y="5775988"/>
                      <a:ext cx="355600" cy="48074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1A4D5E8-58EF-4D78-BCC5-3E5E53FACBDF}"/>
                  </a:ext>
                </a:extLst>
              </p:cNvPr>
              <p:cNvGrpSpPr/>
              <p:nvPr/>
            </p:nvGrpSpPr>
            <p:grpSpPr>
              <a:xfrm>
                <a:off x="2444857" y="4244084"/>
                <a:ext cx="1027099" cy="480745"/>
                <a:chOff x="1422400" y="5775988"/>
                <a:chExt cx="1346199" cy="480745"/>
              </a:xfrm>
            </p:grpSpPr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2094A2B1-D86E-485C-BE52-349044FD2A45}"/>
                    </a:ext>
                  </a:extLst>
                </p:cNvPr>
                <p:cNvCxnSpPr/>
                <p:nvPr/>
              </p:nvCxnSpPr>
              <p:spPr>
                <a:xfrm>
                  <a:off x="1422400" y="6256733"/>
                  <a:ext cx="1346199" cy="0"/>
                </a:xfrm>
                <a:prstGeom prst="straightConnector1">
                  <a:avLst/>
                </a:prstGeom>
                <a:ln w="31750" cap="flat">
                  <a:solidFill>
                    <a:srgbClr val="0070C0"/>
                  </a:solidFill>
                  <a:headEnd type="stealth" w="lg" len="lg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1">
                      <a:extLst>
                        <a:ext uri="{FF2B5EF4-FFF2-40B4-BE49-F238E27FC236}">
                          <a16:creationId xmlns:a16="http://schemas.microsoft.com/office/drawing/2014/main" id="{7833B459-71A8-48AA-B19A-103BDF51AE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7700" y="5775988"/>
                      <a:ext cx="355600" cy="48074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 rtlCol="0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1">
                      <a:extLst>
                        <a:ext uri="{FF2B5EF4-FFF2-40B4-BE49-F238E27FC236}">
                          <a16:creationId xmlns:a16="http://schemas.microsoft.com/office/drawing/2014/main" id="{7833B459-71A8-48AA-B19A-103BDF51AE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7700" y="5775988"/>
                      <a:ext cx="355600" cy="48074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6667" r="-35556" b="-6329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613B5EB-07D8-48BA-BF0C-143984758AC0}"/>
                  </a:ext>
                </a:extLst>
              </p:cNvPr>
              <p:cNvSpPr/>
              <p:nvPr/>
            </p:nvSpPr>
            <p:spPr>
              <a:xfrm>
                <a:off x="1116106" y="4300334"/>
                <a:ext cx="1346200" cy="1636547"/>
              </a:xfrm>
              <a:prstGeom prst="rect">
                <a:avLst/>
              </a:prstGeom>
              <a:solidFill>
                <a:srgbClr val="B2DE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ADC815C-A5FE-4B0D-968B-FD28047B9736}"/>
                  </a:ext>
                </a:extLst>
              </p:cNvPr>
              <p:cNvSpPr/>
              <p:nvPr/>
            </p:nvSpPr>
            <p:spPr>
              <a:xfrm>
                <a:off x="2462305" y="3324897"/>
                <a:ext cx="1009651" cy="97543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9DE0386-542C-446F-90B9-8F5EB44B8237}"/>
                  </a:ext>
                </a:extLst>
              </p:cNvPr>
              <p:cNvSpPr/>
              <p:nvPr/>
            </p:nvSpPr>
            <p:spPr>
              <a:xfrm>
                <a:off x="3471956" y="2349460"/>
                <a:ext cx="1009651" cy="97543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66702BD-07C4-415F-B165-A0B374BA9DD6}"/>
                </a:ext>
              </a:extLst>
            </p:cNvPr>
            <p:cNvSpPr/>
            <p:nvPr/>
          </p:nvSpPr>
          <p:spPr>
            <a:xfrm>
              <a:off x="4481607" y="1374023"/>
              <a:ext cx="1009651" cy="9754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8B8FE49-FB51-45C7-8558-B89A3B297736}"/>
                    </a:ext>
                  </a:extLst>
                </p:cNvPr>
                <p:cNvSpPr txBox="1"/>
                <p:nvPr/>
              </p:nvSpPr>
              <p:spPr>
                <a:xfrm>
                  <a:off x="197962" y="1609663"/>
                  <a:ext cx="9739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8B8FE49-FB51-45C7-8558-B89A3B297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62" y="1609663"/>
                  <a:ext cx="97392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2" name="Object 3">
                  <a:extLst>
                    <a:ext uri="{FF2B5EF4-FFF2-40B4-BE49-F238E27FC236}">
                      <a16:creationId xmlns:a16="http://schemas.microsoft.com/office/drawing/2014/main" id="{3CBFB951-A3D8-4F04-B421-AE824BC7F9E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55607811"/>
                    </p:ext>
                  </p:extLst>
                </p:nvPr>
              </p:nvGraphicFramePr>
              <p:xfrm>
                <a:off x="-370502" y="1098691"/>
                <a:ext cx="5946614" cy="582544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4"/>
                </a:graphicData>
              </a:graphic>
            </p:graphicFrame>
          </mc:Choice>
          <mc:Fallback xmlns="">
            <p:graphicFrame>
              <p:nvGraphicFramePr>
                <p:cNvPr id="72" name="Object 3">
                  <a:extLst>
                    <a:ext uri="{FF2B5EF4-FFF2-40B4-BE49-F238E27FC236}">
                      <a16:creationId xmlns:a16="http://schemas.microsoft.com/office/drawing/2014/main" id="{3CBFB951-A3D8-4F04-B421-AE824BC7F9E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55607811"/>
                    </p:ext>
                  </p:extLst>
                </p:nvPr>
              </p:nvGraphicFramePr>
              <p:xfrm>
                <a:off x="-370502" y="1098691"/>
                <a:ext cx="5946614" cy="582544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6"/>
                </a:graphicData>
              </a:graphic>
            </p:graphicFrame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6D97E14-6C4E-41F4-A7DB-F3ED387EC7CB}"/>
              </a:ext>
            </a:extLst>
          </p:cNvPr>
          <p:cNvSpPr txBox="1"/>
          <p:nvPr/>
        </p:nvSpPr>
        <p:spPr>
          <a:xfrm>
            <a:off x="8143101" y="467294"/>
            <a:ext cx="38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Invariant: exactly 1 copy of red species in every reachable configuration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08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4"/>
    </mc:Choice>
    <mc:Fallback xmlns="">
      <p:transition spd="slow" advTm="18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FD02A2-A46B-4859-8717-08C36787E1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959332" y="244565"/>
                <a:ext cx="10515600" cy="957648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FD02A2-A46B-4859-8717-08C36787E1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959332" y="244565"/>
                <a:ext cx="10515600" cy="957648"/>
              </a:xfrm>
              <a:blipFill>
                <a:blip r:embed="rId4"/>
                <a:stretch>
                  <a:fillRect t="-6369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9284CF-2431-4950-930D-EA64692B7F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83285"/>
                <a:ext cx="7324411" cy="25011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Simple classification fails: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is </a:t>
                </a:r>
                <a:r>
                  <a:rPr lang="en-US" dirty="0" err="1"/>
                  <a:t>semilinear</a:t>
                </a:r>
                <a:r>
                  <a:rPr lang="en-US" dirty="0"/>
                  <a:t> and nondecreasing, but NOT obliviously-computable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9284CF-2431-4950-930D-EA64692B7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83285"/>
                <a:ext cx="7324411" cy="2501197"/>
              </a:xfrm>
              <a:blipFill>
                <a:blip r:embed="rId5"/>
                <a:stretch>
                  <a:fillRect l="-1749" t="-4136" b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170E7-A204-4B5A-82FB-2CEA18B3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B19554-25C4-4841-9260-536D56DB18E9}"/>
              </a:ext>
            </a:extLst>
          </p:cNvPr>
          <p:cNvSpPr/>
          <p:nvPr/>
        </p:nvSpPr>
        <p:spPr>
          <a:xfrm>
            <a:off x="3955745" y="4723675"/>
            <a:ext cx="69215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 output-oblivious CRN (even with a leader) can compute 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14D0BC-7E87-4C0E-BCE9-C7B01A27C019}"/>
                  </a:ext>
                </a:extLst>
              </p:cNvPr>
              <p:cNvSpPr txBox="1"/>
              <p:nvPr/>
            </p:nvSpPr>
            <p:spPr>
              <a:xfrm>
                <a:off x="727866" y="4210338"/>
                <a:ext cx="2173825" cy="181588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14D0BC-7E87-4C0E-BCE9-C7B01A27C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66" y="4210338"/>
                <a:ext cx="2173825" cy="18158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4FEC120-6833-4FE4-B2F3-C3674AD4F95F}"/>
              </a:ext>
            </a:extLst>
          </p:cNvPr>
          <p:cNvSpPr txBox="1"/>
          <p:nvPr/>
        </p:nvSpPr>
        <p:spPr>
          <a:xfrm>
            <a:off x="727866" y="6068396"/>
            <a:ext cx="22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Output-oblivious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396A9E-4CE8-484A-9306-F18B7BD09F54}"/>
              </a:ext>
            </a:extLst>
          </p:cNvPr>
          <p:cNvSpPr/>
          <p:nvPr/>
        </p:nvSpPr>
        <p:spPr>
          <a:xfrm>
            <a:off x="1599461" y="5501410"/>
            <a:ext cx="400050" cy="4791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D45B1FD-A8F1-4E76-A5AE-1B598F27753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1054" t="12826" r="9021" b="9527"/>
          <a:stretch/>
        </p:blipFill>
        <p:spPr>
          <a:xfrm>
            <a:off x="7542076" y="1150149"/>
            <a:ext cx="4214643" cy="30936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2C30D4-888B-4F3F-9BD2-C64D00A6F080}"/>
                  </a:ext>
                </a:extLst>
              </p:cNvPr>
              <p:cNvSpPr txBox="1"/>
              <p:nvPr/>
            </p:nvSpPr>
            <p:spPr>
              <a:xfrm>
                <a:off x="11212764" y="3608420"/>
                <a:ext cx="6125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2C30D4-888B-4F3F-9BD2-C64D00A6F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764" y="3608420"/>
                <a:ext cx="61254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3386EF-4026-4CC6-A3DF-C6852ABAE638}"/>
                  </a:ext>
                </a:extLst>
              </p:cNvPr>
              <p:cNvSpPr txBox="1"/>
              <p:nvPr/>
            </p:nvSpPr>
            <p:spPr>
              <a:xfrm>
                <a:off x="7578441" y="3418820"/>
                <a:ext cx="62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3386EF-4026-4CC6-A3DF-C6852ABAE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441" y="3418820"/>
                <a:ext cx="62081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5A334A7-75D7-408A-B11D-261527CF4B0E}"/>
                  </a:ext>
                </a:extLst>
              </p:cNvPr>
              <p:cNvSpPr txBox="1"/>
              <p:nvPr/>
            </p:nvSpPr>
            <p:spPr>
              <a:xfrm>
                <a:off x="7178705" y="1023660"/>
                <a:ext cx="9124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kumimoji="0" lang="en-US" sz="28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5A334A7-75D7-408A-B11D-261527CF4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705" y="1023660"/>
                <a:ext cx="91242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749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77"/>
    </mc:Choice>
    <mc:Fallback xmlns="">
      <p:transition spd="slow" advTm="344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18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2E1D-7ED6-4A73-94D5-6F6388F9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45" y="247831"/>
            <a:ext cx="10515600" cy="1179195"/>
          </a:xfrm>
        </p:spPr>
        <p:txBody>
          <a:bodyPr/>
          <a:lstStyle/>
          <a:p>
            <a:pPr algn="ctr"/>
            <a:r>
              <a:rPr lang="en-US" dirty="0"/>
              <a:t>Max is not Obliviously-Computable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193ED-3534-4694-B7D5-E92349C7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 dirty="0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4F1FFD52-B735-4642-AB8F-82C50D78CA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1054" t="12826" r="9021" b="9527"/>
          <a:stretch/>
        </p:blipFill>
        <p:spPr>
          <a:xfrm>
            <a:off x="7542076" y="1150149"/>
            <a:ext cx="4214643" cy="3093696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D5954876-BE3E-4251-A846-C738E6B536CE}"/>
              </a:ext>
            </a:extLst>
          </p:cNvPr>
          <p:cNvSpPr/>
          <p:nvPr/>
        </p:nvSpPr>
        <p:spPr>
          <a:xfrm>
            <a:off x="10035262" y="2992066"/>
            <a:ext cx="127820" cy="137651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815436-E95B-46C7-A090-775B96840FF2}"/>
              </a:ext>
            </a:extLst>
          </p:cNvPr>
          <p:cNvSpPr/>
          <p:nvPr/>
        </p:nvSpPr>
        <p:spPr>
          <a:xfrm>
            <a:off x="10915604" y="2063781"/>
            <a:ext cx="127820" cy="137651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EC3AB6-FFAD-4E76-B2EB-68D1F1B9061B}"/>
                  </a:ext>
                </a:extLst>
              </p:cNvPr>
              <p:cNvSpPr txBox="1"/>
              <p:nvPr/>
            </p:nvSpPr>
            <p:spPr>
              <a:xfrm>
                <a:off x="9854773" y="3055933"/>
                <a:ext cx="15883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EC3AB6-FFAD-4E76-B2EB-68D1F1B90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773" y="3055933"/>
                <a:ext cx="1588384" cy="461665"/>
              </a:xfrm>
              <a:prstGeom prst="rect">
                <a:avLst/>
              </a:prstGeom>
              <a:blipFill>
                <a:blip r:embed="rId6"/>
                <a:stretch>
                  <a:fillRect r="-76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725889C-AB5F-4FDE-9017-BE899AFE751A}"/>
                  </a:ext>
                </a:extLst>
              </p:cNvPr>
              <p:cNvSpPr txBox="1"/>
              <p:nvPr/>
            </p:nvSpPr>
            <p:spPr>
              <a:xfrm>
                <a:off x="10642392" y="2150036"/>
                <a:ext cx="1601529" cy="496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725889C-AB5F-4FDE-9017-BE899AFE7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392" y="2150036"/>
                <a:ext cx="1601529" cy="496674"/>
              </a:xfrm>
              <a:prstGeom prst="rect">
                <a:avLst/>
              </a:prstGeom>
              <a:blipFill>
                <a:blip r:embed="rId7"/>
                <a:stretch>
                  <a:fillRect r="-38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EF4826-A250-4B76-9AFF-3A945CC8DCCF}"/>
              </a:ext>
            </a:extLst>
          </p:cNvPr>
          <p:cNvCxnSpPr>
            <a:cxnSpLocks/>
          </p:cNvCxnSpPr>
          <p:nvPr/>
        </p:nvCxnSpPr>
        <p:spPr>
          <a:xfrm flipH="1" flipV="1">
            <a:off x="9085329" y="1894065"/>
            <a:ext cx="487465" cy="955356"/>
          </a:xfrm>
          <a:prstGeom prst="straightConnector1">
            <a:avLst/>
          </a:prstGeom>
          <a:noFill/>
          <a:ln w="571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9B3EC92-1185-4CF9-9866-E7628FD5BB0D}"/>
                  </a:ext>
                </a:extLst>
              </p:cNvPr>
              <p:cNvSpPr txBox="1"/>
              <p:nvPr/>
            </p:nvSpPr>
            <p:spPr>
              <a:xfrm rot="1075608">
                <a:off x="10349545" y="1497554"/>
                <a:ext cx="433743" cy="495905"/>
              </a:xfrm>
              <a:prstGeom prst="rect">
                <a:avLst/>
              </a:prstGeom>
              <a:solidFill>
                <a:sysClr val="window" lastClr="FFFFFF"/>
              </a:solidFill>
              <a:ln w="1270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9B3EC92-1185-4CF9-9866-E7628FD5B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75608">
                <a:off x="10349545" y="1497554"/>
                <a:ext cx="433743" cy="495905"/>
              </a:xfrm>
              <a:prstGeom prst="rect">
                <a:avLst/>
              </a:prstGeom>
              <a:blipFill>
                <a:blip r:embed="rId8"/>
                <a:stretch>
                  <a:fillRect r="-6250" b="-11650"/>
                </a:stretch>
              </a:blipFill>
              <a:ln w="12700">
                <a:solidFill>
                  <a:sysClr val="windowText" lastClr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B7EC1D6-B460-4CA2-970D-04E134BCF088}"/>
                  </a:ext>
                </a:extLst>
              </p:cNvPr>
              <p:cNvSpPr txBox="1"/>
              <p:nvPr/>
            </p:nvSpPr>
            <p:spPr>
              <a:xfrm>
                <a:off x="8125653" y="1490527"/>
                <a:ext cx="1133211" cy="369332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B7EC1D6-B460-4CA2-970D-04E134BCF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653" y="1490527"/>
                <a:ext cx="1133211" cy="369332"/>
              </a:xfrm>
              <a:prstGeom prst="rect">
                <a:avLst/>
              </a:prstGeom>
              <a:blipFill>
                <a:blip r:embed="rId9"/>
                <a:stretch>
                  <a:fillRect b="-11290"/>
                </a:stretch>
              </a:blipFill>
              <a:ln>
                <a:solidFill>
                  <a:sysClr val="windowText" lastClr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9DEA2E-5885-496B-BF6F-621F33CB124F}"/>
                  </a:ext>
                </a:extLst>
              </p:cNvPr>
              <p:cNvSpPr txBox="1"/>
              <p:nvPr/>
            </p:nvSpPr>
            <p:spPr>
              <a:xfrm>
                <a:off x="9465524" y="1362214"/>
                <a:ext cx="626318" cy="36933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9DEA2E-5885-496B-BF6F-621F33CB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524" y="1362214"/>
                <a:ext cx="6263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ysClr val="windowText" lastClr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6A6AB52-5364-463D-95A6-59C48FA298F1}"/>
                  </a:ext>
                </a:extLst>
              </p:cNvPr>
              <p:cNvSpPr txBox="1"/>
              <p:nvPr/>
            </p:nvSpPr>
            <p:spPr>
              <a:xfrm>
                <a:off x="11212764" y="3608420"/>
                <a:ext cx="6125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6A6AB52-5364-463D-95A6-59C48FA2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764" y="3608420"/>
                <a:ext cx="61254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EE339D7-BE0A-4AE8-A080-CBA70D67F29F}"/>
                  </a:ext>
                </a:extLst>
              </p:cNvPr>
              <p:cNvSpPr txBox="1"/>
              <p:nvPr/>
            </p:nvSpPr>
            <p:spPr>
              <a:xfrm>
                <a:off x="7578441" y="3418820"/>
                <a:ext cx="62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EE339D7-BE0A-4AE8-A080-CBA70D67F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441" y="3418820"/>
                <a:ext cx="62081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4FE060-4C37-4F14-9FE8-565860C78B56}"/>
                  </a:ext>
                </a:extLst>
              </p:cNvPr>
              <p:cNvSpPr txBox="1"/>
              <p:nvPr/>
            </p:nvSpPr>
            <p:spPr>
              <a:xfrm>
                <a:off x="7178705" y="1023660"/>
                <a:ext cx="9124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kumimoji="0" lang="en-US" sz="28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4FE060-4C37-4F14-9FE8-565860C78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705" y="1023660"/>
                <a:ext cx="91242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A808AD-22E5-40F0-B19C-A9DF62B0541F}"/>
              </a:ext>
            </a:extLst>
          </p:cNvPr>
          <p:cNvCxnSpPr>
            <a:cxnSpLocks/>
          </p:cNvCxnSpPr>
          <p:nvPr/>
        </p:nvCxnSpPr>
        <p:spPr>
          <a:xfrm flipH="1" flipV="1">
            <a:off x="9919948" y="1788634"/>
            <a:ext cx="1024807" cy="337020"/>
          </a:xfrm>
          <a:prstGeom prst="straightConnector1">
            <a:avLst/>
          </a:prstGeom>
          <a:noFill/>
          <a:ln w="571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E66AB5-7571-4C43-93BE-D1024131E361}"/>
                  </a:ext>
                </a:extLst>
              </p:cNvPr>
              <p:cNvSpPr txBox="1"/>
              <p:nvPr/>
            </p:nvSpPr>
            <p:spPr>
              <a:xfrm rot="1364469">
                <a:off x="9702734" y="2473379"/>
                <a:ext cx="433743" cy="495905"/>
              </a:xfrm>
              <a:prstGeom prst="rect">
                <a:avLst/>
              </a:prstGeom>
              <a:solidFill>
                <a:sysClr val="window" lastClr="FFFFFF"/>
              </a:solidFill>
              <a:ln w="1270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E66AB5-7571-4C43-93BE-D1024131E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64469">
                <a:off x="9702734" y="2473379"/>
                <a:ext cx="433743" cy="495905"/>
              </a:xfrm>
              <a:prstGeom prst="rect">
                <a:avLst/>
              </a:prstGeom>
              <a:blipFill>
                <a:blip r:embed="rId14"/>
                <a:stretch>
                  <a:fillRect r="-3000" b="-13333"/>
                </a:stretch>
              </a:blipFill>
              <a:ln w="12700">
                <a:solidFill>
                  <a:sysClr val="windowText" lastClr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966079D-BBA4-4F4C-8E0C-D747A169DBB8}"/>
              </a:ext>
            </a:extLst>
          </p:cNvPr>
          <p:cNvCxnSpPr>
            <a:cxnSpLocks/>
          </p:cNvCxnSpPr>
          <p:nvPr/>
        </p:nvCxnSpPr>
        <p:spPr>
          <a:xfrm flipH="1" flipV="1">
            <a:off x="9539521" y="2835799"/>
            <a:ext cx="559653" cy="232494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6F665B8-2D42-46B9-9538-14D8E39CBD32}"/>
              </a:ext>
            </a:extLst>
          </p:cNvPr>
          <p:cNvSpPr/>
          <p:nvPr/>
        </p:nvSpPr>
        <p:spPr>
          <a:xfrm>
            <a:off x="9352793" y="3664127"/>
            <a:ext cx="127820" cy="137651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8CC407-A690-4097-AA8F-B5FFA8391E9E}"/>
                  </a:ext>
                </a:extLst>
              </p:cNvPr>
              <p:cNvSpPr txBox="1"/>
              <p:nvPr/>
            </p:nvSpPr>
            <p:spPr>
              <a:xfrm>
                <a:off x="9493406" y="3393305"/>
                <a:ext cx="16507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=(1,0)</m:t>
                      </m:r>
                    </m:oMath>
                  </m:oMathPara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8CC407-A690-4097-AA8F-B5FFA839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406" y="3393305"/>
                <a:ext cx="1650773" cy="461665"/>
              </a:xfrm>
              <a:prstGeom prst="rect">
                <a:avLst/>
              </a:prstGeom>
              <a:blipFill>
                <a:blip r:embed="rId15"/>
                <a:stretch>
                  <a:fillRect r="-110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1DD5352-6541-4873-8A8C-75F3BA81B460}"/>
              </a:ext>
            </a:extLst>
          </p:cNvPr>
          <p:cNvSpPr/>
          <p:nvPr/>
        </p:nvSpPr>
        <p:spPr>
          <a:xfrm>
            <a:off x="9572794" y="3462734"/>
            <a:ext cx="127820" cy="137651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0A3B06-0063-4323-A59F-CEB4E3E4AA12}"/>
                  </a:ext>
                </a:extLst>
              </p:cNvPr>
              <p:cNvSpPr txBox="1"/>
              <p:nvPr/>
            </p:nvSpPr>
            <p:spPr>
              <a:xfrm>
                <a:off x="9700614" y="3284783"/>
                <a:ext cx="16507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=(2,0)</m:t>
                      </m:r>
                    </m:oMath>
                  </m:oMathPara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0A3B06-0063-4323-A59F-CEB4E3E4A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614" y="3284783"/>
                <a:ext cx="1650773" cy="461665"/>
              </a:xfrm>
              <a:prstGeom prst="rect">
                <a:avLst/>
              </a:prstGeom>
              <a:blipFill>
                <a:blip r:embed="rId16"/>
                <a:stretch>
                  <a:fillRect r="-110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A62F532B-B241-400A-B280-4E965FFE974E}"/>
              </a:ext>
            </a:extLst>
          </p:cNvPr>
          <p:cNvSpPr/>
          <p:nvPr/>
        </p:nvSpPr>
        <p:spPr>
          <a:xfrm>
            <a:off x="9780002" y="3227941"/>
            <a:ext cx="127820" cy="137651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67B453-B2DA-4F61-B0F6-9DAA541115C0}"/>
                  </a:ext>
                </a:extLst>
              </p:cNvPr>
              <p:cNvSpPr txBox="1"/>
              <p:nvPr/>
            </p:nvSpPr>
            <p:spPr>
              <a:xfrm>
                <a:off x="9907822" y="3049990"/>
                <a:ext cx="16507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=(3,0)</m:t>
                      </m:r>
                    </m:oMath>
                  </m:oMathPara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67B453-B2DA-4F61-B0F6-9DAA5411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822" y="3049990"/>
                <a:ext cx="1650773" cy="461665"/>
              </a:xfrm>
              <a:prstGeom prst="rect">
                <a:avLst/>
              </a:prstGeom>
              <a:blipFill>
                <a:blip r:embed="rId17"/>
                <a:stretch>
                  <a:fillRect r="-110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1D6E71B-D348-4F7F-8BBA-281C8F5B68DC}"/>
                  </a:ext>
                </a:extLst>
              </p:cNvPr>
              <p:cNvSpPr txBox="1"/>
              <p:nvPr/>
            </p:nvSpPr>
            <p:spPr>
              <a:xfrm>
                <a:off x="9873485" y="4233599"/>
                <a:ext cx="1719445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defTabSz="4572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=(0,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1D6E71B-D348-4F7F-8BBA-281C8F5B6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485" y="4233599"/>
                <a:ext cx="1719445" cy="491417"/>
              </a:xfrm>
              <a:prstGeom prst="rect">
                <a:avLst/>
              </a:prstGeom>
              <a:blipFill>
                <a:blip r:embed="rId18"/>
                <a:stretch>
                  <a:fillRect r="-35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B78363B-0B5D-4D01-A8F4-C31D1B61DAA4}"/>
              </a:ext>
            </a:extLst>
          </p:cNvPr>
          <p:cNvCxnSpPr>
            <a:cxnSpLocks/>
          </p:cNvCxnSpPr>
          <p:nvPr/>
        </p:nvCxnSpPr>
        <p:spPr>
          <a:xfrm flipH="1" flipV="1">
            <a:off x="8816657" y="4201824"/>
            <a:ext cx="1024807" cy="33702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6784BB-A28A-4C38-91E6-7B054A4C2C04}"/>
                  </a:ext>
                </a:extLst>
              </p:cNvPr>
              <p:cNvSpPr txBox="1"/>
              <p:nvPr/>
            </p:nvSpPr>
            <p:spPr>
              <a:xfrm>
                <a:off x="1401025" y="2138232"/>
                <a:ext cx="50714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Idea: Any CRN will overproduce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6784BB-A28A-4C38-91E6-7B054A4C2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025" y="2138232"/>
                <a:ext cx="5071453" cy="523220"/>
              </a:xfrm>
              <a:prstGeom prst="rect">
                <a:avLst/>
              </a:prstGeom>
              <a:blipFill>
                <a:blip r:embed="rId19"/>
                <a:stretch>
                  <a:fillRect l="-2524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E6D564-5D0F-4F2E-92BF-0061B76342F6}"/>
                  </a:ext>
                </a:extLst>
              </p:cNvPr>
              <p:cNvSpPr txBox="1"/>
              <p:nvPr/>
            </p:nvSpPr>
            <p:spPr>
              <a:xfrm>
                <a:off x="277799" y="4569969"/>
                <a:ext cx="8538858" cy="1941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Lemma</a:t>
                </a:r>
                <a:r>
                  <a:rPr lang="en-US" sz="2800" dirty="0"/>
                  <a:t>: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/>
                  <a:t>, with sequence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/>
                  <a:t>. If for all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such that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𝚫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𝚫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is not obliviously-computable.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E6D564-5D0F-4F2E-92BF-0061B7634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9" y="4569969"/>
                <a:ext cx="8538858" cy="1941429"/>
              </a:xfrm>
              <a:prstGeom prst="rect">
                <a:avLst/>
              </a:prstGeom>
              <a:blipFill>
                <a:blip r:embed="rId20"/>
                <a:stretch>
                  <a:fillRect l="-1427" t="-2500" r="-1712" b="-78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B504A3B6-B2D5-4166-BF24-425D8892A8DC}"/>
              </a:ext>
            </a:extLst>
          </p:cNvPr>
          <p:cNvSpPr txBox="1"/>
          <p:nvPr/>
        </p:nvSpPr>
        <p:spPr>
          <a:xfrm>
            <a:off x="1976695" y="3917586"/>
            <a:ext cx="4495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General Impossibility Lemma: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557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17"/>
    </mc:Choice>
    <mc:Fallback xmlns="">
      <p:transition spd="slow" advTm="744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/>
      <p:bldP spid="55" grpId="0"/>
      <p:bldP spid="57" grpId="0" animBg="1"/>
      <p:bldP spid="58" grpId="0" animBg="1"/>
      <p:bldP spid="59" grpId="0" animBg="1"/>
      <p:bldP spid="64" grpId="0" animBg="1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6" grpId="0"/>
      <p:bldP spid="26" grpId="1"/>
      <p:bldP spid="27" grpId="0"/>
      <p:bldP spid="3" grpId="0"/>
      <p:bldP spid="39" grpId="0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2E1D-7ED6-4A73-94D5-6F6388F9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45" y="247831"/>
            <a:ext cx="10515600" cy="1179195"/>
          </a:xfrm>
        </p:spPr>
        <p:txBody>
          <a:bodyPr/>
          <a:lstStyle/>
          <a:p>
            <a:pPr algn="ctr"/>
            <a:r>
              <a:rPr lang="en-US" dirty="0"/>
              <a:t>General Impossibility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193ED-3534-4694-B7D5-E92349C7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 dirty="0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4F1FFD52-B735-4642-AB8F-82C50D78CA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1054" t="12826" r="9021" b="9527"/>
          <a:stretch/>
        </p:blipFill>
        <p:spPr>
          <a:xfrm>
            <a:off x="7542076" y="1150149"/>
            <a:ext cx="4214643" cy="3093696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D5954876-BE3E-4251-A846-C738E6B536CE}"/>
              </a:ext>
            </a:extLst>
          </p:cNvPr>
          <p:cNvSpPr/>
          <p:nvPr/>
        </p:nvSpPr>
        <p:spPr>
          <a:xfrm>
            <a:off x="10035262" y="2992066"/>
            <a:ext cx="127820" cy="137651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815436-E95B-46C7-A090-775B96840FF2}"/>
              </a:ext>
            </a:extLst>
          </p:cNvPr>
          <p:cNvSpPr/>
          <p:nvPr/>
        </p:nvSpPr>
        <p:spPr>
          <a:xfrm>
            <a:off x="10915604" y="2063781"/>
            <a:ext cx="127820" cy="137651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EC3AB6-FFAD-4E76-B2EB-68D1F1B9061B}"/>
                  </a:ext>
                </a:extLst>
              </p:cNvPr>
              <p:cNvSpPr txBox="1"/>
              <p:nvPr/>
            </p:nvSpPr>
            <p:spPr>
              <a:xfrm>
                <a:off x="9854773" y="3055933"/>
                <a:ext cx="15883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EC3AB6-FFAD-4E76-B2EB-68D1F1B90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773" y="3055933"/>
                <a:ext cx="1588384" cy="461665"/>
              </a:xfrm>
              <a:prstGeom prst="rect">
                <a:avLst/>
              </a:prstGeom>
              <a:blipFill>
                <a:blip r:embed="rId6"/>
                <a:stretch>
                  <a:fillRect r="-76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725889C-AB5F-4FDE-9017-BE899AFE751A}"/>
                  </a:ext>
                </a:extLst>
              </p:cNvPr>
              <p:cNvSpPr txBox="1"/>
              <p:nvPr/>
            </p:nvSpPr>
            <p:spPr>
              <a:xfrm>
                <a:off x="10642392" y="2150036"/>
                <a:ext cx="1601529" cy="496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725889C-AB5F-4FDE-9017-BE899AFE7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392" y="2150036"/>
                <a:ext cx="1601529" cy="496674"/>
              </a:xfrm>
              <a:prstGeom prst="rect">
                <a:avLst/>
              </a:prstGeom>
              <a:blipFill>
                <a:blip r:embed="rId7"/>
                <a:stretch>
                  <a:fillRect r="-38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EF4826-A250-4B76-9AFF-3A945CC8DCCF}"/>
              </a:ext>
            </a:extLst>
          </p:cNvPr>
          <p:cNvCxnSpPr>
            <a:cxnSpLocks/>
          </p:cNvCxnSpPr>
          <p:nvPr/>
        </p:nvCxnSpPr>
        <p:spPr>
          <a:xfrm flipH="1" flipV="1">
            <a:off x="9085329" y="1894065"/>
            <a:ext cx="487465" cy="955356"/>
          </a:xfrm>
          <a:prstGeom prst="straightConnector1">
            <a:avLst/>
          </a:prstGeom>
          <a:noFill/>
          <a:ln w="571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9B3EC92-1185-4CF9-9866-E7628FD5BB0D}"/>
                  </a:ext>
                </a:extLst>
              </p:cNvPr>
              <p:cNvSpPr txBox="1"/>
              <p:nvPr/>
            </p:nvSpPr>
            <p:spPr>
              <a:xfrm rot="1075608">
                <a:off x="10349545" y="1497554"/>
                <a:ext cx="433743" cy="495905"/>
              </a:xfrm>
              <a:prstGeom prst="rect">
                <a:avLst/>
              </a:prstGeom>
              <a:solidFill>
                <a:sysClr val="window" lastClr="FFFFFF"/>
              </a:solidFill>
              <a:ln w="1270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9B3EC92-1185-4CF9-9866-E7628FD5B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75608">
                <a:off x="10349545" y="1497554"/>
                <a:ext cx="433743" cy="495905"/>
              </a:xfrm>
              <a:prstGeom prst="rect">
                <a:avLst/>
              </a:prstGeom>
              <a:blipFill>
                <a:blip r:embed="rId8"/>
                <a:stretch>
                  <a:fillRect r="-6250" b="-11650"/>
                </a:stretch>
              </a:blipFill>
              <a:ln w="12700">
                <a:solidFill>
                  <a:sysClr val="windowText" lastClr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B7EC1D6-B460-4CA2-970D-04E134BCF088}"/>
                  </a:ext>
                </a:extLst>
              </p:cNvPr>
              <p:cNvSpPr txBox="1"/>
              <p:nvPr/>
            </p:nvSpPr>
            <p:spPr>
              <a:xfrm>
                <a:off x="8125653" y="1490527"/>
                <a:ext cx="1133211" cy="369332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B7EC1D6-B460-4CA2-970D-04E134BCF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653" y="1490527"/>
                <a:ext cx="1133211" cy="369332"/>
              </a:xfrm>
              <a:prstGeom prst="rect">
                <a:avLst/>
              </a:prstGeom>
              <a:blipFill>
                <a:blip r:embed="rId9"/>
                <a:stretch>
                  <a:fillRect b="-11290"/>
                </a:stretch>
              </a:blipFill>
              <a:ln>
                <a:solidFill>
                  <a:sysClr val="windowText" lastClr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9DEA2E-5885-496B-BF6F-621F33CB124F}"/>
                  </a:ext>
                </a:extLst>
              </p:cNvPr>
              <p:cNvSpPr txBox="1"/>
              <p:nvPr/>
            </p:nvSpPr>
            <p:spPr>
              <a:xfrm>
                <a:off x="9465524" y="1362214"/>
                <a:ext cx="626318" cy="36933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9DEA2E-5885-496B-BF6F-621F33CB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524" y="1362214"/>
                <a:ext cx="6263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ysClr val="windowText" lastClr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6A6AB52-5364-463D-95A6-59C48FA298F1}"/>
                  </a:ext>
                </a:extLst>
              </p:cNvPr>
              <p:cNvSpPr txBox="1"/>
              <p:nvPr/>
            </p:nvSpPr>
            <p:spPr>
              <a:xfrm>
                <a:off x="11212764" y="3608420"/>
                <a:ext cx="6125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6A6AB52-5364-463D-95A6-59C48FA2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764" y="3608420"/>
                <a:ext cx="61254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EE339D7-BE0A-4AE8-A080-CBA70D67F29F}"/>
                  </a:ext>
                </a:extLst>
              </p:cNvPr>
              <p:cNvSpPr txBox="1"/>
              <p:nvPr/>
            </p:nvSpPr>
            <p:spPr>
              <a:xfrm>
                <a:off x="7578441" y="3418820"/>
                <a:ext cx="62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EE339D7-BE0A-4AE8-A080-CBA70D67F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441" y="3418820"/>
                <a:ext cx="62081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4FE060-4C37-4F14-9FE8-565860C78B56}"/>
                  </a:ext>
                </a:extLst>
              </p:cNvPr>
              <p:cNvSpPr txBox="1"/>
              <p:nvPr/>
            </p:nvSpPr>
            <p:spPr>
              <a:xfrm>
                <a:off x="7178705" y="1023660"/>
                <a:ext cx="9124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kumimoji="0" lang="en-US" sz="28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4FE060-4C37-4F14-9FE8-565860C78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705" y="1023660"/>
                <a:ext cx="91242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A808AD-22E5-40F0-B19C-A9DF62B0541F}"/>
              </a:ext>
            </a:extLst>
          </p:cNvPr>
          <p:cNvCxnSpPr>
            <a:cxnSpLocks/>
          </p:cNvCxnSpPr>
          <p:nvPr/>
        </p:nvCxnSpPr>
        <p:spPr>
          <a:xfrm flipH="1" flipV="1">
            <a:off x="9919948" y="1788634"/>
            <a:ext cx="1024807" cy="337020"/>
          </a:xfrm>
          <a:prstGeom prst="straightConnector1">
            <a:avLst/>
          </a:prstGeom>
          <a:noFill/>
          <a:ln w="571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E66AB5-7571-4C43-93BE-D1024131E361}"/>
                  </a:ext>
                </a:extLst>
              </p:cNvPr>
              <p:cNvSpPr txBox="1"/>
              <p:nvPr/>
            </p:nvSpPr>
            <p:spPr>
              <a:xfrm rot="1364469">
                <a:off x="9702734" y="2473379"/>
                <a:ext cx="433743" cy="495905"/>
              </a:xfrm>
              <a:prstGeom prst="rect">
                <a:avLst/>
              </a:prstGeom>
              <a:solidFill>
                <a:sysClr val="window" lastClr="FFFFFF"/>
              </a:solidFill>
              <a:ln w="12700">
                <a:solidFill>
                  <a:sysClr val="windowText" lastClr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E66AB5-7571-4C43-93BE-D1024131E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64469">
                <a:off x="9702734" y="2473379"/>
                <a:ext cx="433743" cy="495905"/>
              </a:xfrm>
              <a:prstGeom prst="rect">
                <a:avLst/>
              </a:prstGeom>
              <a:blipFill>
                <a:blip r:embed="rId14"/>
                <a:stretch>
                  <a:fillRect r="-3000" b="-13333"/>
                </a:stretch>
              </a:blipFill>
              <a:ln w="12700">
                <a:solidFill>
                  <a:sysClr val="windowText" lastClr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966079D-BBA4-4F4C-8E0C-D747A169DBB8}"/>
              </a:ext>
            </a:extLst>
          </p:cNvPr>
          <p:cNvCxnSpPr>
            <a:cxnSpLocks/>
          </p:cNvCxnSpPr>
          <p:nvPr/>
        </p:nvCxnSpPr>
        <p:spPr>
          <a:xfrm flipH="1" flipV="1">
            <a:off x="9539521" y="2835799"/>
            <a:ext cx="559653" cy="232494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9F1397-0BC4-4203-B3D6-B4791CF6471A}"/>
                  </a:ext>
                </a:extLst>
              </p:cNvPr>
              <p:cNvSpPr txBox="1"/>
              <p:nvPr/>
            </p:nvSpPr>
            <p:spPr>
              <a:xfrm>
                <a:off x="401630" y="4101887"/>
                <a:ext cx="6777075" cy="2254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Theorem</a:t>
                </a:r>
                <a:r>
                  <a:rPr lang="en-US" sz="2800" dirty="0"/>
                  <a:t>: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 dirty="0" err="1"/>
                  <a:t>semilinear</a:t>
                </a:r>
                <a:r>
                  <a:rPr lang="en-US" sz="2800" dirty="0"/>
                  <a:t> and nondecreasing, then either</a:t>
                </a:r>
              </a:p>
              <a:p>
                <a:pPr marL="571500" indent="-57150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is obliviously-computable</a:t>
                </a:r>
              </a:p>
              <a:p>
                <a:pPr marL="571500" indent="-57150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has a “contradiction sequence” satisfying the above Lemma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9F1397-0BC4-4203-B3D6-B4791CF64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30" y="4101887"/>
                <a:ext cx="6777075" cy="2254463"/>
              </a:xfrm>
              <a:prstGeom prst="rect">
                <a:avLst/>
              </a:prstGeom>
              <a:blipFill>
                <a:blip r:embed="rId15"/>
                <a:stretch>
                  <a:fillRect l="-1795" t="-2151" b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44AA06-8091-4BAC-876F-4D70F743F093}"/>
                  </a:ext>
                </a:extLst>
              </p:cNvPr>
              <p:cNvSpPr txBox="1"/>
              <p:nvPr/>
            </p:nvSpPr>
            <p:spPr>
              <a:xfrm>
                <a:off x="386816" y="1285270"/>
                <a:ext cx="6777075" cy="23723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Lemma</a:t>
                </a:r>
                <a:r>
                  <a:rPr lang="en-US" sz="2800" dirty="0"/>
                  <a:t>: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/>
                  <a:t>, with sequence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/>
                  <a:t>. If for all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such that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𝚫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𝚫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is not obliviously-computable.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44AA06-8091-4BAC-876F-4D70F743F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16" y="1285270"/>
                <a:ext cx="6777075" cy="2372316"/>
              </a:xfrm>
              <a:prstGeom prst="rect">
                <a:avLst/>
              </a:prstGeom>
              <a:blipFill>
                <a:blip r:embed="rId16"/>
                <a:stretch>
                  <a:fillRect l="-1706" t="-2046" r="-1706" b="-63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0CA98B0-679B-4949-830C-9D269F8F8255}"/>
              </a:ext>
            </a:extLst>
          </p:cNvPr>
          <p:cNvSpPr txBox="1"/>
          <p:nvPr/>
        </p:nvSpPr>
        <p:spPr>
          <a:xfrm>
            <a:off x="7804381" y="4703010"/>
            <a:ext cx="37621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what do obliviously-computable functions look like?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466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02"/>
    </mc:Choice>
    <mc:Fallback xmlns="">
      <p:transition spd="slow" advTm="184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0D6D36D-F4B1-4C00-8047-3E53EA9547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284" t="12925" r="9335" b="6201"/>
          <a:stretch/>
        </p:blipFill>
        <p:spPr>
          <a:xfrm>
            <a:off x="6104559" y="1298874"/>
            <a:ext cx="5303520" cy="3840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4FC00B-9C8C-4FF6-9801-5544F5C80EDE}"/>
                  </a:ext>
                </a:extLst>
              </p:cNvPr>
              <p:cNvSpPr txBox="1"/>
              <p:nvPr/>
            </p:nvSpPr>
            <p:spPr>
              <a:xfrm>
                <a:off x="10458244" y="4356483"/>
                <a:ext cx="6125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4FC00B-9C8C-4FF6-9801-5544F5C80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244" y="4356483"/>
                <a:ext cx="61254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437988-3916-42B3-9770-C913E29BE182}"/>
                  </a:ext>
                </a:extLst>
              </p:cNvPr>
              <p:cNvSpPr txBox="1"/>
              <p:nvPr/>
            </p:nvSpPr>
            <p:spPr>
              <a:xfrm>
                <a:off x="6499385" y="4043579"/>
                <a:ext cx="62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437988-3916-42B3-9770-C913E29BE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385" y="4043579"/>
                <a:ext cx="62081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7D8BB2-36F1-462A-80C1-E727B0AD49F5}"/>
                  </a:ext>
                </a:extLst>
              </p:cNvPr>
              <p:cNvSpPr txBox="1"/>
              <p:nvPr/>
            </p:nvSpPr>
            <p:spPr>
              <a:xfrm>
                <a:off x="6156631" y="1736186"/>
                <a:ext cx="474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7D8BB2-36F1-462A-80C1-E727B0AD4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631" y="1736186"/>
                <a:ext cx="47410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BB253EB1-E1B8-4D63-85AC-7C602F9B2411}"/>
              </a:ext>
            </a:extLst>
          </p:cNvPr>
          <p:cNvSpPr txBox="1">
            <a:spLocks/>
          </p:cNvSpPr>
          <p:nvPr/>
        </p:nvSpPr>
        <p:spPr>
          <a:xfrm>
            <a:off x="898831" y="256140"/>
            <a:ext cx="10515600" cy="10870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Generalized Characterization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80D1C04-3406-4D4A-AA2F-6E18401D00E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36DCF5-2A3B-4EDD-A1D4-991178FEE0C1}"/>
                  </a:ext>
                </a:extLst>
              </p:cNvPr>
              <p:cNvSpPr txBox="1"/>
              <p:nvPr/>
            </p:nvSpPr>
            <p:spPr>
              <a:xfrm>
                <a:off x="5491258" y="5456698"/>
                <a:ext cx="46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36DCF5-2A3B-4EDD-A1D4-991178FEE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258" y="5456698"/>
                <a:ext cx="46807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07CCF75E-FE5D-4167-83A2-D2936BD05C8A}"/>
              </a:ext>
            </a:extLst>
          </p:cNvPr>
          <p:cNvSpPr/>
          <p:nvPr/>
        </p:nvSpPr>
        <p:spPr>
          <a:xfrm>
            <a:off x="1116106" y="4300334"/>
            <a:ext cx="1346200" cy="1636547"/>
          </a:xfrm>
          <a:prstGeom prst="rect">
            <a:avLst/>
          </a:prstGeom>
          <a:solidFill>
            <a:srgbClr val="B2D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94C978-FC43-41C2-AD57-005C8ED8E176}"/>
              </a:ext>
            </a:extLst>
          </p:cNvPr>
          <p:cNvSpPr/>
          <p:nvPr/>
        </p:nvSpPr>
        <p:spPr>
          <a:xfrm>
            <a:off x="2462305" y="3324897"/>
            <a:ext cx="1009651" cy="97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B8ED3B-5522-4A59-B9B5-22F347FD835C}"/>
              </a:ext>
            </a:extLst>
          </p:cNvPr>
          <p:cNvSpPr/>
          <p:nvPr/>
        </p:nvSpPr>
        <p:spPr>
          <a:xfrm>
            <a:off x="3471956" y="2349460"/>
            <a:ext cx="1009651" cy="97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25C0B-B185-4EB2-9E9C-0F0615A9B85D}"/>
              </a:ext>
            </a:extLst>
          </p:cNvPr>
          <p:cNvSpPr/>
          <p:nvPr/>
        </p:nvSpPr>
        <p:spPr>
          <a:xfrm>
            <a:off x="4481607" y="1374023"/>
            <a:ext cx="1009651" cy="97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C9B2E6-9B70-4836-8366-5026D4E977A9}"/>
                  </a:ext>
                </a:extLst>
              </p:cNvPr>
              <p:cNvSpPr txBox="1"/>
              <p:nvPr/>
            </p:nvSpPr>
            <p:spPr>
              <a:xfrm>
                <a:off x="197962" y="1609663"/>
                <a:ext cx="9739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C9B2E6-9B70-4836-8366-5026D4E97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2" y="1609663"/>
                <a:ext cx="97392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46AB427C-D39D-4FC3-B4C2-DC0FDED39E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6266" y="6073463"/>
                <a:ext cx="5611379" cy="59899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Obliviously-computable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46AB427C-D39D-4FC3-B4C2-DC0FDED39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66" y="6073463"/>
                <a:ext cx="5611379" cy="598990"/>
              </a:xfrm>
              <a:prstGeom prst="rect">
                <a:avLst/>
              </a:prstGeom>
              <a:blipFill>
                <a:blip r:embed="rId10"/>
                <a:stretch>
                  <a:fillRect l="-2172" t="-16162"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Object 3">
            <a:extLst>
              <a:ext uri="{FF2B5EF4-FFF2-40B4-BE49-F238E27FC236}">
                <a16:creationId xmlns:a16="http://schemas.microsoft.com/office/drawing/2014/main" id="{2CF70E30-D29A-4465-A701-C9B3A5B84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130611"/>
              </p:ext>
            </p:extLst>
          </p:nvPr>
        </p:nvGraphicFramePr>
        <p:xfrm>
          <a:off x="-370502" y="1098691"/>
          <a:ext cx="5946614" cy="5825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0096BF23-3C16-4EE1-BE26-7D8ACB3068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5147" y="5126137"/>
                <a:ext cx="5611379" cy="59899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Obliviously-computable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0096BF23-3C16-4EE1-BE26-7D8ACB306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47" y="5126137"/>
                <a:ext cx="5611379" cy="598990"/>
              </a:xfrm>
              <a:prstGeom prst="rect">
                <a:avLst/>
              </a:prstGeom>
              <a:blipFill>
                <a:blip r:embed="rId12"/>
                <a:stretch>
                  <a:fillRect l="-2283" t="-17347" b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0709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66"/>
    </mc:Choice>
    <mc:Fallback xmlns="">
      <p:transition spd="slow" advTm="296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4659">
                <a:extLst>
                  <a:ext uri="{FF2B5EF4-FFF2-40B4-BE49-F238E27FC236}">
                    <a16:creationId xmlns:a16="http://schemas.microsoft.com/office/drawing/2014/main" id="{FFCA20A7-AC68-4CA1-B900-13909D373B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386" y="1514165"/>
                <a:ext cx="4492279" cy="484799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Affine function: linear with constant offset</a:t>
                </a:r>
              </a:p>
              <a:p>
                <a:r>
                  <a:rPr lang="en-US" i="1" dirty="0"/>
                  <a:t>Quilt-affine </a:t>
                </a:r>
                <a:r>
                  <a:rPr lang="en-US" dirty="0"/>
                  <a:t>function: linear with periodic offset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obliviously-computable with a leader</a:t>
                </a:r>
              </a:p>
            </p:txBody>
          </p:sp>
        </mc:Choice>
        <mc:Fallback xmlns="">
          <p:sp>
            <p:nvSpPr>
              <p:cNvPr id="3" name="Text Placeholder 4659">
                <a:extLst>
                  <a:ext uri="{FF2B5EF4-FFF2-40B4-BE49-F238E27FC236}">
                    <a16:creationId xmlns:a16="http://schemas.microsoft.com/office/drawing/2014/main" id="{FFCA20A7-AC68-4CA1-B900-13909D373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86" y="1514165"/>
                <a:ext cx="4492279" cy="4847994"/>
              </a:xfrm>
              <a:prstGeom prst="rect">
                <a:avLst/>
              </a:prstGeom>
              <a:blipFill>
                <a:blip r:embed="rId4"/>
                <a:stretch>
                  <a:fillRect l="-2442" t="-2010" r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F2FFE33-69FC-4B57-8E49-3DC59A7EE7ED}"/>
              </a:ext>
            </a:extLst>
          </p:cNvPr>
          <p:cNvGrpSpPr/>
          <p:nvPr/>
        </p:nvGrpSpPr>
        <p:grpSpPr>
          <a:xfrm>
            <a:off x="5250544" y="3358209"/>
            <a:ext cx="4518677" cy="3399651"/>
            <a:chOff x="6613796" y="3688939"/>
            <a:chExt cx="3562422" cy="2676069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42A9988A-D32A-469A-BD5C-6E6EC22AE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34362" y="3688939"/>
              <a:ext cx="3541856" cy="267606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E0A5F47-9F11-4AC4-81C2-054E9051F979}"/>
                    </a:ext>
                  </a:extLst>
                </p:cNvPr>
                <p:cNvSpPr txBox="1"/>
                <p:nvPr/>
              </p:nvSpPr>
              <p:spPr>
                <a:xfrm>
                  <a:off x="9690019" y="5774521"/>
                  <a:ext cx="463477" cy="3149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E0A5F47-9F11-4AC4-81C2-054E9051F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0019" y="5774521"/>
                  <a:ext cx="463477" cy="31495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3302CCD-15E1-4CF2-B2A9-CE6D4D8104AD}"/>
                    </a:ext>
                  </a:extLst>
                </p:cNvPr>
                <p:cNvSpPr txBox="1"/>
                <p:nvPr/>
              </p:nvSpPr>
              <p:spPr>
                <a:xfrm>
                  <a:off x="6798639" y="5671450"/>
                  <a:ext cx="470018" cy="3149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3302CCD-15E1-4CF2-B2A9-CE6D4D810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639" y="5671450"/>
                  <a:ext cx="470018" cy="31495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ACE0E59-9EBB-4AE2-ACE6-466D1D81B763}"/>
                    </a:ext>
                  </a:extLst>
                </p:cNvPr>
                <p:cNvSpPr txBox="1"/>
                <p:nvPr/>
              </p:nvSpPr>
              <p:spPr>
                <a:xfrm>
                  <a:off x="6613796" y="4078754"/>
                  <a:ext cx="369685" cy="3149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ACE0E59-9EBB-4AE2-ACE6-466D1D81B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796" y="4078754"/>
                  <a:ext cx="369685" cy="314951"/>
                </a:xfrm>
                <a:prstGeom prst="rect">
                  <a:avLst/>
                </a:prstGeom>
                <a:blipFill>
                  <a:blip r:embed="rId9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AECBFB59-19E0-4D4A-9631-1736E76DDC29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543391" cy="828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Quilt-Affine Functions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0CF399-738B-4B72-8F3D-88D9FC49CE17}"/>
              </a:ext>
            </a:extLst>
          </p:cNvPr>
          <p:cNvGrpSpPr/>
          <p:nvPr/>
        </p:nvGrpSpPr>
        <p:grpSpPr>
          <a:xfrm>
            <a:off x="6500069" y="1072057"/>
            <a:ext cx="2598037" cy="2921391"/>
            <a:chOff x="2338633" y="3353338"/>
            <a:chExt cx="1934318" cy="2243350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6B44B84-16D9-4E70-A2C4-81C63AB00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36093" y="3353338"/>
              <a:ext cx="1477345" cy="212335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7199899-804D-4162-A371-4D512B555044}"/>
                    </a:ext>
                  </a:extLst>
                </p:cNvPr>
                <p:cNvSpPr txBox="1"/>
                <p:nvPr/>
              </p:nvSpPr>
              <p:spPr>
                <a:xfrm>
                  <a:off x="3946580" y="5289442"/>
                  <a:ext cx="326371" cy="3072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7199899-804D-4162-A371-4D512B555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0" y="5289442"/>
                  <a:ext cx="326371" cy="3072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FF2D9A5-9C1D-47CC-A8EB-8C381B5FB6E9}"/>
                    </a:ext>
                  </a:extLst>
                </p:cNvPr>
                <p:cNvSpPr txBox="1"/>
                <p:nvPr/>
              </p:nvSpPr>
              <p:spPr>
                <a:xfrm>
                  <a:off x="2338633" y="3377168"/>
                  <a:ext cx="397460" cy="5441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US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0" lang="en-US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0" lang="en-US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kumimoji="0" lang="en-US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FF2D9A5-9C1D-47CC-A8EB-8C381B5FB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633" y="3377168"/>
                  <a:ext cx="397460" cy="5441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608666-AB4B-43B2-87EE-6B96F381CFC9}"/>
                  </a:ext>
                </a:extLst>
              </p:cNvPr>
              <p:cNvSpPr txBox="1"/>
              <p:nvPr/>
            </p:nvSpPr>
            <p:spPr>
              <a:xfrm>
                <a:off x="8878927" y="1588927"/>
                <a:ext cx="3093894" cy="1074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 :</m:t>
                              </m:r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even</m:t>
                              </m:r>
                            </m:e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odd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608666-AB4B-43B2-87EE-6B96F381C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927" y="1588927"/>
                <a:ext cx="3093894" cy="10749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FDBC07-D9D2-450C-82C2-58DFE44CC97F}"/>
                  </a:ext>
                </a:extLst>
              </p:cNvPr>
              <p:cNvSpPr txBox="1"/>
              <p:nvPr/>
            </p:nvSpPr>
            <p:spPr>
              <a:xfrm>
                <a:off x="9049616" y="4163667"/>
                <a:ext cx="3093894" cy="10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0" lang="en-US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0" lang="en-US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2: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≡1,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≡2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kumimoji="0" lang="en-US" sz="14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3</m:t>
                              </m:r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≡2, 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≡1,2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kumimoji="0" lang="en-US" sz="14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FDBC07-D9D2-450C-82C2-58DFE44CC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16" y="4163667"/>
                <a:ext cx="3093894" cy="10879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8BA930A-2163-427F-B10E-1412BDA6AB89}"/>
              </a:ext>
            </a:extLst>
          </p:cNvPr>
          <p:cNvSpPr txBox="1"/>
          <p:nvPr/>
        </p:nvSpPr>
        <p:spPr>
          <a:xfrm>
            <a:off x="9511138" y="1144833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Linear function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A5769-A87F-408E-9AF2-AB33F0B8A254}"/>
              </a:ext>
            </a:extLst>
          </p:cNvPr>
          <p:cNvSpPr txBox="1"/>
          <p:nvPr/>
        </p:nvSpPr>
        <p:spPr>
          <a:xfrm>
            <a:off x="9911307" y="2804750"/>
            <a:ext cx="153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Periodic offset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847BD1-43ED-4E4A-8317-016DCE054C17}"/>
              </a:ext>
            </a:extLst>
          </p:cNvPr>
          <p:cNvCxnSpPr/>
          <p:nvPr/>
        </p:nvCxnSpPr>
        <p:spPr>
          <a:xfrm flipH="1">
            <a:off x="10099025" y="1514165"/>
            <a:ext cx="28822" cy="2975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CD0A2B-8F20-49FD-B0DA-70A48F6A5CF9}"/>
              </a:ext>
            </a:extLst>
          </p:cNvPr>
          <p:cNvCxnSpPr>
            <a:stCxn id="20" idx="0"/>
          </p:cNvCxnSpPr>
          <p:nvPr/>
        </p:nvCxnSpPr>
        <p:spPr>
          <a:xfrm flipV="1">
            <a:off x="10677767" y="2581154"/>
            <a:ext cx="121413" cy="22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190A7F-4566-4719-AE91-1EA8868FC342}"/>
              </a:ext>
            </a:extLst>
          </p:cNvPr>
          <p:cNvSpPr txBox="1"/>
          <p:nvPr/>
        </p:nvSpPr>
        <p:spPr>
          <a:xfrm>
            <a:off x="10471780" y="3540092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Linear function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3F7436-5983-4D4D-BDC6-9A33F143A06D}"/>
              </a:ext>
            </a:extLst>
          </p:cNvPr>
          <p:cNvCxnSpPr/>
          <p:nvPr/>
        </p:nvCxnSpPr>
        <p:spPr>
          <a:xfrm flipH="1">
            <a:off x="11059667" y="3909424"/>
            <a:ext cx="28822" cy="2975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0BCEC4-EDA0-44D8-A1F5-01E1661AC8C7}"/>
              </a:ext>
            </a:extLst>
          </p:cNvPr>
          <p:cNvSpPr txBox="1"/>
          <p:nvPr/>
        </p:nvSpPr>
        <p:spPr>
          <a:xfrm>
            <a:off x="9958451" y="5471009"/>
            <a:ext cx="153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Periodic offset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CADE26-E836-486A-A946-74A0668581BC}"/>
              </a:ext>
            </a:extLst>
          </p:cNvPr>
          <p:cNvCxnSpPr>
            <a:cxnSpLocks/>
          </p:cNvCxnSpPr>
          <p:nvPr/>
        </p:nvCxnSpPr>
        <p:spPr>
          <a:xfrm flipH="1" flipV="1">
            <a:off x="9898687" y="5173493"/>
            <a:ext cx="160558" cy="29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8308ED2F-A891-41D1-ABC7-C7A64C8B935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70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431"/>
    </mc:Choice>
    <mc:Fallback xmlns="">
      <p:transition spd="slow" advTm="71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0" grpId="0"/>
      <p:bldP spid="20" grpId="0"/>
      <p:bldP spid="23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773B11-1EE5-4CD5-AC18-CA24A6DBED4C}"/>
                  </a:ext>
                </a:extLst>
              </p:cNvPr>
              <p:cNvSpPr txBox="1"/>
              <p:nvPr/>
            </p:nvSpPr>
            <p:spPr>
              <a:xfrm>
                <a:off x="296880" y="1930993"/>
                <a:ext cx="5555860" cy="2996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Theorem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dirty="0"/>
                  <a:t> is obliviously-computable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endParaRPr lang="en-US" sz="2000" dirty="0"/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nondecreasing.</a:t>
                </a: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/>
                  <a:t> quilt-affine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s.t.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dirty="0"/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sz="2000" dirty="0"/>
                  <a:t>[recursive condition] every </a:t>
                </a:r>
                <a:r>
                  <a:rPr lang="en-US" sz="2000" i="1" dirty="0"/>
                  <a:t>fixed-input restriction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000" dirty="0"/>
                  <a:t> fixing some input to a constant value is obliviously-computable (so is also eventually-min of quilt affine functions).</a:t>
                </a:r>
              </a:p>
              <a:p>
                <a:pPr algn="ctr"/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773B11-1EE5-4CD5-AC18-CA24A6DBE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80" y="1930993"/>
                <a:ext cx="5555860" cy="2996013"/>
              </a:xfrm>
              <a:prstGeom prst="rect">
                <a:avLst/>
              </a:prstGeom>
              <a:blipFill>
                <a:blip r:embed="rId4"/>
                <a:stretch>
                  <a:fillRect l="-1095" t="-811" r="-14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289C897-D3EB-4289-A8BA-54B8288E1ED3}"/>
              </a:ext>
            </a:extLst>
          </p:cNvPr>
          <p:cNvSpPr txBox="1"/>
          <p:nvPr/>
        </p:nvSpPr>
        <p:spPr>
          <a:xfrm>
            <a:off x="4777625" y="362371"/>
            <a:ext cx="28634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Main Result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B0701DC-D78C-4658-ACA8-A429D3338A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284" t="12925" r="9335" b="6201"/>
          <a:stretch/>
        </p:blipFill>
        <p:spPr>
          <a:xfrm>
            <a:off x="6104559" y="1298874"/>
            <a:ext cx="5303520" cy="3840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426FB8-4A8E-409E-9FD0-C626B705D689}"/>
                  </a:ext>
                </a:extLst>
              </p:cNvPr>
              <p:cNvSpPr txBox="1"/>
              <p:nvPr/>
            </p:nvSpPr>
            <p:spPr>
              <a:xfrm>
                <a:off x="10458244" y="4356483"/>
                <a:ext cx="6125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426FB8-4A8E-409E-9FD0-C626B705D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244" y="4356483"/>
                <a:ext cx="61254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B3480B-6E31-4CA3-9297-41416E64180B}"/>
                  </a:ext>
                </a:extLst>
              </p:cNvPr>
              <p:cNvSpPr txBox="1"/>
              <p:nvPr/>
            </p:nvSpPr>
            <p:spPr>
              <a:xfrm>
                <a:off x="6499385" y="4043579"/>
                <a:ext cx="62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B3480B-6E31-4CA3-9297-41416E64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385" y="4043579"/>
                <a:ext cx="62081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7FE61B-FFF5-4DC2-B729-30A8299E4D54}"/>
                  </a:ext>
                </a:extLst>
              </p:cNvPr>
              <p:cNvSpPr txBox="1"/>
              <p:nvPr/>
            </p:nvSpPr>
            <p:spPr>
              <a:xfrm>
                <a:off x="6156631" y="1736186"/>
                <a:ext cx="474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7FE61B-FFF5-4DC2-B729-30A8299E4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631" y="1736186"/>
                <a:ext cx="47410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BA69F0-61E7-45E3-9838-65690AAD4ECF}"/>
              </a:ext>
            </a:extLst>
          </p:cNvPr>
          <p:cNvCxnSpPr>
            <a:cxnSpLocks/>
          </p:cNvCxnSpPr>
          <p:nvPr/>
        </p:nvCxnSpPr>
        <p:spPr>
          <a:xfrm>
            <a:off x="10974371" y="2801186"/>
            <a:ext cx="0" cy="115862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6E4527-1DF0-49F9-89FE-26E736DFCBDC}"/>
              </a:ext>
            </a:extLst>
          </p:cNvPr>
          <p:cNvCxnSpPr>
            <a:cxnSpLocks/>
          </p:cNvCxnSpPr>
          <p:nvPr/>
        </p:nvCxnSpPr>
        <p:spPr>
          <a:xfrm>
            <a:off x="10909055" y="2815389"/>
            <a:ext cx="0" cy="1019292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A25DD6-578C-49BE-BEA7-10EF020FCE23}"/>
              </a:ext>
            </a:extLst>
          </p:cNvPr>
          <p:cNvCxnSpPr>
            <a:cxnSpLocks/>
          </p:cNvCxnSpPr>
          <p:nvPr/>
        </p:nvCxnSpPr>
        <p:spPr>
          <a:xfrm>
            <a:off x="10815749" y="2801186"/>
            <a:ext cx="0" cy="84430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C56367-A5CF-40A6-BB1F-6AF2070C4D86}"/>
              </a:ext>
            </a:extLst>
          </p:cNvPr>
          <p:cNvCxnSpPr>
            <a:cxnSpLocks/>
          </p:cNvCxnSpPr>
          <p:nvPr/>
        </p:nvCxnSpPr>
        <p:spPr>
          <a:xfrm>
            <a:off x="10759766" y="2815389"/>
            <a:ext cx="0" cy="696785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C56C89-6ABA-413B-BC16-E11E5283F771}"/>
                  </a:ext>
                </a:extLst>
              </p:cNvPr>
              <p:cNvSpPr txBox="1"/>
              <p:nvPr/>
            </p:nvSpPr>
            <p:spPr>
              <a:xfrm>
                <a:off x="10330379" y="1600857"/>
                <a:ext cx="10608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1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quilt-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affine functions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C56C89-6ABA-413B-BC16-E11E5283F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379" y="1600857"/>
                <a:ext cx="1060870" cy="1200329"/>
              </a:xfrm>
              <a:prstGeom prst="rect">
                <a:avLst/>
              </a:prstGeom>
              <a:blipFill>
                <a:blip r:embed="rId10"/>
                <a:stretch>
                  <a:fillRect l="-5172" r="-459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1AF737-8146-4A6D-9777-F606530A660C}"/>
              </a:ext>
            </a:extLst>
          </p:cNvPr>
          <p:cNvCxnSpPr>
            <a:cxnSpLocks/>
          </p:cNvCxnSpPr>
          <p:nvPr/>
        </p:nvCxnSpPr>
        <p:spPr>
          <a:xfrm>
            <a:off x="6930557" y="3258328"/>
            <a:ext cx="0" cy="68299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F3C65F-B91E-4FE5-9C16-3D50128FD6CB}"/>
              </a:ext>
            </a:extLst>
          </p:cNvPr>
          <p:cNvCxnSpPr>
            <a:cxnSpLocks/>
          </p:cNvCxnSpPr>
          <p:nvPr/>
        </p:nvCxnSpPr>
        <p:spPr>
          <a:xfrm>
            <a:off x="6995838" y="3249691"/>
            <a:ext cx="63091" cy="45663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0E6710-BEF2-4A55-AFAB-4197251DFCFC}"/>
              </a:ext>
            </a:extLst>
          </p:cNvPr>
          <p:cNvCxnSpPr>
            <a:cxnSpLocks/>
          </p:cNvCxnSpPr>
          <p:nvPr/>
        </p:nvCxnSpPr>
        <p:spPr>
          <a:xfrm>
            <a:off x="7070376" y="3237177"/>
            <a:ext cx="91500" cy="202761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7AD005-D3EA-48F7-9C3F-B807051F2C4F}"/>
              </a:ext>
            </a:extLst>
          </p:cNvPr>
          <p:cNvCxnSpPr>
            <a:cxnSpLocks/>
          </p:cNvCxnSpPr>
          <p:nvPr/>
        </p:nvCxnSpPr>
        <p:spPr>
          <a:xfrm>
            <a:off x="7204572" y="3229411"/>
            <a:ext cx="101217" cy="84545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7EF4ED-063F-499B-8110-979BC46C89C7}"/>
                  </a:ext>
                </a:extLst>
              </p:cNvPr>
              <p:cNvSpPr txBox="1"/>
              <p:nvPr/>
            </p:nvSpPr>
            <p:spPr>
              <a:xfrm>
                <a:off x="6614284" y="2380264"/>
                <a:ext cx="10608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1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quilt-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affine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7EF4ED-063F-499B-8110-979BC46C8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284" y="2380264"/>
                <a:ext cx="1060870" cy="923330"/>
              </a:xfrm>
              <a:prstGeom prst="rect">
                <a:avLst/>
              </a:prstGeom>
              <a:blipFill>
                <a:blip r:embed="rId11"/>
                <a:stretch>
                  <a:fillRect l="-459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B23624C4-E774-427B-9AB5-917DFBECA777}"/>
              </a:ext>
            </a:extLst>
          </p:cNvPr>
          <p:cNvSpPr/>
          <p:nvPr/>
        </p:nvSpPr>
        <p:spPr>
          <a:xfrm>
            <a:off x="8528408" y="3959815"/>
            <a:ext cx="121298" cy="128953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7CA5BD-9C77-4F0C-B973-3386D64F1CFC}"/>
              </a:ext>
            </a:extLst>
          </p:cNvPr>
          <p:cNvCxnSpPr>
            <a:cxnSpLocks/>
          </p:cNvCxnSpPr>
          <p:nvPr/>
        </p:nvCxnSpPr>
        <p:spPr>
          <a:xfrm flipV="1">
            <a:off x="7662000" y="4618094"/>
            <a:ext cx="531845" cy="99376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3BBFF8-D5D2-401D-AEF2-646CD61630AB}"/>
              </a:ext>
            </a:extLst>
          </p:cNvPr>
          <p:cNvSpPr txBox="1"/>
          <p:nvPr/>
        </p:nvSpPr>
        <p:spPr>
          <a:xfrm>
            <a:off x="6190035" y="4500814"/>
            <a:ext cx="1707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arbitrary finite behavior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926F03-04AD-4934-B528-6FF989282D81}"/>
              </a:ext>
            </a:extLst>
          </p:cNvPr>
          <p:cNvCxnSpPr>
            <a:cxnSpLocks/>
          </p:cNvCxnSpPr>
          <p:nvPr/>
        </p:nvCxnSpPr>
        <p:spPr>
          <a:xfrm flipH="1" flipV="1">
            <a:off x="8611339" y="4069885"/>
            <a:ext cx="697328" cy="665345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9573C9-9D70-4D5F-AF27-71EB86153B7F}"/>
                  </a:ext>
                </a:extLst>
              </p:cNvPr>
              <p:cNvSpPr txBox="1"/>
              <p:nvPr/>
            </p:nvSpPr>
            <p:spPr>
              <a:xfrm>
                <a:off x="9033496" y="4660634"/>
                <a:ext cx="13525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=(4,4)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9573C9-9D70-4D5F-AF27-71EB86153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496" y="4660634"/>
                <a:ext cx="1352531" cy="400110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5C974A-0370-43E9-A46C-B7A60367EC20}"/>
              </a:ext>
            </a:extLst>
          </p:cNvPr>
          <p:cNvCxnSpPr>
            <a:cxnSpLocks/>
          </p:cNvCxnSpPr>
          <p:nvPr/>
        </p:nvCxnSpPr>
        <p:spPr>
          <a:xfrm>
            <a:off x="7723569" y="2181891"/>
            <a:ext cx="1239561" cy="480674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59667A-86EB-4874-B32C-EEA5D939F6CB}"/>
              </a:ext>
            </a:extLst>
          </p:cNvPr>
          <p:cNvCxnSpPr>
            <a:cxnSpLocks/>
          </p:cNvCxnSpPr>
          <p:nvPr/>
        </p:nvCxnSpPr>
        <p:spPr>
          <a:xfrm>
            <a:off x="7662000" y="2369902"/>
            <a:ext cx="272674" cy="174528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3A772B-3460-4D93-8038-2BDE8CC1B7FB}"/>
                  </a:ext>
                </a:extLst>
              </p:cNvPr>
              <p:cNvSpPr txBox="1"/>
              <p:nvPr/>
            </p:nvSpPr>
            <p:spPr>
              <a:xfrm>
                <a:off x="6646197" y="1544073"/>
                <a:ext cx="12780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min of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2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quilt-affine functions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3A772B-3460-4D93-8038-2BDE8CC1B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197" y="1544073"/>
                <a:ext cx="1278040" cy="923330"/>
              </a:xfrm>
              <a:prstGeom prst="rect">
                <a:avLst/>
              </a:prstGeom>
              <a:blipFill>
                <a:blip r:embed="rId13"/>
                <a:stretch>
                  <a:fillRect l="-3810" t="-3289" r="-285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98E6C2-150E-476C-B51C-16DF40B3E460}"/>
              </a:ext>
            </a:extLst>
          </p:cNvPr>
          <p:cNvCxnSpPr>
            <a:cxnSpLocks/>
          </p:cNvCxnSpPr>
          <p:nvPr/>
        </p:nvCxnSpPr>
        <p:spPr>
          <a:xfrm>
            <a:off x="7829122" y="1970787"/>
            <a:ext cx="2030170" cy="761654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943C90E-ACF9-4EBD-B222-5D4E63B4F92D}"/>
              </a:ext>
            </a:extLst>
          </p:cNvPr>
          <p:cNvSpPr/>
          <p:nvPr/>
        </p:nvSpPr>
        <p:spPr>
          <a:xfrm>
            <a:off x="6096000" y="1314121"/>
            <a:ext cx="5312079" cy="4446600"/>
          </a:xfrm>
          <a:prstGeom prst="roundRect">
            <a:avLst>
              <a:gd name="adj" fmla="val 899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12CD79-F7ED-4923-822F-EFEDC8053A39}"/>
                  </a:ext>
                </a:extLst>
              </p:cNvPr>
              <p:cNvSpPr txBox="1"/>
              <p:nvPr/>
            </p:nvSpPr>
            <p:spPr>
              <a:xfrm>
                <a:off x="7540220" y="5234209"/>
                <a:ext cx="2918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457200"/>
                <a:r>
                  <a:rPr lang="en-US" sz="1400" kern="0" noProof="0" dirty="0">
                    <a:solidFill>
                      <a:prstClr val="black"/>
                    </a:solidFill>
                  </a:rPr>
                  <a:t>O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bliviously-computable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0" lang="en-US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0" lang="en-US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0" lang="en-US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12CD79-F7ED-4923-822F-EFEDC8053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220" y="5234209"/>
                <a:ext cx="2918024" cy="307777"/>
              </a:xfrm>
              <a:prstGeom prst="rect">
                <a:avLst/>
              </a:prstGeom>
              <a:blipFill>
                <a:blip r:embed="rId14"/>
                <a:stretch>
                  <a:fillRect l="-626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BBE345E0-1708-4E98-A730-A74CBF330B9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8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8"/>
    </mc:Choice>
    <mc:Fallback xmlns="">
      <p:transition spd="slow" advTm="31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 animBg="1"/>
      <p:bldP spid="21" grpId="0"/>
      <p:bldP spid="23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1C2BF2C-3D78-44C0-BA0E-ED8718991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892" t="11712" r="9041" b="9462"/>
          <a:stretch/>
        </p:blipFill>
        <p:spPr>
          <a:xfrm>
            <a:off x="6881223" y="1942149"/>
            <a:ext cx="4846320" cy="34747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38ED74-F098-46AC-B430-0AE03E12169C}"/>
                  </a:ext>
                </a:extLst>
              </p:cNvPr>
              <p:cNvSpPr txBox="1"/>
              <p:nvPr/>
            </p:nvSpPr>
            <p:spPr>
              <a:xfrm>
                <a:off x="11054608" y="4821323"/>
                <a:ext cx="6125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38ED74-F098-46AC-B430-0AE03E121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608" y="4821323"/>
                <a:ext cx="61254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89B2FF-C22E-41CF-91E1-97518E45CE73}"/>
                  </a:ext>
                </a:extLst>
              </p:cNvPr>
              <p:cNvSpPr txBox="1"/>
              <p:nvPr/>
            </p:nvSpPr>
            <p:spPr>
              <a:xfrm>
                <a:off x="7312302" y="4557934"/>
                <a:ext cx="62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89B2FF-C22E-41CF-91E1-97518E45C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302" y="4557934"/>
                <a:ext cx="6208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6C3567-31E4-41B0-8E3B-3AEEFBC3C8CB}"/>
                  </a:ext>
                </a:extLst>
              </p:cNvPr>
              <p:cNvSpPr txBox="1"/>
              <p:nvPr/>
            </p:nvSpPr>
            <p:spPr>
              <a:xfrm>
                <a:off x="6896467" y="2100538"/>
                <a:ext cx="474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6C3567-31E4-41B0-8E3B-3AEEFBC3C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467" y="2100538"/>
                <a:ext cx="47410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D47E29-5F35-47AF-9F00-8F9515B21497}"/>
              </a:ext>
            </a:extLst>
          </p:cNvPr>
          <p:cNvCxnSpPr>
            <a:cxnSpLocks/>
          </p:cNvCxnSpPr>
          <p:nvPr/>
        </p:nvCxnSpPr>
        <p:spPr>
          <a:xfrm>
            <a:off x="11416163" y="3372353"/>
            <a:ext cx="138638" cy="1185581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51C220-5C6D-499A-AFD0-AE8E33373FEC}"/>
                  </a:ext>
                </a:extLst>
              </p:cNvPr>
              <p:cNvSpPr txBox="1"/>
              <p:nvPr/>
            </p:nvSpPr>
            <p:spPr>
              <a:xfrm>
                <a:off x="10797318" y="2726022"/>
                <a:ext cx="1060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linear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51C220-5C6D-499A-AFD0-AE8E33373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318" y="2726022"/>
                <a:ext cx="1060870" cy="646331"/>
              </a:xfrm>
              <a:prstGeom prst="rect">
                <a:avLst/>
              </a:prstGeom>
              <a:blipFill>
                <a:blip r:embed="rId9"/>
                <a:stretch>
                  <a:fillRect l="-4598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DF84B5-0C1D-4EB0-9761-40E8ED50AD64}"/>
              </a:ext>
            </a:extLst>
          </p:cNvPr>
          <p:cNvCxnSpPr>
            <a:cxnSpLocks/>
          </p:cNvCxnSpPr>
          <p:nvPr/>
        </p:nvCxnSpPr>
        <p:spPr>
          <a:xfrm>
            <a:off x="7369540" y="3629826"/>
            <a:ext cx="0" cy="783050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2234E3-513D-47FE-A1B7-D3ABDA5B20A5}"/>
                  </a:ext>
                </a:extLst>
              </p:cNvPr>
              <p:cNvSpPr txBox="1"/>
              <p:nvPr/>
            </p:nvSpPr>
            <p:spPr>
              <a:xfrm>
                <a:off x="7237516" y="2952386"/>
                <a:ext cx="1060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linear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2234E3-513D-47FE-A1B7-D3ABDA5B2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516" y="2952386"/>
                <a:ext cx="1060870" cy="646331"/>
              </a:xfrm>
              <a:prstGeom prst="rect">
                <a:avLst/>
              </a:prstGeom>
              <a:blipFill>
                <a:blip r:embed="rId10"/>
                <a:stretch>
                  <a:fillRect l="-4598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D1355F-9006-4A24-98F4-DEA9AAC6A15D}"/>
              </a:ext>
            </a:extLst>
          </p:cNvPr>
          <p:cNvCxnSpPr>
            <a:cxnSpLocks/>
          </p:cNvCxnSpPr>
          <p:nvPr/>
        </p:nvCxnSpPr>
        <p:spPr>
          <a:xfrm>
            <a:off x="9037125" y="2574717"/>
            <a:ext cx="1196218" cy="634661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D2174E-B4EE-47B3-B70C-EE4C7960DCDB}"/>
              </a:ext>
            </a:extLst>
          </p:cNvPr>
          <p:cNvCxnSpPr>
            <a:cxnSpLocks/>
          </p:cNvCxnSpPr>
          <p:nvPr/>
        </p:nvCxnSpPr>
        <p:spPr>
          <a:xfrm>
            <a:off x="8711636" y="2724246"/>
            <a:ext cx="836216" cy="442292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CA8F71-52FF-409E-8DFF-7D7B09320211}"/>
              </a:ext>
            </a:extLst>
          </p:cNvPr>
          <p:cNvCxnSpPr>
            <a:cxnSpLocks/>
          </p:cNvCxnSpPr>
          <p:nvPr/>
        </p:nvCxnSpPr>
        <p:spPr>
          <a:xfrm>
            <a:off x="8601340" y="2820876"/>
            <a:ext cx="135147" cy="94865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89E5D9-CC82-4F09-87E9-1F971C595FED}"/>
                  </a:ext>
                </a:extLst>
              </p:cNvPr>
              <p:cNvSpPr txBox="1"/>
              <p:nvPr/>
            </p:nvSpPr>
            <p:spPr>
              <a:xfrm>
                <a:off x="7439977" y="2100248"/>
                <a:ext cx="1716818" cy="948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min of linear functions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89E5D9-CC82-4F09-87E9-1F971C595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977" y="2100248"/>
                <a:ext cx="1716818" cy="948939"/>
              </a:xfrm>
              <a:prstGeom prst="rect">
                <a:avLst/>
              </a:prstGeom>
              <a:blipFill>
                <a:blip r:embed="rId11"/>
                <a:stretch>
                  <a:fillRect l="-2837" t="-3871" r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0954C72-C07B-4B6E-A1C7-3288B1EF2774}"/>
              </a:ext>
            </a:extLst>
          </p:cNvPr>
          <p:cNvSpPr/>
          <p:nvPr/>
        </p:nvSpPr>
        <p:spPr>
          <a:xfrm>
            <a:off x="6842702" y="1948573"/>
            <a:ext cx="4923767" cy="3951950"/>
          </a:xfrm>
          <a:prstGeom prst="roundRect">
            <a:avLst>
              <a:gd name="adj" fmla="val 899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7E85AE-E2F8-40B5-AE57-E32856AB3C35}"/>
              </a:ext>
            </a:extLst>
          </p:cNvPr>
          <p:cNvSpPr txBox="1"/>
          <p:nvPr/>
        </p:nvSpPr>
        <p:spPr>
          <a:xfrm>
            <a:off x="7082860" y="5304788"/>
            <a:ext cx="4550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scaling limit is obliviously-computable by a continuous CRN.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1A22A065-C94D-4BD0-9274-0E1E12BD969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6284" t="12925" r="9335" b="6201"/>
          <a:stretch/>
        </p:blipFill>
        <p:spPr>
          <a:xfrm>
            <a:off x="479036" y="1948573"/>
            <a:ext cx="5303520" cy="3840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F66AAC-D97B-4A78-8091-81C6BE87C6A1}"/>
                  </a:ext>
                </a:extLst>
              </p:cNvPr>
              <p:cNvSpPr txBox="1"/>
              <p:nvPr/>
            </p:nvSpPr>
            <p:spPr>
              <a:xfrm>
                <a:off x="4832721" y="5006182"/>
                <a:ext cx="6125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F66AAC-D97B-4A78-8091-81C6BE87C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721" y="5006182"/>
                <a:ext cx="61254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71C675-0EBC-467D-B406-8FD78D29D400}"/>
                  </a:ext>
                </a:extLst>
              </p:cNvPr>
              <p:cNvSpPr txBox="1"/>
              <p:nvPr/>
            </p:nvSpPr>
            <p:spPr>
              <a:xfrm>
                <a:off x="873862" y="4693278"/>
                <a:ext cx="62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71C675-0EBC-467D-B406-8FD78D29D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62" y="4693278"/>
                <a:ext cx="620811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B6033D3-249B-49B9-87CA-40221063C292}"/>
                  </a:ext>
                </a:extLst>
              </p:cNvPr>
              <p:cNvSpPr txBox="1"/>
              <p:nvPr/>
            </p:nvSpPr>
            <p:spPr>
              <a:xfrm>
                <a:off x="531108" y="2385885"/>
                <a:ext cx="474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B6033D3-249B-49B9-87CA-40221063C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08" y="2385885"/>
                <a:ext cx="47410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252828-B94C-418A-87B0-94B0E3B35316}"/>
              </a:ext>
            </a:extLst>
          </p:cNvPr>
          <p:cNvCxnSpPr>
            <a:cxnSpLocks/>
          </p:cNvCxnSpPr>
          <p:nvPr/>
        </p:nvCxnSpPr>
        <p:spPr>
          <a:xfrm>
            <a:off x="5348848" y="3450885"/>
            <a:ext cx="0" cy="115862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9E0D32-C5AA-4D2D-B590-7F9DF10671CE}"/>
              </a:ext>
            </a:extLst>
          </p:cNvPr>
          <p:cNvCxnSpPr>
            <a:cxnSpLocks/>
          </p:cNvCxnSpPr>
          <p:nvPr/>
        </p:nvCxnSpPr>
        <p:spPr>
          <a:xfrm>
            <a:off x="5283532" y="3465088"/>
            <a:ext cx="0" cy="1019292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045E90-4787-47B8-A8B4-6780BC2C51A4}"/>
              </a:ext>
            </a:extLst>
          </p:cNvPr>
          <p:cNvCxnSpPr>
            <a:cxnSpLocks/>
          </p:cNvCxnSpPr>
          <p:nvPr/>
        </p:nvCxnSpPr>
        <p:spPr>
          <a:xfrm>
            <a:off x="5190226" y="3450885"/>
            <a:ext cx="0" cy="84430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F21D21-08C1-493E-A115-449C97E0462E}"/>
              </a:ext>
            </a:extLst>
          </p:cNvPr>
          <p:cNvCxnSpPr>
            <a:cxnSpLocks/>
          </p:cNvCxnSpPr>
          <p:nvPr/>
        </p:nvCxnSpPr>
        <p:spPr>
          <a:xfrm>
            <a:off x="5134243" y="3465088"/>
            <a:ext cx="0" cy="696785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6D79AE-9CC8-4054-BA73-2C9BEDABDFEE}"/>
                  </a:ext>
                </a:extLst>
              </p:cNvPr>
              <p:cNvSpPr txBox="1"/>
              <p:nvPr/>
            </p:nvSpPr>
            <p:spPr>
              <a:xfrm>
                <a:off x="4704856" y="2250556"/>
                <a:ext cx="10608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1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quilt-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affine functions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6D79AE-9CC8-4054-BA73-2C9BEDABD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856" y="2250556"/>
                <a:ext cx="1060870" cy="1200329"/>
              </a:xfrm>
              <a:prstGeom prst="rect">
                <a:avLst/>
              </a:prstGeom>
              <a:blipFill>
                <a:blip r:embed="rId17"/>
                <a:stretch>
                  <a:fillRect l="-5172" r="-459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1A5068-4004-45D4-A8B5-37ACB6964EC3}"/>
              </a:ext>
            </a:extLst>
          </p:cNvPr>
          <p:cNvCxnSpPr>
            <a:cxnSpLocks/>
          </p:cNvCxnSpPr>
          <p:nvPr/>
        </p:nvCxnSpPr>
        <p:spPr>
          <a:xfrm>
            <a:off x="1305034" y="3908027"/>
            <a:ext cx="0" cy="68299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B89276-D96C-451B-B0B3-23D57868FDBE}"/>
              </a:ext>
            </a:extLst>
          </p:cNvPr>
          <p:cNvCxnSpPr>
            <a:cxnSpLocks/>
          </p:cNvCxnSpPr>
          <p:nvPr/>
        </p:nvCxnSpPr>
        <p:spPr>
          <a:xfrm>
            <a:off x="1370315" y="3899390"/>
            <a:ext cx="63091" cy="45663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E37354-2FFC-4650-802B-3D228C39C720}"/>
              </a:ext>
            </a:extLst>
          </p:cNvPr>
          <p:cNvCxnSpPr>
            <a:cxnSpLocks/>
          </p:cNvCxnSpPr>
          <p:nvPr/>
        </p:nvCxnSpPr>
        <p:spPr>
          <a:xfrm>
            <a:off x="1444853" y="3886876"/>
            <a:ext cx="91500" cy="202761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D71FE9-F5A2-4974-AABE-7531EE01233B}"/>
              </a:ext>
            </a:extLst>
          </p:cNvPr>
          <p:cNvCxnSpPr>
            <a:cxnSpLocks/>
          </p:cNvCxnSpPr>
          <p:nvPr/>
        </p:nvCxnSpPr>
        <p:spPr>
          <a:xfrm>
            <a:off x="1579049" y="3879110"/>
            <a:ext cx="101217" cy="84545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B0B398-38FD-48A6-9707-2258B19A90C5}"/>
                  </a:ext>
                </a:extLst>
              </p:cNvPr>
              <p:cNvSpPr txBox="1"/>
              <p:nvPr/>
            </p:nvSpPr>
            <p:spPr>
              <a:xfrm>
                <a:off x="988761" y="3029963"/>
                <a:ext cx="10608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1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quilt-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affine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B0B398-38FD-48A6-9707-2258B19A9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61" y="3029963"/>
                <a:ext cx="1060870" cy="923330"/>
              </a:xfrm>
              <a:prstGeom prst="rect">
                <a:avLst/>
              </a:prstGeom>
              <a:blipFill>
                <a:blip r:embed="rId18"/>
                <a:stretch>
                  <a:fillRect l="-459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CF7010EA-9F62-448B-BA74-C6B1275A5974}"/>
              </a:ext>
            </a:extLst>
          </p:cNvPr>
          <p:cNvSpPr/>
          <p:nvPr/>
        </p:nvSpPr>
        <p:spPr>
          <a:xfrm>
            <a:off x="2902885" y="4609514"/>
            <a:ext cx="121298" cy="128953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51AC13-7395-4882-B807-74BD28CAFBF1}"/>
              </a:ext>
            </a:extLst>
          </p:cNvPr>
          <p:cNvCxnSpPr>
            <a:cxnSpLocks/>
          </p:cNvCxnSpPr>
          <p:nvPr/>
        </p:nvCxnSpPr>
        <p:spPr>
          <a:xfrm flipV="1">
            <a:off x="2036477" y="5267793"/>
            <a:ext cx="531845" cy="99376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6E2255-AE41-44B9-A094-C67B016DAD57}"/>
              </a:ext>
            </a:extLst>
          </p:cNvPr>
          <p:cNvSpPr txBox="1"/>
          <p:nvPr/>
        </p:nvSpPr>
        <p:spPr>
          <a:xfrm>
            <a:off x="564512" y="5150513"/>
            <a:ext cx="1707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arbitrary finite behavior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D3DDC3-5294-41E3-B1E0-2E099335877C}"/>
              </a:ext>
            </a:extLst>
          </p:cNvPr>
          <p:cNvCxnSpPr>
            <a:cxnSpLocks/>
          </p:cNvCxnSpPr>
          <p:nvPr/>
        </p:nvCxnSpPr>
        <p:spPr>
          <a:xfrm flipH="1" flipV="1">
            <a:off x="2985816" y="4719584"/>
            <a:ext cx="697328" cy="665345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DF394FE-5BAB-44D9-A7B3-3898E0590A5C}"/>
                  </a:ext>
                </a:extLst>
              </p:cNvPr>
              <p:cNvSpPr txBox="1"/>
              <p:nvPr/>
            </p:nvSpPr>
            <p:spPr>
              <a:xfrm>
                <a:off x="3407973" y="5310333"/>
                <a:ext cx="13525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=(4,4)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DF394FE-5BAB-44D9-A7B3-3898E0590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973" y="5310333"/>
                <a:ext cx="1352531" cy="400110"/>
              </a:xfrm>
              <a:prstGeom prst="rect">
                <a:avLst/>
              </a:prstGeom>
              <a:blipFill>
                <a:blip r:embed="rId1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B53705-0F83-4600-B1FC-0F64DBADA336}"/>
              </a:ext>
            </a:extLst>
          </p:cNvPr>
          <p:cNvCxnSpPr>
            <a:cxnSpLocks/>
          </p:cNvCxnSpPr>
          <p:nvPr/>
        </p:nvCxnSpPr>
        <p:spPr>
          <a:xfrm>
            <a:off x="2098046" y="2831590"/>
            <a:ext cx="1239561" cy="480674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E155CD-05E5-4650-93FC-A568A9284953}"/>
              </a:ext>
            </a:extLst>
          </p:cNvPr>
          <p:cNvCxnSpPr>
            <a:cxnSpLocks/>
          </p:cNvCxnSpPr>
          <p:nvPr/>
        </p:nvCxnSpPr>
        <p:spPr>
          <a:xfrm>
            <a:off x="2036477" y="3019601"/>
            <a:ext cx="272674" cy="174528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4D35F69-6B95-41D2-ADCB-5B2F17545948}"/>
                  </a:ext>
                </a:extLst>
              </p:cNvPr>
              <p:cNvSpPr txBox="1"/>
              <p:nvPr/>
            </p:nvSpPr>
            <p:spPr>
              <a:xfrm>
                <a:off x="1020674" y="2193772"/>
                <a:ext cx="12780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min of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2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quilt-affine functions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4D35F69-6B95-41D2-ADCB-5B2F17545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74" y="2193772"/>
                <a:ext cx="1278040" cy="923330"/>
              </a:xfrm>
              <a:prstGeom prst="rect">
                <a:avLst/>
              </a:prstGeom>
              <a:blipFill>
                <a:blip r:embed="rId20"/>
                <a:stretch>
                  <a:fillRect l="-3810" t="-3974" r="-2857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6E1120-B525-48ED-B00D-93A28D2D31B6}"/>
              </a:ext>
            </a:extLst>
          </p:cNvPr>
          <p:cNvCxnSpPr>
            <a:cxnSpLocks/>
          </p:cNvCxnSpPr>
          <p:nvPr/>
        </p:nvCxnSpPr>
        <p:spPr>
          <a:xfrm>
            <a:off x="2203599" y="2620486"/>
            <a:ext cx="2030170" cy="761654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D723BE5-90B6-4014-93F9-A052AF9ACBE6}"/>
              </a:ext>
            </a:extLst>
          </p:cNvPr>
          <p:cNvSpPr/>
          <p:nvPr/>
        </p:nvSpPr>
        <p:spPr>
          <a:xfrm>
            <a:off x="470477" y="1963819"/>
            <a:ext cx="5312079" cy="4509035"/>
          </a:xfrm>
          <a:prstGeom prst="roundRect">
            <a:avLst>
              <a:gd name="adj" fmla="val 899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49319F3-D96F-466C-ADA1-B71AD70F2B98}"/>
                  </a:ext>
                </a:extLst>
              </p:cNvPr>
              <p:cNvSpPr txBox="1"/>
              <p:nvPr/>
            </p:nvSpPr>
            <p:spPr>
              <a:xfrm>
                <a:off x="1680266" y="5929351"/>
                <a:ext cx="29657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457200"/>
                <a:r>
                  <a:rPr lang="en-US" sz="1400" kern="0" noProof="0" dirty="0">
                    <a:solidFill>
                      <a:prstClr val="black"/>
                    </a:solidFill>
                  </a:rPr>
                  <a:t>O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bliviously-computable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0" lang="en-US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0" lang="en-US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0" lang="en-US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.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49319F3-D96F-466C-ADA1-B71AD70F2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266" y="5929351"/>
                <a:ext cx="2965707" cy="307777"/>
              </a:xfrm>
              <a:prstGeom prst="rect">
                <a:avLst/>
              </a:prstGeom>
              <a:blipFill>
                <a:blip r:embed="rId21"/>
                <a:stretch>
                  <a:fillRect l="-617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B73C4CE2-FE29-4189-9EC0-0B1259FF18CC}"/>
              </a:ext>
            </a:extLst>
          </p:cNvPr>
          <p:cNvSpPr txBox="1"/>
          <p:nvPr/>
        </p:nvSpPr>
        <p:spPr>
          <a:xfrm>
            <a:off x="4161801" y="154203"/>
            <a:ext cx="40183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Continuous Limit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3C3094-3679-43B6-8759-D3758B372BD0}"/>
              </a:ext>
            </a:extLst>
          </p:cNvPr>
          <p:cNvSpPr/>
          <p:nvPr/>
        </p:nvSpPr>
        <p:spPr>
          <a:xfrm>
            <a:off x="6170973" y="6043594"/>
            <a:ext cx="5821035" cy="66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Cameron Chalk, Niels </a:t>
            </a:r>
            <a:r>
              <a:rPr lang="en-US" sz="1200" dirty="0" err="1"/>
              <a:t>Kornerup</a:t>
            </a:r>
            <a:r>
              <a:rPr lang="en-US" sz="1200" dirty="0"/>
              <a:t>, Wyatt Reeves, and David </a:t>
            </a:r>
            <a:r>
              <a:rPr lang="en-US" sz="1200" dirty="0" err="1"/>
              <a:t>Soloveichik</a:t>
            </a:r>
            <a:r>
              <a:rPr lang="en-US" sz="1200" dirty="0"/>
              <a:t>. Composable rate-independent computation in continuous chemical reaction networks. In Computational Methods in Systems Biology, 2018.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3A5BA7B-9492-4EFC-A91F-139E55965C87}"/>
                  </a:ext>
                </a:extLst>
              </p:cNvPr>
              <p:cNvSpPr txBox="1"/>
              <p:nvPr/>
            </p:nvSpPr>
            <p:spPr>
              <a:xfrm>
                <a:off x="1354754" y="818559"/>
                <a:ext cx="10061409" cy="973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Agrees with the continuous output-oblivious CRN result [1]: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800" dirty="0"/>
                  <a:t> is positive-continuous, piecewise-linear, </a:t>
                </a:r>
                <a:r>
                  <a:rPr lang="en-US" sz="2800" dirty="0" err="1"/>
                  <a:t>superadditive</a:t>
                </a:r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3A5BA7B-9492-4EFC-A91F-139E55965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54" y="818559"/>
                <a:ext cx="10061409" cy="973856"/>
              </a:xfrm>
              <a:prstGeom prst="rect">
                <a:avLst/>
              </a:prstGeom>
              <a:blipFill>
                <a:blip r:embed="rId22"/>
                <a:stretch>
                  <a:fillRect l="-1211" t="-5625" b="-1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Slide Number Placeholder 3">
            <a:extLst>
              <a:ext uri="{FF2B5EF4-FFF2-40B4-BE49-F238E27FC236}">
                <a16:creationId xmlns:a16="http://schemas.microsoft.com/office/drawing/2014/main" id="{2041388D-BCA6-4206-A8DE-3714F9D3148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460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416"/>
    </mc:Choice>
    <mc:Fallback xmlns="">
      <p:transition spd="slow" advTm="714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2" grpId="0"/>
      <p:bldP spid="26" grpId="0"/>
      <p:bldP spid="27" grpId="0" animBg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088D-395C-4E1D-A570-789841E7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8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C0CD-1C28-4904-B365-324D3096C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300" y="1215772"/>
            <a:ext cx="3124200" cy="5791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Co-authors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CD21A-1AF1-45AE-9AA9-9D12AD4C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s://www.math.ucdavis.edu/~drhaley/tumbleweed.jpg">
            <a:extLst>
              <a:ext uri="{FF2B5EF4-FFF2-40B4-BE49-F238E27FC236}">
                <a16:creationId xmlns:a16="http://schemas.microsoft.com/office/drawing/2014/main" id="{BC0FE694-D933-4FE5-A4E4-789FD40C49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9" t="25518" b="27211"/>
          <a:stretch/>
        </p:blipFill>
        <p:spPr bwMode="auto">
          <a:xfrm>
            <a:off x="2881479" y="1926650"/>
            <a:ext cx="2794411" cy="240433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c davis logo">
            <a:extLst>
              <a:ext uri="{FF2B5EF4-FFF2-40B4-BE49-F238E27FC236}">
                <a16:creationId xmlns:a16="http://schemas.microsoft.com/office/drawing/2014/main" id="{D1968E8E-7EC4-4D3A-9814-01AB446C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29" y="2243636"/>
            <a:ext cx="1947864" cy="19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4E54EA-6890-471D-854D-21A64F253129}"/>
              </a:ext>
            </a:extLst>
          </p:cNvPr>
          <p:cNvSpPr txBox="1">
            <a:spLocks/>
          </p:cNvSpPr>
          <p:nvPr/>
        </p:nvSpPr>
        <p:spPr>
          <a:xfrm>
            <a:off x="3148655" y="4465375"/>
            <a:ext cx="2260057" cy="57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David Haley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517829-8500-447A-B730-EF3BE0597016}"/>
              </a:ext>
            </a:extLst>
          </p:cNvPr>
          <p:cNvSpPr txBox="1">
            <a:spLocks/>
          </p:cNvSpPr>
          <p:nvPr/>
        </p:nvSpPr>
        <p:spPr>
          <a:xfrm>
            <a:off x="6704817" y="4502477"/>
            <a:ext cx="2260057" cy="57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David Doty</a:t>
            </a:r>
          </a:p>
        </p:txBody>
      </p:sp>
      <p:pic>
        <p:nvPicPr>
          <p:cNvPr id="1030" name="Picture 6" descr="https://web.cs.ucdavis.edu/~doty/dave.JPG">
            <a:extLst>
              <a:ext uri="{FF2B5EF4-FFF2-40B4-BE49-F238E27FC236}">
                <a16:creationId xmlns:a16="http://schemas.microsoft.com/office/drawing/2014/main" id="{7DEC432F-E0B4-43A7-8207-E9847CF65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4" b="24443"/>
          <a:stretch/>
        </p:blipFill>
        <p:spPr bwMode="auto">
          <a:xfrm>
            <a:off x="6351325" y="1926650"/>
            <a:ext cx="2613549" cy="25307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60C7F8-676E-4B92-9AB4-C32DC5FBE599}"/>
              </a:ext>
            </a:extLst>
          </p:cNvPr>
          <p:cNvSpPr txBox="1">
            <a:spLocks/>
          </p:cNvSpPr>
          <p:nvPr/>
        </p:nvSpPr>
        <p:spPr>
          <a:xfrm>
            <a:off x="4533900" y="5061991"/>
            <a:ext cx="3124200" cy="57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Special Thanks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A096815-6A0B-43E8-B81B-468A5E330177}"/>
              </a:ext>
            </a:extLst>
          </p:cNvPr>
          <p:cNvSpPr txBox="1">
            <a:spLocks/>
          </p:cNvSpPr>
          <p:nvPr/>
        </p:nvSpPr>
        <p:spPr>
          <a:xfrm>
            <a:off x="0" y="5732089"/>
            <a:ext cx="12123868" cy="579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Anne Condon, Cameron Chalk, Niels </a:t>
            </a:r>
            <a:r>
              <a:rPr lang="en-US" dirty="0" err="1"/>
              <a:t>Kornerup</a:t>
            </a:r>
            <a:r>
              <a:rPr lang="en-US" dirty="0"/>
              <a:t>, Wyatt Reeves, David </a:t>
            </a:r>
            <a:r>
              <a:rPr lang="en-US" dirty="0" err="1"/>
              <a:t>Soloveichik</a:t>
            </a:r>
            <a:r>
              <a:rPr lang="en-US" dirty="0"/>
              <a:t> </a:t>
            </a:r>
          </a:p>
        </p:txBody>
      </p:sp>
      <p:pic>
        <p:nvPicPr>
          <p:cNvPr id="1032" name="Picture 8" descr="Image result for nsf logo">
            <a:extLst>
              <a:ext uri="{FF2B5EF4-FFF2-40B4-BE49-F238E27FC236}">
                <a16:creationId xmlns:a16="http://schemas.microsoft.com/office/drawing/2014/main" id="{DA339D9C-9F87-4087-98FC-05428BC65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63" y="2012159"/>
            <a:ext cx="2398540" cy="241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4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4"/>
    </mc:Choice>
    <mc:Fallback xmlns="">
      <p:transition spd="slow" advTm="362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859903-B4D5-41C3-8624-595230D582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10393"/>
                <a:ext cx="10515600" cy="32207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is classified: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b="0" dirty="0"/>
                  <a:t> is open: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859903-B4D5-41C3-8624-595230D58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10393"/>
                <a:ext cx="10515600" cy="3220776"/>
              </a:xfrm>
              <a:blipFill>
                <a:blip r:embed="rId4"/>
                <a:stretch>
                  <a:fillRect l="-1043" t="-3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62D69-8235-42C4-9223-F02BE0F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AF458C-2C7C-4A4E-9514-78357AF12A67}"/>
                  </a:ext>
                </a:extLst>
              </p:cNvPr>
              <p:cNvSpPr/>
              <p:nvPr/>
            </p:nvSpPr>
            <p:spPr>
              <a:xfrm>
                <a:off x="1587758" y="3429000"/>
                <a:ext cx="8757245" cy="954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Theorem: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 dirty="0" err="1"/>
                  <a:t>leaderlessly</a:t>
                </a:r>
                <a:r>
                  <a:rPr lang="en-US" sz="2800" dirty="0"/>
                  <a:t> obliviously-computable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 dirty="0" err="1"/>
                  <a:t>semilinear</a:t>
                </a:r>
                <a:r>
                  <a:rPr lang="en-US" sz="2800" dirty="0"/>
                  <a:t>, nondecreasing, and </a:t>
                </a:r>
                <a:r>
                  <a:rPr lang="en-US" sz="2800" dirty="0" err="1"/>
                  <a:t>superadditive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AF458C-2C7C-4A4E-9514-78357AF12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758" y="3429000"/>
                <a:ext cx="8757245" cy="954107"/>
              </a:xfrm>
              <a:prstGeom prst="rect">
                <a:avLst/>
              </a:prstGeom>
              <a:blipFill>
                <a:blip r:embed="rId5"/>
                <a:stretch>
                  <a:fillRect l="-1320" t="-5696" r="-208" b="-164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C23DAD2-7F45-4830-BFFC-BA59DBFD1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372629"/>
                <a:ext cx="10515600" cy="9896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Without a leader, obliviously-computable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must be </a:t>
                </a:r>
                <a:r>
                  <a:rPr lang="en-US" b="1" dirty="0" err="1"/>
                  <a:t>superadditive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inputs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C23DAD2-7F45-4830-BFFC-BA59DBFD1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2629"/>
                <a:ext cx="10515600" cy="989664"/>
              </a:xfrm>
              <a:prstGeom prst="rect">
                <a:avLst/>
              </a:prstGeom>
              <a:blipFill>
                <a:blip r:embed="rId6"/>
                <a:stretch>
                  <a:fillRect l="-1043" t="-9816" b="-4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1B79831-3D06-4330-BCBB-C40EAC5D7349}"/>
                  </a:ext>
                </a:extLst>
              </p:cNvPr>
              <p:cNvSpPr/>
              <p:nvPr/>
            </p:nvSpPr>
            <p:spPr>
              <a:xfrm>
                <a:off x="1587758" y="5507493"/>
                <a:ext cx="9162303" cy="9618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Conjecture: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 dirty="0" err="1"/>
                  <a:t>leaderlessly</a:t>
                </a:r>
                <a:r>
                  <a:rPr lang="en-US" sz="2800" dirty="0"/>
                  <a:t> obliviously-computable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is obliviously-computable and </a:t>
                </a:r>
                <a:r>
                  <a:rPr lang="en-US" sz="2800" dirty="0" err="1"/>
                  <a:t>superadditive</a:t>
                </a:r>
                <a:endParaRPr lang="en-US" sz="28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1B79831-3D06-4330-BCBB-C40EAC5D7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758" y="5507493"/>
                <a:ext cx="9162303" cy="961802"/>
              </a:xfrm>
              <a:prstGeom prst="rect">
                <a:avLst/>
              </a:prstGeom>
              <a:blipFill>
                <a:blip r:embed="rId7"/>
                <a:stretch>
                  <a:fillRect l="-1262" t="-4375" r="-930" b="-1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itle 1">
            <a:extLst>
              <a:ext uri="{FF2B5EF4-FFF2-40B4-BE49-F238E27FC236}">
                <a16:creationId xmlns:a16="http://schemas.microsoft.com/office/drawing/2014/main" id="{5A80E49C-8C2F-4B21-8D04-CC47E5AB8BDF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1999" cy="1047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Open Question: Leaderless Output-Oblivious CRNs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95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85"/>
    </mc:Choice>
    <mc:Fallback xmlns="">
      <p:transition spd="slow" advTm="607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C614AF-827B-4C57-B874-DC70D45A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14725-14DD-4A67-916D-CFCC20835424}"/>
              </a:ext>
            </a:extLst>
          </p:cNvPr>
          <p:cNvSpPr txBox="1"/>
          <p:nvPr/>
        </p:nvSpPr>
        <p:spPr>
          <a:xfrm>
            <a:off x="3581400" y="3105834"/>
            <a:ext cx="5656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Thank you for your attention.</a:t>
            </a:r>
          </a:p>
          <a:p>
            <a:pPr algn="ctr"/>
            <a:r>
              <a:rPr lang="en-US" sz="3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609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70"/>
    </mc:Choice>
    <mc:Fallback xmlns="">
      <p:transition spd="slow" advTm="2367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78D1-B451-42FE-AC90-4F2C9C30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51" y="234768"/>
            <a:ext cx="10874629" cy="11909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Discrete Chemical Reaction Network (CRN)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089675-76AD-4CCB-8A69-567FFCAB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B9D94-A53B-4E85-86FC-2D84AA4AE447}"/>
              </a:ext>
            </a:extLst>
          </p:cNvPr>
          <p:cNvSpPr txBox="1"/>
          <p:nvPr/>
        </p:nvSpPr>
        <p:spPr>
          <a:xfrm>
            <a:off x="490909" y="1637364"/>
            <a:ext cx="78271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Finite set of</a:t>
            </a:r>
            <a:r>
              <a:rPr lang="en-US" sz="2800" i="1" dirty="0"/>
              <a:t> </a:t>
            </a:r>
            <a:r>
              <a:rPr lang="en-US" sz="2800" b="1" dirty="0"/>
              <a:t>species</a:t>
            </a:r>
            <a:r>
              <a:rPr lang="en-US" sz="2800" i="1" dirty="0"/>
              <a:t> </a:t>
            </a:r>
            <a:r>
              <a:rPr lang="en-US" sz="2800" dirty="0"/>
              <a:t>and finite set of </a:t>
            </a:r>
            <a:r>
              <a:rPr lang="en-US" sz="2800" b="1" dirty="0"/>
              <a:t>reactions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Configuration</a:t>
            </a:r>
            <a:r>
              <a:rPr lang="en-US" sz="2800" dirty="0"/>
              <a:t>: integer counts of species, changes by successive asynchronous reactions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Similar Models: Population Protocols, Petri Nets, Vector Addition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6A9D03-2871-40BD-A243-28CF63271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51666"/>
              </p:ext>
            </p:extLst>
          </p:nvPr>
        </p:nvGraphicFramePr>
        <p:xfrm>
          <a:off x="1183340" y="4174754"/>
          <a:ext cx="5412532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266">
                  <a:extLst>
                    <a:ext uri="{9D8B030D-6E8A-4147-A177-3AD203B41FA5}">
                      <a16:colId xmlns:a16="http://schemas.microsoft.com/office/drawing/2014/main" val="86395793"/>
                    </a:ext>
                  </a:extLst>
                </a:gridCol>
                <a:gridCol w="2706266">
                  <a:extLst>
                    <a:ext uri="{9D8B030D-6E8A-4147-A177-3AD203B41FA5}">
                      <a16:colId xmlns:a16="http://schemas.microsoft.com/office/drawing/2014/main" val="2232211653"/>
                    </a:ext>
                  </a:extLst>
                </a:gridCol>
              </a:tblGrid>
              <a:tr h="152633">
                <a:tc>
                  <a:txBody>
                    <a:bodyPr/>
                    <a:lstStyle/>
                    <a:p>
                      <a:r>
                        <a:rPr lang="en-US" dirty="0"/>
                        <a:t>CRN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Protocols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78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Molecule (anonymous)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(anonymous)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50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Reaction (asynchronous)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Transition Function (2 input, 2 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4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728E229-8E47-4691-B035-F07C66B3729B}"/>
                  </a:ext>
                </a:extLst>
              </p:cNvPr>
              <p:cNvSpPr/>
              <p:nvPr/>
            </p:nvSpPr>
            <p:spPr>
              <a:xfrm>
                <a:off x="8610600" y="4864267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728E229-8E47-4691-B035-F07C66B37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864267"/>
                <a:ext cx="328613" cy="328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019EFFB-CC60-4614-AEEA-F2CED9A22277}"/>
                  </a:ext>
                </a:extLst>
              </p:cNvPr>
              <p:cNvSpPr/>
              <p:nvPr/>
            </p:nvSpPr>
            <p:spPr>
              <a:xfrm>
                <a:off x="9118600" y="4864267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019EFFB-CC60-4614-AEEA-F2CED9A22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00" y="4864267"/>
                <a:ext cx="328613" cy="328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3E26D-BF70-4C57-A5FF-52726B93488F}"/>
                  </a:ext>
                </a:extLst>
              </p:cNvPr>
              <p:cNvSpPr/>
              <p:nvPr/>
            </p:nvSpPr>
            <p:spPr>
              <a:xfrm>
                <a:off x="8610600" y="5340707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3E26D-BF70-4C57-A5FF-52726B934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5340707"/>
                <a:ext cx="328613" cy="3286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A3ED106-8FF0-47EE-9F1E-FBE106EC6D95}"/>
                  </a:ext>
                </a:extLst>
              </p:cNvPr>
              <p:cNvSpPr/>
              <p:nvPr/>
            </p:nvSpPr>
            <p:spPr>
              <a:xfrm>
                <a:off x="9118600" y="5340707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A3ED106-8FF0-47EE-9F1E-FBE106EC6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00" y="5340707"/>
                <a:ext cx="328613" cy="3286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53BC4D2-B664-4A27-BA76-C7ED7DDDE5B4}"/>
                  </a:ext>
                </a:extLst>
              </p:cNvPr>
              <p:cNvSpPr/>
              <p:nvPr/>
            </p:nvSpPr>
            <p:spPr>
              <a:xfrm>
                <a:off x="8652352" y="4440651"/>
                <a:ext cx="328613" cy="3112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53BC4D2-B664-4A27-BA76-C7ED7DDDE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352" y="4440651"/>
                <a:ext cx="328613" cy="3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28E50FC-F359-42E6-8EC8-01E2FF1F3CE2}"/>
                  </a:ext>
                </a:extLst>
              </p:cNvPr>
              <p:cNvSpPr/>
              <p:nvPr/>
            </p:nvSpPr>
            <p:spPr>
              <a:xfrm>
                <a:off x="9673636" y="4751852"/>
                <a:ext cx="328613" cy="32861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28E50FC-F359-42E6-8EC8-01E2FF1F3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636" y="4751852"/>
                <a:ext cx="328613" cy="328613"/>
              </a:xfrm>
              <a:prstGeom prst="ellipse">
                <a:avLst/>
              </a:prstGeom>
              <a:blipFill>
                <a:blip r:embed="rId9"/>
                <a:stretch>
                  <a:fillRect l="-3571" r="-7143" b="-3636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971E675-46A8-4F2C-A0D4-8E21AAF609EB}"/>
                  </a:ext>
                </a:extLst>
              </p:cNvPr>
              <p:cNvSpPr/>
              <p:nvPr/>
            </p:nvSpPr>
            <p:spPr>
              <a:xfrm>
                <a:off x="10144622" y="4756643"/>
                <a:ext cx="328613" cy="32861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971E675-46A8-4F2C-A0D4-8E21AAF609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622" y="4756643"/>
                <a:ext cx="328613" cy="328613"/>
              </a:xfrm>
              <a:prstGeom prst="ellipse">
                <a:avLst/>
              </a:prstGeom>
              <a:blipFill>
                <a:blip r:embed="rId10"/>
                <a:stretch>
                  <a:fillRect l="-3571" r="-7143" b="-3571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8D9EB1B-CA38-418D-84CA-C27C4422A9AD}"/>
                  </a:ext>
                </a:extLst>
              </p:cNvPr>
              <p:cNvSpPr/>
              <p:nvPr/>
            </p:nvSpPr>
            <p:spPr>
              <a:xfrm>
                <a:off x="10143438" y="5189103"/>
                <a:ext cx="328613" cy="32861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8D9EB1B-CA38-418D-84CA-C27C4422A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438" y="5189103"/>
                <a:ext cx="328613" cy="328613"/>
              </a:xfrm>
              <a:prstGeom prst="ellipse">
                <a:avLst/>
              </a:prstGeom>
              <a:blipFill>
                <a:blip r:embed="rId11"/>
                <a:stretch>
                  <a:fillRect l="-3571" r="-7143" b="-3571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797C0B-212B-411D-BDFE-37D08CB7250A}"/>
                  </a:ext>
                </a:extLst>
              </p:cNvPr>
              <p:cNvSpPr/>
              <p:nvPr/>
            </p:nvSpPr>
            <p:spPr>
              <a:xfrm>
                <a:off x="9673636" y="5201822"/>
                <a:ext cx="328613" cy="32861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797C0B-212B-411D-BDFE-37D08CB72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636" y="5201822"/>
                <a:ext cx="328613" cy="328613"/>
              </a:xfrm>
              <a:prstGeom prst="ellipse">
                <a:avLst/>
              </a:prstGeom>
              <a:blipFill>
                <a:blip r:embed="rId12"/>
                <a:stretch>
                  <a:fillRect l="-3571" r="-7143" b="-3571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BA9D82-39AD-4324-8FD6-245B974114EB}"/>
              </a:ext>
            </a:extLst>
          </p:cNvPr>
          <p:cNvCxnSpPr>
            <a:cxnSpLocks/>
          </p:cNvCxnSpPr>
          <p:nvPr/>
        </p:nvCxnSpPr>
        <p:spPr>
          <a:xfrm flipH="1">
            <a:off x="10960016" y="2197426"/>
            <a:ext cx="8145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A8F9F7-341A-43A4-9B2D-DAA47A08C24B}"/>
              </a:ext>
            </a:extLst>
          </p:cNvPr>
          <p:cNvCxnSpPr>
            <a:cxnSpLocks/>
          </p:cNvCxnSpPr>
          <p:nvPr/>
        </p:nvCxnSpPr>
        <p:spPr>
          <a:xfrm flipH="1">
            <a:off x="10946513" y="2635965"/>
            <a:ext cx="8145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0932B6-F373-4E78-9CF3-F25D09FE2A49}"/>
              </a:ext>
            </a:extLst>
          </p:cNvPr>
          <p:cNvCxnSpPr>
            <a:cxnSpLocks/>
          </p:cNvCxnSpPr>
          <p:nvPr/>
        </p:nvCxnSpPr>
        <p:spPr>
          <a:xfrm flipH="1">
            <a:off x="10946513" y="3046512"/>
            <a:ext cx="8145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0FDFC76-B848-4559-A2D4-08DC0CDD8C7A}"/>
              </a:ext>
            </a:extLst>
          </p:cNvPr>
          <p:cNvSpPr/>
          <p:nvPr/>
        </p:nvSpPr>
        <p:spPr>
          <a:xfrm>
            <a:off x="9551082" y="4219678"/>
            <a:ext cx="573720" cy="9590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FBA2C1E-861F-48D8-A411-9830FE188A6A}"/>
                  </a:ext>
                </a:extLst>
              </p:cNvPr>
              <p:cNvSpPr/>
              <p:nvPr/>
            </p:nvSpPr>
            <p:spPr>
              <a:xfrm>
                <a:off x="9669144" y="4751851"/>
                <a:ext cx="328613" cy="32861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FBA2C1E-861F-48D8-A411-9830FE188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144" y="4751851"/>
                <a:ext cx="328613" cy="328613"/>
              </a:xfrm>
              <a:prstGeom prst="ellipse">
                <a:avLst/>
              </a:prstGeom>
              <a:blipFill>
                <a:blip r:embed="rId13"/>
                <a:stretch>
                  <a:fillRect l="-1786" r="-7143" b="-3636"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77D3625-9AEE-47CB-9691-F2446D15E02C}"/>
                  </a:ext>
                </a:extLst>
              </p:cNvPr>
              <p:cNvSpPr/>
              <p:nvPr/>
            </p:nvSpPr>
            <p:spPr>
              <a:xfrm>
                <a:off x="9665728" y="4343754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77D3625-9AEE-47CB-9691-F2446D15E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28" y="4343754"/>
                <a:ext cx="328613" cy="3286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1E945A32-0246-4509-BEE6-D05B4E181C82}"/>
              </a:ext>
            </a:extLst>
          </p:cNvPr>
          <p:cNvSpPr/>
          <p:nvPr/>
        </p:nvSpPr>
        <p:spPr>
          <a:xfrm>
            <a:off x="8996046" y="4343754"/>
            <a:ext cx="573720" cy="9590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E28509C-EF20-4D94-A48F-76FB85828C42}"/>
                  </a:ext>
                </a:extLst>
              </p:cNvPr>
              <p:cNvSpPr/>
              <p:nvPr/>
            </p:nvSpPr>
            <p:spPr>
              <a:xfrm>
                <a:off x="9118600" y="4453679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E28509C-EF20-4D94-A48F-76FB85828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00" y="4453679"/>
                <a:ext cx="328613" cy="32861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F7CD035-B14E-4434-BA63-C665FE4EEA76}"/>
                  </a:ext>
                </a:extLst>
              </p:cNvPr>
              <p:cNvSpPr/>
              <p:nvPr/>
            </p:nvSpPr>
            <p:spPr>
              <a:xfrm>
                <a:off x="9108322" y="4845769"/>
                <a:ext cx="328613" cy="32861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F7CD035-B14E-4434-BA63-C665FE4EEA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322" y="4845769"/>
                <a:ext cx="328613" cy="328613"/>
              </a:xfrm>
              <a:prstGeom prst="ellipse">
                <a:avLst/>
              </a:prstGeom>
              <a:blipFill>
                <a:blip r:embed="rId16"/>
                <a:stretch>
                  <a:fillRect l="-1786" r="-5357" b="-3571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74A4F88C-113F-49E0-8B7A-E458C6AAA87A}"/>
              </a:ext>
            </a:extLst>
          </p:cNvPr>
          <p:cNvSpPr/>
          <p:nvPr/>
        </p:nvSpPr>
        <p:spPr>
          <a:xfrm>
            <a:off x="10034183" y="4201287"/>
            <a:ext cx="573720" cy="9590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E3A4E1C-6586-4984-A180-644A255D6996}"/>
                  </a:ext>
                </a:extLst>
              </p:cNvPr>
              <p:cNvSpPr/>
              <p:nvPr/>
            </p:nvSpPr>
            <p:spPr>
              <a:xfrm>
                <a:off x="10143438" y="4760557"/>
                <a:ext cx="328613" cy="32861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E3A4E1C-6586-4984-A180-644A255D6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438" y="4760557"/>
                <a:ext cx="328613" cy="328613"/>
              </a:xfrm>
              <a:prstGeom prst="ellipse">
                <a:avLst/>
              </a:prstGeom>
              <a:blipFill>
                <a:blip r:embed="rId17"/>
                <a:stretch>
                  <a:fillRect l="-3571" r="-5357" b="-3571"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9B32132-3C69-4757-A60F-05109316F222}"/>
                  </a:ext>
                </a:extLst>
              </p:cNvPr>
              <p:cNvSpPr/>
              <p:nvPr/>
            </p:nvSpPr>
            <p:spPr>
              <a:xfrm>
                <a:off x="10166654" y="4343753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9B32132-3C69-4757-A60F-05109316F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654" y="4343753"/>
                <a:ext cx="328613" cy="328613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D57328B6-79F5-4940-B97F-98C4B1F373A3}"/>
              </a:ext>
            </a:extLst>
          </p:cNvPr>
          <p:cNvSpPr/>
          <p:nvPr/>
        </p:nvSpPr>
        <p:spPr>
          <a:xfrm>
            <a:off x="8996046" y="4642451"/>
            <a:ext cx="1114061" cy="6982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6397029-2724-409C-80CB-8485F65E6C28}"/>
                  </a:ext>
                </a:extLst>
              </p:cNvPr>
              <p:cNvSpPr/>
              <p:nvPr/>
            </p:nvSpPr>
            <p:spPr>
              <a:xfrm>
                <a:off x="9382284" y="4827272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6397029-2724-409C-80CB-8485F65E6C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284" y="4827272"/>
                <a:ext cx="328613" cy="328613"/>
              </a:xfrm>
              <a:prstGeom prst="ellipse">
                <a:avLst/>
              </a:prstGeom>
              <a:blipFill>
                <a:blip r:embed="rId19"/>
                <a:stretch>
                  <a:fillRect r="-17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EA52E3-5891-48B9-BC18-D5BF0A91342C}"/>
              </a:ext>
            </a:extLst>
          </p:cNvPr>
          <p:cNvCxnSpPr>
            <a:cxnSpLocks/>
          </p:cNvCxnSpPr>
          <p:nvPr/>
        </p:nvCxnSpPr>
        <p:spPr>
          <a:xfrm flipH="1">
            <a:off x="10946513" y="3496092"/>
            <a:ext cx="8145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F5EBEF-516C-44EE-A5A5-D917A777E97B}"/>
                  </a:ext>
                </a:extLst>
              </p:cNvPr>
              <p:cNvSpPr txBox="1"/>
              <p:nvPr/>
            </p:nvSpPr>
            <p:spPr>
              <a:xfrm>
                <a:off x="8652352" y="1943635"/>
                <a:ext cx="2173825" cy="181588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F5EBEF-516C-44EE-A5A5-D917A777E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352" y="1943635"/>
                <a:ext cx="2173825" cy="181588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828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950"/>
    </mc:Choice>
    <mc:Fallback xmlns="">
      <p:transition spd="slow" advTm="979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30" grpId="0" animBg="1"/>
      <p:bldP spid="30" grpId="1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1813-B647-4A59-A755-80619159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CRN Function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3FABA1-1680-4C3F-84EA-05E15ADA63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6299" y="1666801"/>
                <a:ext cx="1985935" cy="577679"/>
              </a:xfrm>
              <a:ln>
                <a:noFill/>
              </a:ln>
            </p:spPr>
            <p:txBody>
              <a:bodyPr lIns="91440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Stably computes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3FABA1-1680-4C3F-84EA-05E15ADA63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6299" y="1666801"/>
                <a:ext cx="1985935" cy="577679"/>
              </a:xfrm>
              <a:blipFill>
                <a:blip r:embed="rId4"/>
                <a:stretch>
                  <a:fillRect l="-2769" t="-13684" b="-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472802-37FF-4F34-9E59-C4B14B6846EB}"/>
                  </a:ext>
                </a:extLst>
              </p:cNvPr>
              <p:cNvSpPr txBox="1"/>
              <p:nvPr/>
            </p:nvSpPr>
            <p:spPr>
              <a:xfrm>
                <a:off x="1582936" y="1678263"/>
                <a:ext cx="1402671" cy="5232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→2</m:t>
                      </m:r>
                      <m:r>
                        <a:rPr lang="en-US" sz="2800" i="1" smtClean="0">
                          <a:ln w="3175">
                            <a:noFill/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472802-37FF-4F34-9E59-C4B14B684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936" y="1678263"/>
                <a:ext cx="140267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BD560D-658E-40E5-8323-19A19891B4FB}"/>
                  </a:ext>
                </a:extLst>
              </p:cNvPr>
              <p:cNvSpPr txBox="1"/>
              <p:nvPr/>
            </p:nvSpPr>
            <p:spPr>
              <a:xfrm>
                <a:off x="7790652" y="1688969"/>
                <a:ext cx="2225927" cy="5232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BD560D-658E-40E5-8323-19A19891B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652" y="1688969"/>
                <a:ext cx="222592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2E27E-DBC4-41F2-85C2-7094F30F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C851B5-4604-43E9-8299-12063820F802}"/>
                  </a:ext>
                </a:extLst>
              </p:cNvPr>
              <p:cNvSpPr/>
              <p:nvPr/>
            </p:nvSpPr>
            <p:spPr>
              <a:xfrm>
                <a:off x="10094386" y="1616708"/>
                <a:ext cx="173382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Stably computes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C851B5-4604-43E9-8299-12063820F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386" y="1616708"/>
                <a:ext cx="1733820" cy="646331"/>
              </a:xfrm>
              <a:prstGeom prst="rect">
                <a:avLst/>
              </a:prstGeom>
              <a:blipFill>
                <a:blip r:embed="rId7"/>
                <a:stretch>
                  <a:fillRect l="-3169" t="-4717" r="-493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B5F5FEE-9056-4A7A-A2A1-154633240141}"/>
                  </a:ext>
                </a:extLst>
              </p:cNvPr>
              <p:cNvSpPr/>
              <p:nvPr/>
            </p:nvSpPr>
            <p:spPr>
              <a:xfrm>
                <a:off x="437717" y="1616708"/>
                <a:ext cx="116664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B5F5FEE-9056-4A7A-A2A1-154633240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7" y="1616708"/>
                <a:ext cx="1166648" cy="646331"/>
              </a:xfrm>
              <a:prstGeom prst="rect">
                <a:avLst/>
              </a:prstGeom>
              <a:blipFill>
                <a:blip r:embed="rId8"/>
                <a:stretch>
                  <a:fillRect l="-471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65AAF8E-CF74-4E19-B065-6F327B4F4524}"/>
                  </a:ext>
                </a:extLst>
              </p:cNvPr>
              <p:cNvSpPr/>
              <p:nvPr/>
            </p:nvSpPr>
            <p:spPr>
              <a:xfrm>
                <a:off x="1198784" y="2392707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592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65AAF8E-CF74-4E19-B065-6F327B4F45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784" y="2392707"/>
                <a:ext cx="328613" cy="328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E41E291-1658-46CB-AECE-B236A1441463}"/>
                  </a:ext>
                </a:extLst>
              </p:cNvPr>
              <p:cNvSpPr/>
              <p:nvPr/>
            </p:nvSpPr>
            <p:spPr>
              <a:xfrm>
                <a:off x="1009254" y="2810820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592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E41E291-1658-46CB-AECE-B236A1441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54" y="2810820"/>
                <a:ext cx="328613" cy="328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1A867E7-93C4-4E40-A9B8-025C6A3A7139}"/>
                  </a:ext>
                </a:extLst>
              </p:cNvPr>
              <p:cNvSpPr/>
              <p:nvPr/>
            </p:nvSpPr>
            <p:spPr>
              <a:xfrm>
                <a:off x="1440059" y="280051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592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1A867E7-93C4-4E40-A9B8-025C6A3A7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59" y="2800518"/>
                <a:ext cx="328613" cy="32861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02A77D6-4318-420F-8624-A2F8FE0AB0FC}"/>
                  </a:ext>
                </a:extLst>
              </p:cNvPr>
              <p:cNvSpPr/>
              <p:nvPr/>
            </p:nvSpPr>
            <p:spPr>
              <a:xfrm>
                <a:off x="1892683" y="2477962"/>
                <a:ext cx="13957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⇒…⇒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02A77D6-4318-420F-8624-A2F8FE0AB0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683" y="2477962"/>
                <a:ext cx="139570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F0DA8DE-F397-4CEB-A182-B7C7A18D9DC7}"/>
                  </a:ext>
                </a:extLst>
              </p:cNvPr>
              <p:cNvSpPr/>
              <p:nvPr/>
            </p:nvSpPr>
            <p:spPr>
              <a:xfrm>
                <a:off x="3403942" y="2782633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F0DA8DE-F397-4CEB-A182-B7C7A18D9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42" y="2782633"/>
                <a:ext cx="328613" cy="3286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0375AF4-DBD1-486C-8DD1-42972B94ECFE}"/>
                  </a:ext>
                </a:extLst>
              </p:cNvPr>
              <p:cNvSpPr/>
              <p:nvPr/>
            </p:nvSpPr>
            <p:spPr>
              <a:xfrm>
                <a:off x="3808877" y="2775087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0375AF4-DBD1-486C-8DD1-42972B94EC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877" y="2775087"/>
                <a:ext cx="328613" cy="3286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625FE5F-EB55-4C38-BF3A-6159CAB7B67E}"/>
                  </a:ext>
                </a:extLst>
              </p:cNvPr>
              <p:cNvSpPr/>
              <p:nvPr/>
            </p:nvSpPr>
            <p:spPr>
              <a:xfrm>
                <a:off x="4225528" y="2775087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625FE5F-EB55-4C38-BF3A-6159CAB7B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528" y="2775087"/>
                <a:ext cx="328613" cy="32861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62E51B4-8AC4-44ED-B5B7-10688FE3BD54}"/>
                  </a:ext>
                </a:extLst>
              </p:cNvPr>
              <p:cNvSpPr/>
              <p:nvPr/>
            </p:nvSpPr>
            <p:spPr>
              <a:xfrm>
                <a:off x="3403942" y="2399124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62E51B4-8AC4-44ED-B5B7-10688FE3B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42" y="2399124"/>
                <a:ext cx="328613" cy="32861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F023910-DFEE-4FC7-A465-3ABBD90C6C34}"/>
                  </a:ext>
                </a:extLst>
              </p:cNvPr>
              <p:cNvSpPr/>
              <p:nvPr/>
            </p:nvSpPr>
            <p:spPr>
              <a:xfrm>
                <a:off x="3808877" y="2391578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F023910-DFEE-4FC7-A465-3ABBD90C6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877" y="2391578"/>
                <a:ext cx="328613" cy="32861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BFC2EA1-FC1B-402B-B315-B72FF2BC2356}"/>
                  </a:ext>
                </a:extLst>
              </p:cNvPr>
              <p:cNvSpPr/>
              <p:nvPr/>
            </p:nvSpPr>
            <p:spPr>
              <a:xfrm>
                <a:off x="4211943" y="2391578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BFC2EA1-FC1B-402B-B315-B72FF2BC2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43" y="2391578"/>
                <a:ext cx="328613" cy="328613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5958A85-8EAC-48BA-9108-C509344B7D0A}"/>
                  </a:ext>
                </a:extLst>
              </p:cNvPr>
              <p:cNvSpPr/>
              <p:nvPr/>
            </p:nvSpPr>
            <p:spPr>
              <a:xfrm>
                <a:off x="6419369" y="1661343"/>
                <a:ext cx="143234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BF9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BF9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BF9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5958A85-8EAC-48BA-9108-C509344B7D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369" y="1661343"/>
                <a:ext cx="1432348" cy="646331"/>
              </a:xfrm>
              <a:prstGeom prst="rect">
                <a:avLst/>
              </a:prstGeom>
              <a:blipFill>
                <a:blip r:embed="rId19"/>
                <a:stretch>
                  <a:fillRect l="-340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7734A-2EB2-408B-8F82-AACA4ED8252C}"/>
                  </a:ext>
                </a:extLst>
              </p:cNvPr>
              <p:cNvSpPr/>
              <p:nvPr/>
            </p:nvSpPr>
            <p:spPr>
              <a:xfrm>
                <a:off x="6327820" y="285253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7734A-2EB2-408B-8F82-AACA4ED82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20" y="2852539"/>
                <a:ext cx="328613" cy="328613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84F97A4-9829-47EC-BB9B-7281E6E4A29C}"/>
                  </a:ext>
                </a:extLst>
              </p:cNvPr>
              <p:cNvSpPr/>
              <p:nvPr/>
            </p:nvSpPr>
            <p:spPr>
              <a:xfrm>
                <a:off x="6835820" y="285253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84F97A4-9829-47EC-BB9B-7281E6E4A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20" y="2852539"/>
                <a:ext cx="328613" cy="328613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3D78C06-6CBC-41C8-8793-1A69B2340F04}"/>
                  </a:ext>
                </a:extLst>
              </p:cNvPr>
              <p:cNvSpPr/>
              <p:nvPr/>
            </p:nvSpPr>
            <p:spPr>
              <a:xfrm>
                <a:off x="6327820" y="332897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3D78C06-6CBC-41C8-8793-1A69B2340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20" y="3328979"/>
                <a:ext cx="328613" cy="328613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3AC0E1D-FB7E-4169-BAC7-AAB1165E6085}"/>
                  </a:ext>
                </a:extLst>
              </p:cNvPr>
              <p:cNvSpPr/>
              <p:nvPr/>
            </p:nvSpPr>
            <p:spPr>
              <a:xfrm>
                <a:off x="6835820" y="332897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3AC0E1D-FB7E-4169-BAC7-AAB1165E6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20" y="3328979"/>
                <a:ext cx="328613" cy="328613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B3CC149-3EAF-4F1F-9B7B-925107EC9354}"/>
                  </a:ext>
                </a:extLst>
              </p:cNvPr>
              <p:cNvSpPr/>
              <p:nvPr/>
            </p:nvSpPr>
            <p:spPr>
              <a:xfrm>
                <a:off x="6656433" y="2428923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B3CC149-3EAF-4F1F-9B7B-925107EC9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433" y="2428923"/>
                <a:ext cx="328613" cy="328613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58CBF92-20CC-4141-9A23-84755ADAABFC}"/>
                  </a:ext>
                </a:extLst>
              </p:cNvPr>
              <p:cNvSpPr/>
              <p:nvPr/>
            </p:nvSpPr>
            <p:spPr>
              <a:xfrm>
                <a:off x="7390856" y="2740124"/>
                <a:ext cx="328613" cy="32861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58CBF92-20CC-4141-9A23-84755ADAA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856" y="2740124"/>
                <a:ext cx="328613" cy="328613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B0E0A09-54CC-4E1A-BE50-D60465AD9E6E}"/>
                  </a:ext>
                </a:extLst>
              </p:cNvPr>
              <p:cNvSpPr/>
              <p:nvPr/>
            </p:nvSpPr>
            <p:spPr>
              <a:xfrm>
                <a:off x="7861842" y="2744915"/>
                <a:ext cx="328613" cy="32861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B0E0A09-54CC-4E1A-BE50-D60465AD9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842" y="2744915"/>
                <a:ext cx="328613" cy="32861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2749D5D-97CD-4AB6-AB6D-F41732D8822A}"/>
                  </a:ext>
                </a:extLst>
              </p:cNvPr>
              <p:cNvSpPr/>
              <p:nvPr/>
            </p:nvSpPr>
            <p:spPr>
              <a:xfrm>
                <a:off x="7860658" y="3177375"/>
                <a:ext cx="328613" cy="32861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2749D5D-97CD-4AB6-AB6D-F41732D88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658" y="3177375"/>
                <a:ext cx="328613" cy="328613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2F32F64-7B1E-4F01-8D1E-739DF4926418}"/>
                  </a:ext>
                </a:extLst>
              </p:cNvPr>
              <p:cNvSpPr/>
              <p:nvPr/>
            </p:nvSpPr>
            <p:spPr>
              <a:xfrm>
                <a:off x="7390856" y="3190094"/>
                <a:ext cx="328613" cy="32861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2F32F64-7B1E-4F01-8D1E-739DF4926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856" y="3190094"/>
                <a:ext cx="328613" cy="328613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6D90ACD-B6D9-41D7-8006-34EE16EE99AF}"/>
                  </a:ext>
                </a:extLst>
              </p:cNvPr>
              <p:cNvSpPr/>
              <p:nvPr/>
            </p:nvSpPr>
            <p:spPr>
              <a:xfrm>
                <a:off x="8225842" y="2866596"/>
                <a:ext cx="13957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⇒…⇒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6D90ACD-B6D9-41D7-8006-34EE16EE9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842" y="2866596"/>
                <a:ext cx="1395703" cy="52322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D6EC219-E660-4BED-A183-FB58C6EAD5F4}"/>
                  </a:ext>
                </a:extLst>
              </p:cNvPr>
              <p:cNvSpPr/>
              <p:nvPr/>
            </p:nvSpPr>
            <p:spPr>
              <a:xfrm>
                <a:off x="9687966" y="3119505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D6EC219-E660-4BED-A183-FB58C6EAD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966" y="3119505"/>
                <a:ext cx="328613" cy="328613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70C8F7D-76EC-460E-BCEF-888C9268FB47}"/>
                  </a:ext>
                </a:extLst>
              </p:cNvPr>
              <p:cNvSpPr/>
              <p:nvPr/>
            </p:nvSpPr>
            <p:spPr>
              <a:xfrm>
                <a:off x="10092901" y="3111959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70C8F7D-76EC-460E-BCEF-888C9268F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901" y="3111959"/>
                <a:ext cx="328613" cy="328613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6E65BD9-DF06-43A6-9804-ABF9D454B977}"/>
                  </a:ext>
                </a:extLst>
              </p:cNvPr>
              <p:cNvSpPr/>
              <p:nvPr/>
            </p:nvSpPr>
            <p:spPr>
              <a:xfrm>
                <a:off x="9687966" y="2735996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6E65BD9-DF06-43A6-9804-ABF9D454B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966" y="2735996"/>
                <a:ext cx="328613" cy="328613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D0972CC-2E07-4410-A84F-7FF3A9E70786}"/>
                  </a:ext>
                </a:extLst>
              </p:cNvPr>
              <p:cNvSpPr/>
              <p:nvPr/>
            </p:nvSpPr>
            <p:spPr>
              <a:xfrm>
                <a:off x="10092901" y="2728450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D0972CC-2E07-4410-A84F-7FF3A9E70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901" y="2728450"/>
                <a:ext cx="328613" cy="328613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1513840-DF10-497B-8F2A-9E515A01B1C1}"/>
                  </a:ext>
                </a:extLst>
              </p:cNvPr>
              <p:cNvSpPr/>
              <p:nvPr/>
            </p:nvSpPr>
            <p:spPr>
              <a:xfrm>
                <a:off x="10572242" y="2914754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1513840-DF10-497B-8F2A-9E515A01B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242" y="2914754"/>
                <a:ext cx="328613" cy="328613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53A8D47E-F875-41C2-9E93-EC4F6B0287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593" y="3276738"/>
                <a:ext cx="2040214" cy="62418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initial configuration to compute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53A8D47E-F875-41C2-9E93-EC4F6B028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93" y="3276738"/>
                <a:ext cx="2040214" cy="624184"/>
              </a:xfrm>
              <a:prstGeom prst="rect">
                <a:avLst/>
              </a:prstGeom>
              <a:blipFill>
                <a:blip r:embed="rId37"/>
                <a:stretch>
                  <a:fillRect l="-2388" t="-9804" r="-2687" b="-98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7FE3E819-371C-4824-86C0-FE22F9978044}"/>
              </a:ext>
            </a:extLst>
          </p:cNvPr>
          <p:cNvSpPr/>
          <p:nvPr/>
        </p:nvSpPr>
        <p:spPr>
          <a:xfrm rot="5400000">
            <a:off x="1266372" y="2690899"/>
            <a:ext cx="193435" cy="104846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D2BB02AF-F124-46B8-A2B0-9069770AEA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4961" y="3921976"/>
                <a:ext cx="2040214" cy="62418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initial configuration to compute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(5,4)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D2BB02AF-F124-46B8-A2B0-9069770AE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961" y="3921976"/>
                <a:ext cx="2040214" cy="624184"/>
              </a:xfrm>
              <a:prstGeom prst="rect">
                <a:avLst/>
              </a:prstGeom>
              <a:blipFill>
                <a:blip r:embed="rId38"/>
                <a:stretch>
                  <a:fillRect l="-2388" t="-8738" r="-2687" b="-87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ight Brace 84">
            <a:extLst>
              <a:ext uri="{FF2B5EF4-FFF2-40B4-BE49-F238E27FC236}">
                <a16:creationId xmlns:a16="http://schemas.microsoft.com/office/drawing/2014/main" id="{8D6124CC-FB6B-47A6-8F59-E91A234289F7}"/>
              </a:ext>
            </a:extLst>
          </p:cNvPr>
          <p:cNvSpPr/>
          <p:nvPr/>
        </p:nvSpPr>
        <p:spPr>
          <a:xfrm rot="5400000">
            <a:off x="7176632" y="2623321"/>
            <a:ext cx="236872" cy="222592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3763-FB2A-4567-87AD-9FD97999AFFC}"/>
              </a:ext>
            </a:extLst>
          </p:cNvPr>
          <p:cNvSpPr txBox="1"/>
          <p:nvPr/>
        </p:nvSpPr>
        <p:spPr>
          <a:xfrm>
            <a:off x="1103789" y="5083741"/>
            <a:ext cx="985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Stable Computation</a:t>
            </a:r>
            <a:r>
              <a:rPr lang="en-US" sz="2800" dirty="0"/>
              <a:t>: Intuitively, correct # output with probability 1</a:t>
            </a:r>
            <a:endParaRPr lang="en-US" sz="28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98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"/>
    </mc:Choice>
    <mc:Fallback xmlns="">
      <p:transition spd="slow" advTm="34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4" grpId="0"/>
      <p:bldP spid="18" grpId="0" animBg="1"/>
      <p:bldP spid="19" grpId="0" animBg="1"/>
      <p:bldP spid="20" grpId="0" animBg="1"/>
      <p:bldP spid="14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 animBg="1"/>
      <p:bldP spid="39" grpId="0" animBg="1"/>
      <p:bldP spid="40" grpId="0" animBg="1"/>
      <p:bldP spid="41" grpId="0" animBg="1"/>
      <p:bldP spid="46" grpId="0" animBg="1"/>
      <p:bldP spid="60" grpId="0" build="p"/>
      <p:bldP spid="15" grpId="0" animBg="1"/>
      <p:bldP spid="84" grpId="0" build="p"/>
      <p:bldP spid="85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9CF09-B9D2-43E3-B564-EB690339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128" name="Title 127">
            <a:extLst>
              <a:ext uri="{FF2B5EF4-FFF2-40B4-BE49-F238E27FC236}">
                <a16:creationId xmlns:a16="http://schemas.microsoft.com/office/drawing/2014/main" id="{4BFE257A-A603-4100-81DE-D14B3680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953"/>
            <a:ext cx="105156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Goal: Function 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B0D30FE-0A0D-410D-A2DA-E96299D11F36}"/>
                  </a:ext>
                </a:extLst>
              </p:cNvPr>
              <p:cNvSpPr txBox="1"/>
              <p:nvPr/>
            </p:nvSpPr>
            <p:spPr>
              <a:xfrm>
                <a:off x="1860551" y="4773715"/>
                <a:ext cx="1402671" cy="5232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→2</m:t>
                      </m:r>
                      <m:r>
                        <a:rPr lang="en-US" sz="2800" i="1" smtClean="0">
                          <a:ln w="3175">
                            <a:noFill/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B0D30FE-0A0D-410D-A2DA-E96299D11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551" y="4773715"/>
                <a:ext cx="1402671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DAE934A-C626-491A-A4E8-16B98C3206E7}"/>
                  </a:ext>
                </a:extLst>
              </p:cNvPr>
              <p:cNvSpPr txBox="1"/>
              <p:nvPr/>
            </p:nvSpPr>
            <p:spPr>
              <a:xfrm>
                <a:off x="1385756" y="2973293"/>
                <a:ext cx="2225927" cy="5232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DAE934A-C626-491A-A4E8-16B98C320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756" y="2973293"/>
                <a:ext cx="2225927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F812576-44D3-482D-8F56-EDE4163EC4DC}"/>
                  </a:ext>
                </a:extLst>
              </p:cNvPr>
              <p:cNvSpPr txBox="1"/>
              <p:nvPr/>
            </p:nvSpPr>
            <p:spPr>
              <a:xfrm>
                <a:off x="2991315" y="2288038"/>
                <a:ext cx="4960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F812576-44D3-482D-8F56-EDE4163EC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315" y="2288038"/>
                <a:ext cx="496033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916BE1E-6189-4CC2-9B19-9EA007516ECC}"/>
              </a:ext>
            </a:extLst>
          </p:cNvPr>
          <p:cNvCxnSpPr>
            <a:cxnSpLocks/>
          </p:cNvCxnSpPr>
          <p:nvPr/>
        </p:nvCxnSpPr>
        <p:spPr>
          <a:xfrm>
            <a:off x="2052950" y="4261181"/>
            <a:ext cx="2286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rapezoid 165">
            <a:extLst>
              <a:ext uri="{FF2B5EF4-FFF2-40B4-BE49-F238E27FC236}">
                <a16:creationId xmlns:a16="http://schemas.microsoft.com/office/drawing/2014/main" id="{230B86E3-EAE4-4AB1-9C93-24442FEBECEE}"/>
              </a:ext>
            </a:extLst>
          </p:cNvPr>
          <p:cNvSpPr/>
          <p:nvPr/>
        </p:nvSpPr>
        <p:spPr>
          <a:xfrm rot="5400000">
            <a:off x="2253045" y="3941920"/>
            <a:ext cx="617685" cy="638521"/>
          </a:xfrm>
          <a:prstGeom prst="trapezoid">
            <a:avLst/>
          </a:prstGeom>
          <a:gradFill>
            <a:gsLst>
              <a:gs pos="0">
                <a:srgbClr val="0070C0"/>
              </a:gs>
              <a:gs pos="100000">
                <a:srgbClr val="89CFFF"/>
              </a:gs>
            </a:gsLst>
          </a:gradFill>
          <a:ln>
            <a:solidFill>
              <a:srgbClr val="0096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2250" dirty="0"/>
              <a:t> 2x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0F67656A-9C3A-42E2-8EA7-CBDACF17B7C1}"/>
                  </a:ext>
                </a:extLst>
              </p:cNvPr>
              <p:cNvSpPr txBox="1"/>
              <p:nvPr/>
            </p:nvSpPr>
            <p:spPr>
              <a:xfrm>
                <a:off x="2881148" y="4052197"/>
                <a:ext cx="402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0F67656A-9C3A-42E2-8EA7-CBDACF17B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148" y="4052197"/>
                <a:ext cx="402546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7FB3403-EF51-4E53-99B1-EB66A3F60CB3}"/>
              </a:ext>
            </a:extLst>
          </p:cNvPr>
          <p:cNvCxnSpPr>
            <a:cxnSpLocks/>
          </p:cNvCxnSpPr>
          <p:nvPr/>
        </p:nvCxnSpPr>
        <p:spPr>
          <a:xfrm flipH="1">
            <a:off x="2881148" y="4255889"/>
            <a:ext cx="11358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E98014A-B5C6-4CBB-BA45-FF57042B521D}"/>
                  </a:ext>
                </a:extLst>
              </p:cNvPr>
              <p:cNvSpPr txBox="1"/>
              <p:nvPr/>
            </p:nvSpPr>
            <p:spPr>
              <a:xfrm>
                <a:off x="1707552" y="4071704"/>
                <a:ext cx="4960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E98014A-B5C6-4CBB-BA45-FF57042B5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552" y="4071704"/>
                <a:ext cx="496033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rapezoid 169">
            <a:extLst>
              <a:ext uri="{FF2B5EF4-FFF2-40B4-BE49-F238E27FC236}">
                <a16:creationId xmlns:a16="http://schemas.microsoft.com/office/drawing/2014/main" id="{CC015916-D3A7-46C7-B537-E27F1C5FC69F}"/>
              </a:ext>
            </a:extLst>
          </p:cNvPr>
          <p:cNvSpPr/>
          <p:nvPr/>
        </p:nvSpPr>
        <p:spPr>
          <a:xfrm rot="5400000">
            <a:off x="2291968" y="2162953"/>
            <a:ext cx="617685" cy="638521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2250" dirty="0"/>
              <a:t> min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22A9F9F-A9CB-4015-BBC6-8F1811EF59F1}"/>
              </a:ext>
            </a:extLst>
          </p:cNvPr>
          <p:cNvCxnSpPr>
            <a:cxnSpLocks/>
          </p:cNvCxnSpPr>
          <p:nvPr/>
        </p:nvCxnSpPr>
        <p:spPr>
          <a:xfrm>
            <a:off x="2053041" y="2607322"/>
            <a:ext cx="2286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B74CC25-AF71-400D-AA96-B24BDA502903}"/>
              </a:ext>
            </a:extLst>
          </p:cNvPr>
          <p:cNvCxnSpPr>
            <a:cxnSpLocks/>
            <a:stCxn id="170" idx="0"/>
          </p:cNvCxnSpPr>
          <p:nvPr/>
        </p:nvCxnSpPr>
        <p:spPr>
          <a:xfrm>
            <a:off x="2920071" y="2482214"/>
            <a:ext cx="1883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BF364F8-3E15-4F85-B476-EDD797259936}"/>
                  </a:ext>
                </a:extLst>
              </p:cNvPr>
              <p:cNvSpPr txBox="1"/>
              <p:nvPr/>
            </p:nvSpPr>
            <p:spPr>
              <a:xfrm>
                <a:off x="1670245" y="2135416"/>
                <a:ext cx="5098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07B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07BC7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07BC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BF364F8-3E15-4F85-B476-EDD797259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45" y="2135416"/>
                <a:ext cx="509883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020219E-86C1-4789-92AC-15F8F0DDE9C3}"/>
              </a:ext>
            </a:extLst>
          </p:cNvPr>
          <p:cNvCxnSpPr>
            <a:cxnSpLocks/>
          </p:cNvCxnSpPr>
          <p:nvPr/>
        </p:nvCxnSpPr>
        <p:spPr>
          <a:xfrm>
            <a:off x="2052950" y="2365666"/>
            <a:ext cx="2286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D154175-3BE7-4B26-B720-9C3DA6326CBB}"/>
                  </a:ext>
                </a:extLst>
              </p:cNvPr>
              <p:cNvSpPr txBox="1"/>
              <p:nvPr/>
            </p:nvSpPr>
            <p:spPr>
              <a:xfrm>
                <a:off x="1667263" y="2408622"/>
                <a:ext cx="5158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C296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2960D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2960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D154175-3BE7-4B26-B720-9C3DA6326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63" y="2408622"/>
                <a:ext cx="515846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80D3861-AF9D-4C66-BD8B-2F450090128F}"/>
                  </a:ext>
                </a:extLst>
              </p:cNvPr>
              <p:cNvSpPr txBox="1"/>
              <p:nvPr/>
            </p:nvSpPr>
            <p:spPr>
              <a:xfrm>
                <a:off x="3000517" y="2280881"/>
                <a:ext cx="402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80D3861-AF9D-4C66-BD8B-2F4500901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517" y="2280881"/>
                <a:ext cx="402546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6D31D465-A3A7-4022-980C-0BCEEAC42158}"/>
                  </a:ext>
                </a:extLst>
              </p:cNvPr>
              <p:cNvSpPr txBox="1"/>
              <p:nvPr/>
            </p:nvSpPr>
            <p:spPr>
              <a:xfrm>
                <a:off x="1385755" y="2969477"/>
                <a:ext cx="2225927" cy="5232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6D31D465-A3A7-4022-980C-0BCEEAC42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755" y="2969477"/>
                <a:ext cx="2225927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9E86E7F-254F-4434-AF5E-24FB6FB969E0}"/>
                  </a:ext>
                </a:extLst>
              </p:cNvPr>
              <p:cNvSpPr txBox="1"/>
              <p:nvPr/>
            </p:nvSpPr>
            <p:spPr>
              <a:xfrm>
                <a:off x="1715972" y="4776056"/>
                <a:ext cx="1691828" cy="5232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→2</m:t>
                      </m:r>
                      <m:r>
                        <a:rPr lang="en-US" sz="2800" i="1" smtClean="0">
                          <a:ln w="3175">
                            <a:noFill/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9E86E7F-254F-4434-AF5E-24FB6FB96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972" y="4776056"/>
                <a:ext cx="1691828" cy="5232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9C7445A-6E81-4BA4-BDC8-065393BAFBAB}"/>
                  </a:ext>
                </a:extLst>
              </p:cNvPr>
              <p:cNvSpPr txBox="1"/>
              <p:nvPr/>
            </p:nvSpPr>
            <p:spPr>
              <a:xfrm>
                <a:off x="1721315" y="4058650"/>
                <a:ext cx="4137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07BC7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9C7445A-6E81-4BA4-BDC8-065393BAF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315" y="4058650"/>
                <a:ext cx="413767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8" name="Group 207">
            <a:extLst>
              <a:ext uri="{FF2B5EF4-FFF2-40B4-BE49-F238E27FC236}">
                <a16:creationId xmlns:a16="http://schemas.microsoft.com/office/drawing/2014/main" id="{5EDFEEC9-9FDE-4FBE-AAEC-A015BE98F1A4}"/>
              </a:ext>
            </a:extLst>
          </p:cNvPr>
          <p:cNvGrpSpPr/>
          <p:nvPr/>
        </p:nvGrpSpPr>
        <p:grpSpPr>
          <a:xfrm>
            <a:off x="8159115" y="2631608"/>
            <a:ext cx="2647129" cy="673316"/>
            <a:chOff x="8159115" y="2631608"/>
            <a:chExt cx="2647129" cy="673316"/>
          </a:xfrm>
        </p:grpSpPr>
        <p:sp>
          <p:nvSpPr>
            <p:cNvPr id="136" name="Trapezoid 135">
              <a:extLst>
                <a:ext uri="{FF2B5EF4-FFF2-40B4-BE49-F238E27FC236}">
                  <a16:creationId xmlns:a16="http://schemas.microsoft.com/office/drawing/2014/main" id="{66EA004B-243B-4F29-A071-35E88A631BEC}"/>
                </a:ext>
              </a:extLst>
            </p:cNvPr>
            <p:cNvSpPr/>
            <p:nvPr/>
          </p:nvSpPr>
          <p:spPr>
            <a:xfrm rot="5400000">
              <a:off x="8783820" y="2659145"/>
              <a:ext cx="617685" cy="638521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2250" dirty="0"/>
                <a:t> min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8226DDE-0311-41B6-A89F-B75858774E39}"/>
                </a:ext>
              </a:extLst>
            </p:cNvPr>
            <p:cNvCxnSpPr>
              <a:cxnSpLocks/>
            </p:cNvCxnSpPr>
            <p:nvPr/>
          </p:nvCxnSpPr>
          <p:spPr>
            <a:xfrm>
              <a:off x="8544893" y="3103514"/>
              <a:ext cx="2286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1D5352D-5FD8-4BB7-80B6-3B87EEF10F4B}"/>
                </a:ext>
              </a:extLst>
            </p:cNvPr>
            <p:cNvCxnSpPr>
              <a:cxnSpLocks/>
              <a:stCxn id="136" idx="0"/>
            </p:cNvCxnSpPr>
            <p:nvPr/>
          </p:nvCxnSpPr>
          <p:spPr>
            <a:xfrm>
              <a:off x="9411923" y="2978406"/>
              <a:ext cx="39217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12D579A8-E702-4EA9-B99F-8E4330AEE1CC}"/>
                    </a:ext>
                  </a:extLst>
                </p:cNvPr>
                <p:cNvSpPr txBox="1"/>
                <p:nvPr/>
              </p:nvSpPr>
              <p:spPr>
                <a:xfrm>
                  <a:off x="8162097" y="2631608"/>
                  <a:ext cx="50988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107BC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107BC7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107BC7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12D579A8-E702-4EA9-B99F-8E4330AEE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2097" y="2631608"/>
                  <a:ext cx="509883" cy="40011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E92087B-F816-497A-BE53-0B70C9DE5630}"/>
                </a:ext>
              </a:extLst>
            </p:cNvPr>
            <p:cNvCxnSpPr>
              <a:cxnSpLocks/>
            </p:cNvCxnSpPr>
            <p:nvPr/>
          </p:nvCxnSpPr>
          <p:spPr>
            <a:xfrm>
              <a:off x="8544802" y="2861858"/>
              <a:ext cx="2286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FB7F03E7-B13F-480B-AE4C-A187CB785DD6}"/>
                    </a:ext>
                  </a:extLst>
                </p:cNvPr>
                <p:cNvSpPr txBox="1"/>
                <p:nvPr/>
              </p:nvSpPr>
              <p:spPr>
                <a:xfrm>
                  <a:off x="8159115" y="2904814"/>
                  <a:ext cx="5158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2960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2960D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2960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FB7F03E7-B13F-480B-AE4C-A187CB785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115" y="2904814"/>
                  <a:ext cx="515846" cy="400110"/>
                </a:xfrm>
                <a:prstGeom prst="rect">
                  <a:avLst/>
                </a:prstGeom>
                <a:blipFill>
                  <a:blip r:embed="rId30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Trapezoid 151">
              <a:extLst>
                <a:ext uri="{FF2B5EF4-FFF2-40B4-BE49-F238E27FC236}">
                  <a16:creationId xmlns:a16="http://schemas.microsoft.com/office/drawing/2014/main" id="{ECFA6E09-3BCD-4E47-AC82-DFF2064DBEE0}"/>
                </a:ext>
              </a:extLst>
            </p:cNvPr>
            <p:cNvSpPr/>
            <p:nvPr/>
          </p:nvSpPr>
          <p:spPr>
            <a:xfrm rot="5400000">
              <a:off x="9775595" y="2659145"/>
              <a:ext cx="617685" cy="638521"/>
            </a:xfrm>
            <a:prstGeom prst="trapezoid">
              <a:avLst/>
            </a:prstGeom>
            <a:gradFill>
              <a:gsLst>
                <a:gs pos="0">
                  <a:srgbClr val="0070C0"/>
                </a:gs>
                <a:gs pos="100000">
                  <a:srgbClr val="89CFFF"/>
                </a:gs>
              </a:gsLst>
            </a:gradFill>
            <a:ln>
              <a:solidFill>
                <a:srgbClr val="0096F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2250" dirty="0"/>
                <a:t> 2x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0F54B232-42C9-411D-853A-687A8C497012}"/>
                    </a:ext>
                  </a:extLst>
                </p:cNvPr>
                <p:cNvSpPr txBox="1"/>
                <p:nvPr/>
              </p:nvSpPr>
              <p:spPr>
                <a:xfrm>
                  <a:off x="10403698" y="2769422"/>
                  <a:ext cx="4025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0F54B232-42C9-411D-853A-687A8C497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3698" y="2769422"/>
                  <a:ext cx="402546" cy="40011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9667B50-2FE4-405C-905C-126418FFA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03698" y="2973114"/>
              <a:ext cx="11358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68DDFD88-2428-4503-8845-93247097E258}"/>
                    </a:ext>
                  </a:extLst>
                </p:cNvPr>
                <p:cNvSpPr txBox="1"/>
                <p:nvPr/>
              </p:nvSpPr>
              <p:spPr>
                <a:xfrm>
                  <a:off x="9362631" y="2661803"/>
                  <a:ext cx="49603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68DDFD88-2428-4503-8845-93247097E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2631" y="2661803"/>
                  <a:ext cx="496033" cy="40011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E7E3461-FC98-4D51-B07D-BCD656643DF1}"/>
              </a:ext>
            </a:extLst>
          </p:cNvPr>
          <p:cNvGrpSpPr/>
          <p:nvPr/>
        </p:nvGrpSpPr>
        <p:grpSpPr>
          <a:xfrm>
            <a:off x="4671229" y="2925615"/>
            <a:ext cx="951371" cy="2638597"/>
            <a:chOff x="4717729" y="3422466"/>
            <a:chExt cx="951371" cy="2638597"/>
          </a:xfrm>
        </p:grpSpPr>
        <p:grpSp>
          <p:nvGrpSpPr>
            <p:cNvPr id="185" name="Test_Tube">
              <a:extLst>
                <a:ext uri="{FF2B5EF4-FFF2-40B4-BE49-F238E27FC236}">
                  <a16:creationId xmlns:a16="http://schemas.microsoft.com/office/drawing/2014/main" id="{46325460-1232-4215-B4DA-A3791E1B3904}"/>
                </a:ext>
              </a:extLst>
            </p:cNvPr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4923325" y="4364516"/>
              <a:ext cx="534300" cy="1480327"/>
              <a:chOff x="157" y="8"/>
              <a:chExt cx="170" cy="471"/>
            </a:xfrm>
            <a:solidFill>
              <a:srgbClr val="ED7D31"/>
            </a:solidFill>
          </p:grpSpPr>
          <p:sp>
            <p:nvSpPr>
              <p:cNvPr id="188" name="Test_Tube">
                <a:extLst>
                  <a:ext uri="{FF2B5EF4-FFF2-40B4-BE49-F238E27FC236}">
                    <a16:creationId xmlns:a16="http://schemas.microsoft.com/office/drawing/2014/main" id="{78EDC3DC-EDB2-4595-B68E-D599E64CD8DC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15" y="295"/>
                <a:ext cx="56" cy="146"/>
              </a:xfrm>
              <a:custGeom>
                <a:avLst/>
                <a:gdLst>
                  <a:gd name="T0" fmla="*/ 0 w 150"/>
                  <a:gd name="T1" fmla="*/ 0 h 387"/>
                  <a:gd name="T2" fmla="*/ 0 w 150"/>
                  <a:gd name="T3" fmla="*/ 313 h 387"/>
                  <a:gd name="T4" fmla="*/ 75 w 150"/>
                  <a:gd name="T5" fmla="*/ 387 h 387"/>
                  <a:gd name="T6" fmla="*/ 150 w 150"/>
                  <a:gd name="T7" fmla="*/ 313 h 387"/>
                  <a:gd name="T8" fmla="*/ 150 w 150"/>
                  <a:gd name="T9" fmla="*/ 0 h 387"/>
                  <a:gd name="T10" fmla="*/ 0 w 150"/>
                  <a:gd name="T11" fmla="*/ 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387">
                    <a:moveTo>
                      <a:pt x="0" y="0"/>
                    </a:moveTo>
                    <a:lnTo>
                      <a:pt x="0" y="313"/>
                    </a:lnTo>
                    <a:cubicBezTo>
                      <a:pt x="0" y="354"/>
                      <a:pt x="34" y="387"/>
                      <a:pt x="75" y="387"/>
                    </a:cubicBezTo>
                    <a:cubicBezTo>
                      <a:pt x="116" y="387"/>
                      <a:pt x="150" y="354"/>
                      <a:pt x="150" y="313"/>
                    </a:cubicBezTo>
                    <a:lnTo>
                      <a:pt x="15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Test_Tube">
                <a:extLst>
                  <a:ext uri="{FF2B5EF4-FFF2-40B4-BE49-F238E27FC236}">
                    <a16:creationId xmlns:a16="http://schemas.microsoft.com/office/drawing/2014/main" id="{2F4F5BF6-432A-4866-BC05-D1C7E20160C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36" y="247"/>
                <a:ext cx="35" cy="35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Test_Tube">
                <a:extLst>
                  <a:ext uri="{FF2B5EF4-FFF2-40B4-BE49-F238E27FC236}">
                    <a16:creationId xmlns:a16="http://schemas.microsoft.com/office/drawing/2014/main" id="{0EBA67AF-C615-4337-A3DE-63C69F5D2DF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15" y="192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Test_Tube">
                <a:extLst>
                  <a:ext uri="{FF2B5EF4-FFF2-40B4-BE49-F238E27FC236}">
                    <a16:creationId xmlns:a16="http://schemas.microsoft.com/office/drawing/2014/main" id="{37E7E270-4BC7-4E98-AC8F-F03ABB71A143}"/>
                  </a:ext>
                </a:extLst>
              </p:cNvPr>
              <p:cNvSpPr>
                <a:spLocks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57" y="8"/>
                <a:ext cx="170" cy="471"/>
              </a:xfrm>
              <a:custGeom>
                <a:avLst/>
                <a:gdLst>
                  <a:gd name="T0" fmla="*/ 402 w 452"/>
                  <a:gd name="T1" fmla="*/ 50 h 1250"/>
                  <a:gd name="T2" fmla="*/ 353 w 452"/>
                  <a:gd name="T3" fmla="*/ 103 h 1250"/>
                  <a:gd name="T4" fmla="*/ 353 w 452"/>
                  <a:gd name="T5" fmla="*/ 619 h 1250"/>
                  <a:gd name="T6" fmla="*/ 353 w 452"/>
                  <a:gd name="T7" fmla="*/ 1076 h 1250"/>
                  <a:gd name="T8" fmla="*/ 228 w 452"/>
                  <a:gd name="T9" fmla="*/ 1200 h 1250"/>
                  <a:gd name="T10" fmla="*/ 103 w 452"/>
                  <a:gd name="T11" fmla="*/ 1076 h 1250"/>
                  <a:gd name="T12" fmla="*/ 103 w 452"/>
                  <a:gd name="T13" fmla="*/ 619 h 1250"/>
                  <a:gd name="T14" fmla="*/ 103 w 452"/>
                  <a:gd name="T15" fmla="*/ 103 h 1250"/>
                  <a:gd name="T16" fmla="*/ 53 w 452"/>
                  <a:gd name="T17" fmla="*/ 50 h 1250"/>
                  <a:gd name="T18" fmla="*/ 403 w 452"/>
                  <a:gd name="T19" fmla="*/ 50 h 1250"/>
                  <a:gd name="T20" fmla="*/ 398 w 452"/>
                  <a:gd name="T21" fmla="*/ 0 h 1250"/>
                  <a:gd name="T22" fmla="*/ 53 w 452"/>
                  <a:gd name="T23" fmla="*/ 0 h 1250"/>
                  <a:gd name="T24" fmla="*/ 8 w 452"/>
                  <a:gd name="T25" fmla="*/ 30 h 1250"/>
                  <a:gd name="T26" fmla="*/ 17 w 452"/>
                  <a:gd name="T27" fmla="*/ 84 h 1250"/>
                  <a:gd name="T28" fmla="*/ 53 w 452"/>
                  <a:gd name="T29" fmla="*/ 123 h 1250"/>
                  <a:gd name="T30" fmla="*/ 53 w 452"/>
                  <a:gd name="T31" fmla="*/ 619 h 1250"/>
                  <a:gd name="T32" fmla="*/ 53 w 452"/>
                  <a:gd name="T33" fmla="*/ 1076 h 1250"/>
                  <a:gd name="T34" fmla="*/ 228 w 452"/>
                  <a:gd name="T35" fmla="*/ 1250 h 1250"/>
                  <a:gd name="T36" fmla="*/ 403 w 452"/>
                  <a:gd name="T37" fmla="*/ 1076 h 1250"/>
                  <a:gd name="T38" fmla="*/ 403 w 452"/>
                  <a:gd name="T39" fmla="*/ 619 h 1250"/>
                  <a:gd name="T40" fmla="*/ 403 w 452"/>
                  <a:gd name="T41" fmla="*/ 122 h 1250"/>
                  <a:gd name="T42" fmla="*/ 436 w 452"/>
                  <a:gd name="T43" fmla="*/ 84 h 1250"/>
                  <a:gd name="T44" fmla="*/ 444 w 452"/>
                  <a:gd name="T45" fmla="*/ 30 h 1250"/>
                  <a:gd name="T46" fmla="*/ 398 w 452"/>
                  <a:gd name="T47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52" h="1250">
                    <a:moveTo>
                      <a:pt x="402" y="50"/>
                    </a:moveTo>
                    <a:lnTo>
                      <a:pt x="353" y="103"/>
                    </a:lnTo>
                    <a:lnTo>
                      <a:pt x="353" y="619"/>
                    </a:lnTo>
                    <a:lnTo>
                      <a:pt x="353" y="1076"/>
                    </a:lnTo>
                    <a:cubicBezTo>
                      <a:pt x="353" y="1076"/>
                      <a:pt x="352" y="1200"/>
                      <a:pt x="228" y="1200"/>
                    </a:cubicBezTo>
                    <a:cubicBezTo>
                      <a:pt x="104" y="1200"/>
                      <a:pt x="103" y="1076"/>
                      <a:pt x="103" y="1076"/>
                    </a:cubicBezTo>
                    <a:lnTo>
                      <a:pt x="103" y="619"/>
                    </a:lnTo>
                    <a:lnTo>
                      <a:pt x="103" y="103"/>
                    </a:lnTo>
                    <a:lnTo>
                      <a:pt x="53" y="50"/>
                    </a:lnTo>
                    <a:lnTo>
                      <a:pt x="403" y="50"/>
                    </a:lnTo>
                    <a:moveTo>
                      <a:pt x="398" y="0"/>
                    </a:moveTo>
                    <a:lnTo>
                      <a:pt x="53" y="0"/>
                    </a:lnTo>
                    <a:cubicBezTo>
                      <a:pt x="34" y="0"/>
                      <a:pt x="16" y="12"/>
                      <a:pt x="8" y="30"/>
                    </a:cubicBezTo>
                    <a:cubicBezTo>
                      <a:pt x="0" y="48"/>
                      <a:pt x="3" y="69"/>
                      <a:pt x="17" y="84"/>
                    </a:cubicBezTo>
                    <a:lnTo>
                      <a:pt x="53" y="123"/>
                    </a:lnTo>
                    <a:lnTo>
                      <a:pt x="53" y="619"/>
                    </a:lnTo>
                    <a:lnTo>
                      <a:pt x="53" y="1076"/>
                    </a:lnTo>
                    <a:cubicBezTo>
                      <a:pt x="53" y="1146"/>
                      <a:pt x="101" y="1250"/>
                      <a:pt x="228" y="1250"/>
                    </a:cubicBezTo>
                    <a:cubicBezTo>
                      <a:pt x="355" y="1250"/>
                      <a:pt x="403" y="1146"/>
                      <a:pt x="403" y="1076"/>
                    </a:cubicBezTo>
                    <a:lnTo>
                      <a:pt x="403" y="619"/>
                    </a:lnTo>
                    <a:lnTo>
                      <a:pt x="403" y="122"/>
                    </a:lnTo>
                    <a:lnTo>
                      <a:pt x="436" y="84"/>
                    </a:lnTo>
                    <a:cubicBezTo>
                      <a:pt x="450" y="69"/>
                      <a:pt x="452" y="48"/>
                      <a:pt x="444" y="30"/>
                    </a:cubicBezTo>
                    <a:cubicBezTo>
                      <a:pt x="436" y="12"/>
                      <a:pt x="418" y="0"/>
                      <a:pt x="398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6" name="Trapezoid 185">
              <a:extLst>
                <a:ext uri="{FF2B5EF4-FFF2-40B4-BE49-F238E27FC236}">
                  <a16:creationId xmlns:a16="http://schemas.microsoft.com/office/drawing/2014/main" id="{C75291F8-D4CC-49FF-968F-756C5C09503A}"/>
                </a:ext>
              </a:extLst>
            </p:cNvPr>
            <p:cNvSpPr/>
            <p:nvPr/>
          </p:nvSpPr>
          <p:spPr>
            <a:xfrm rot="5400000">
              <a:off x="4881632" y="3554202"/>
              <a:ext cx="617685" cy="638521"/>
            </a:xfrm>
            <a:prstGeom prst="trapezoi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2250" dirty="0"/>
                <a:t> min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0C7DBA1C-7B4A-4AAD-BAE0-391D8F8CEB74}"/>
                </a:ext>
              </a:extLst>
            </p:cNvPr>
            <p:cNvSpPr/>
            <p:nvPr/>
          </p:nvSpPr>
          <p:spPr>
            <a:xfrm>
              <a:off x="4717729" y="3422466"/>
              <a:ext cx="951371" cy="26385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9A611EE-C34C-4A9E-8A42-265937E8F9E0}"/>
              </a:ext>
            </a:extLst>
          </p:cNvPr>
          <p:cNvGrpSpPr/>
          <p:nvPr/>
        </p:nvGrpSpPr>
        <p:grpSpPr>
          <a:xfrm>
            <a:off x="6361245" y="2904814"/>
            <a:ext cx="951371" cy="2638597"/>
            <a:chOff x="6809044" y="3415932"/>
            <a:chExt cx="951371" cy="2638597"/>
          </a:xfrm>
        </p:grpSpPr>
        <p:grpSp>
          <p:nvGrpSpPr>
            <p:cNvPr id="193" name="Test_Tube">
              <a:extLst>
                <a:ext uri="{FF2B5EF4-FFF2-40B4-BE49-F238E27FC236}">
                  <a16:creationId xmlns:a16="http://schemas.microsoft.com/office/drawing/2014/main" id="{E80DA086-335A-45FF-8B54-E75087BF4126}"/>
                </a:ext>
              </a:extLst>
            </p:cNvPr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6981437" y="4361261"/>
              <a:ext cx="534300" cy="1480327"/>
              <a:chOff x="157" y="8"/>
              <a:chExt cx="170" cy="471"/>
            </a:xfrm>
            <a:solidFill>
              <a:srgbClr val="107BC7"/>
            </a:solidFill>
          </p:grpSpPr>
          <p:sp>
            <p:nvSpPr>
              <p:cNvPr id="196" name="Test_Tube">
                <a:extLst>
                  <a:ext uri="{FF2B5EF4-FFF2-40B4-BE49-F238E27FC236}">
                    <a16:creationId xmlns:a16="http://schemas.microsoft.com/office/drawing/2014/main" id="{D72FD464-2958-45F2-A618-EB112377A07D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15" y="295"/>
                <a:ext cx="56" cy="146"/>
              </a:xfrm>
              <a:custGeom>
                <a:avLst/>
                <a:gdLst>
                  <a:gd name="T0" fmla="*/ 0 w 150"/>
                  <a:gd name="T1" fmla="*/ 0 h 387"/>
                  <a:gd name="T2" fmla="*/ 0 w 150"/>
                  <a:gd name="T3" fmla="*/ 313 h 387"/>
                  <a:gd name="T4" fmla="*/ 75 w 150"/>
                  <a:gd name="T5" fmla="*/ 387 h 387"/>
                  <a:gd name="T6" fmla="*/ 150 w 150"/>
                  <a:gd name="T7" fmla="*/ 313 h 387"/>
                  <a:gd name="T8" fmla="*/ 150 w 150"/>
                  <a:gd name="T9" fmla="*/ 0 h 387"/>
                  <a:gd name="T10" fmla="*/ 0 w 150"/>
                  <a:gd name="T11" fmla="*/ 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387">
                    <a:moveTo>
                      <a:pt x="0" y="0"/>
                    </a:moveTo>
                    <a:lnTo>
                      <a:pt x="0" y="313"/>
                    </a:lnTo>
                    <a:cubicBezTo>
                      <a:pt x="0" y="354"/>
                      <a:pt x="34" y="387"/>
                      <a:pt x="75" y="387"/>
                    </a:cubicBezTo>
                    <a:cubicBezTo>
                      <a:pt x="116" y="387"/>
                      <a:pt x="150" y="354"/>
                      <a:pt x="150" y="313"/>
                    </a:cubicBezTo>
                    <a:lnTo>
                      <a:pt x="15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Test_Tube">
                <a:extLst>
                  <a:ext uri="{FF2B5EF4-FFF2-40B4-BE49-F238E27FC236}">
                    <a16:creationId xmlns:a16="http://schemas.microsoft.com/office/drawing/2014/main" id="{B7464999-DF88-4526-B9AE-CDF949BBA4B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36" y="247"/>
                <a:ext cx="35" cy="35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Test_Tube">
                <a:extLst>
                  <a:ext uri="{FF2B5EF4-FFF2-40B4-BE49-F238E27FC236}">
                    <a16:creationId xmlns:a16="http://schemas.microsoft.com/office/drawing/2014/main" id="{B0C71BC1-D4A2-482D-9722-126485F0A9B0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15" y="192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Test_Tube">
                <a:extLst>
                  <a:ext uri="{FF2B5EF4-FFF2-40B4-BE49-F238E27FC236}">
                    <a16:creationId xmlns:a16="http://schemas.microsoft.com/office/drawing/2014/main" id="{24273AE0-FEAD-4EE7-88B5-91E37AA290BB}"/>
                  </a:ext>
                </a:extLst>
              </p:cNvPr>
              <p:cNvSpPr>
                <a:spLocks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57" y="8"/>
                <a:ext cx="170" cy="471"/>
              </a:xfrm>
              <a:custGeom>
                <a:avLst/>
                <a:gdLst>
                  <a:gd name="T0" fmla="*/ 402 w 452"/>
                  <a:gd name="T1" fmla="*/ 50 h 1250"/>
                  <a:gd name="T2" fmla="*/ 353 w 452"/>
                  <a:gd name="T3" fmla="*/ 103 h 1250"/>
                  <a:gd name="T4" fmla="*/ 353 w 452"/>
                  <a:gd name="T5" fmla="*/ 619 h 1250"/>
                  <a:gd name="T6" fmla="*/ 353 w 452"/>
                  <a:gd name="T7" fmla="*/ 1076 h 1250"/>
                  <a:gd name="T8" fmla="*/ 228 w 452"/>
                  <a:gd name="T9" fmla="*/ 1200 h 1250"/>
                  <a:gd name="T10" fmla="*/ 103 w 452"/>
                  <a:gd name="T11" fmla="*/ 1076 h 1250"/>
                  <a:gd name="T12" fmla="*/ 103 w 452"/>
                  <a:gd name="T13" fmla="*/ 619 h 1250"/>
                  <a:gd name="T14" fmla="*/ 103 w 452"/>
                  <a:gd name="T15" fmla="*/ 103 h 1250"/>
                  <a:gd name="T16" fmla="*/ 53 w 452"/>
                  <a:gd name="T17" fmla="*/ 50 h 1250"/>
                  <a:gd name="T18" fmla="*/ 403 w 452"/>
                  <a:gd name="T19" fmla="*/ 50 h 1250"/>
                  <a:gd name="T20" fmla="*/ 398 w 452"/>
                  <a:gd name="T21" fmla="*/ 0 h 1250"/>
                  <a:gd name="T22" fmla="*/ 53 w 452"/>
                  <a:gd name="T23" fmla="*/ 0 h 1250"/>
                  <a:gd name="T24" fmla="*/ 8 w 452"/>
                  <a:gd name="T25" fmla="*/ 30 h 1250"/>
                  <a:gd name="T26" fmla="*/ 17 w 452"/>
                  <a:gd name="T27" fmla="*/ 84 h 1250"/>
                  <a:gd name="T28" fmla="*/ 53 w 452"/>
                  <a:gd name="T29" fmla="*/ 123 h 1250"/>
                  <a:gd name="T30" fmla="*/ 53 w 452"/>
                  <a:gd name="T31" fmla="*/ 619 h 1250"/>
                  <a:gd name="T32" fmla="*/ 53 w 452"/>
                  <a:gd name="T33" fmla="*/ 1076 h 1250"/>
                  <a:gd name="T34" fmla="*/ 228 w 452"/>
                  <a:gd name="T35" fmla="*/ 1250 h 1250"/>
                  <a:gd name="T36" fmla="*/ 403 w 452"/>
                  <a:gd name="T37" fmla="*/ 1076 h 1250"/>
                  <a:gd name="T38" fmla="*/ 403 w 452"/>
                  <a:gd name="T39" fmla="*/ 619 h 1250"/>
                  <a:gd name="T40" fmla="*/ 403 w 452"/>
                  <a:gd name="T41" fmla="*/ 122 h 1250"/>
                  <a:gd name="T42" fmla="*/ 436 w 452"/>
                  <a:gd name="T43" fmla="*/ 84 h 1250"/>
                  <a:gd name="T44" fmla="*/ 444 w 452"/>
                  <a:gd name="T45" fmla="*/ 30 h 1250"/>
                  <a:gd name="T46" fmla="*/ 398 w 452"/>
                  <a:gd name="T47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52" h="1250">
                    <a:moveTo>
                      <a:pt x="402" y="50"/>
                    </a:moveTo>
                    <a:lnTo>
                      <a:pt x="353" y="103"/>
                    </a:lnTo>
                    <a:lnTo>
                      <a:pt x="353" y="619"/>
                    </a:lnTo>
                    <a:lnTo>
                      <a:pt x="353" y="1076"/>
                    </a:lnTo>
                    <a:cubicBezTo>
                      <a:pt x="353" y="1076"/>
                      <a:pt x="352" y="1200"/>
                      <a:pt x="228" y="1200"/>
                    </a:cubicBezTo>
                    <a:cubicBezTo>
                      <a:pt x="104" y="1200"/>
                      <a:pt x="103" y="1076"/>
                      <a:pt x="103" y="1076"/>
                    </a:cubicBezTo>
                    <a:lnTo>
                      <a:pt x="103" y="619"/>
                    </a:lnTo>
                    <a:lnTo>
                      <a:pt x="103" y="103"/>
                    </a:lnTo>
                    <a:lnTo>
                      <a:pt x="53" y="50"/>
                    </a:lnTo>
                    <a:lnTo>
                      <a:pt x="403" y="50"/>
                    </a:lnTo>
                    <a:moveTo>
                      <a:pt x="398" y="0"/>
                    </a:moveTo>
                    <a:lnTo>
                      <a:pt x="53" y="0"/>
                    </a:lnTo>
                    <a:cubicBezTo>
                      <a:pt x="34" y="0"/>
                      <a:pt x="16" y="12"/>
                      <a:pt x="8" y="30"/>
                    </a:cubicBezTo>
                    <a:cubicBezTo>
                      <a:pt x="0" y="48"/>
                      <a:pt x="3" y="69"/>
                      <a:pt x="17" y="84"/>
                    </a:cubicBezTo>
                    <a:lnTo>
                      <a:pt x="53" y="123"/>
                    </a:lnTo>
                    <a:lnTo>
                      <a:pt x="53" y="619"/>
                    </a:lnTo>
                    <a:lnTo>
                      <a:pt x="53" y="1076"/>
                    </a:lnTo>
                    <a:cubicBezTo>
                      <a:pt x="53" y="1146"/>
                      <a:pt x="101" y="1250"/>
                      <a:pt x="228" y="1250"/>
                    </a:cubicBezTo>
                    <a:cubicBezTo>
                      <a:pt x="355" y="1250"/>
                      <a:pt x="403" y="1146"/>
                      <a:pt x="403" y="1076"/>
                    </a:cubicBezTo>
                    <a:lnTo>
                      <a:pt x="403" y="619"/>
                    </a:lnTo>
                    <a:lnTo>
                      <a:pt x="403" y="122"/>
                    </a:lnTo>
                    <a:lnTo>
                      <a:pt x="436" y="84"/>
                    </a:lnTo>
                    <a:cubicBezTo>
                      <a:pt x="450" y="69"/>
                      <a:pt x="452" y="48"/>
                      <a:pt x="444" y="30"/>
                    </a:cubicBezTo>
                    <a:cubicBezTo>
                      <a:pt x="436" y="12"/>
                      <a:pt x="418" y="0"/>
                      <a:pt x="398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4" name="Trapezoid 193">
              <a:extLst>
                <a:ext uri="{FF2B5EF4-FFF2-40B4-BE49-F238E27FC236}">
                  <a16:creationId xmlns:a16="http://schemas.microsoft.com/office/drawing/2014/main" id="{D0AA880F-FE0A-475C-9C9B-9C7BB21F69AE}"/>
                </a:ext>
              </a:extLst>
            </p:cNvPr>
            <p:cNvSpPr/>
            <p:nvPr/>
          </p:nvSpPr>
          <p:spPr>
            <a:xfrm rot="5400000">
              <a:off x="6939744" y="3554202"/>
              <a:ext cx="617685" cy="638521"/>
            </a:xfrm>
            <a:prstGeom prst="trapezoid">
              <a:avLst/>
            </a:prstGeom>
            <a:gradFill>
              <a:gsLst>
                <a:gs pos="0">
                  <a:srgbClr val="0070C0"/>
                </a:gs>
                <a:gs pos="100000">
                  <a:srgbClr val="89CFFF"/>
                </a:gs>
              </a:gsLst>
            </a:gradFill>
            <a:ln>
              <a:solidFill>
                <a:srgbClr val="0096F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2250" dirty="0"/>
                <a:t> 2x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1D3DC5C-0B91-4F2F-B53C-FCB1B181A2FE}"/>
                </a:ext>
              </a:extLst>
            </p:cNvPr>
            <p:cNvSpPr/>
            <p:nvPr/>
          </p:nvSpPr>
          <p:spPr>
            <a:xfrm>
              <a:off x="6809044" y="3415932"/>
              <a:ext cx="951371" cy="26385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764EDC2-AEA5-4D99-9C0F-9D899E63B8B5}"/>
              </a:ext>
            </a:extLst>
          </p:cNvPr>
          <p:cNvGrpSpPr/>
          <p:nvPr/>
        </p:nvGrpSpPr>
        <p:grpSpPr>
          <a:xfrm>
            <a:off x="5355402" y="3389197"/>
            <a:ext cx="1387487" cy="2638597"/>
            <a:chOff x="9211240" y="3415932"/>
            <a:chExt cx="1387487" cy="2638597"/>
          </a:xfrm>
        </p:grpSpPr>
        <p:grpSp>
          <p:nvGrpSpPr>
            <p:cNvPr id="201" name="Test_Tube">
              <a:extLst>
                <a:ext uri="{FF2B5EF4-FFF2-40B4-BE49-F238E27FC236}">
                  <a16:creationId xmlns:a16="http://schemas.microsoft.com/office/drawing/2014/main" id="{8E8F0B4A-388D-418D-ABDC-98C5CB41A628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 bwMode="auto">
            <a:xfrm>
              <a:off x="9631923" y="4409916"/>
              <a:ext cx="534300" cy="1480327"/>
              <a:chOff x="157" y="8"/>
              <a:chExt cx="170" cy="471"/>
            </a:xfrm>
            <a:solidFill>
              <a:srgbClr val="7030A0"/>
            </a:solidFill>
          </p:grpSpPr>
          <p:sp>
            <p:nvSpPr>
              <p:cNvPr id="204" name="Test_Tube">
                <a:extLst>
                  <a:ext uri="{FF2B5EF4-FFF2-40B4-BE49-F238E27FC236}">
                    <a16:creationId xmlns:a16="http://schemas.microsoft.com/office/drawing/2014/main" id="{4B617082-3E8C-47BA-B3CB-D1D7411AED15}"/>
                  </a:ext>
                </a:extLst>
              </p:cNvPr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15" y="295"/>
                <a:ext cx="56" cy="146"/>
              </a:xfrm>
              <a:custGeom>
                <a:avLst/>
                <a:gdLst>
                  <a:gd name="T0" fmla="*/ 0 w 150"/>
                  <a:gd name="T1" fmla="*/ 0 h 387"/>
                  <a:gd name="T2" fmla="*/ 0 w 150"/>
                  <a:gd name="T3" fmla="*/ 313 h 387"/>
                  <a:gd name="T4" fmla="*/ 75 w 150"/>
                  <a:gd name="T5" fmla="*/ 387 h 387"/>
                  <a:gd name="T6" fmla="*/ 150 w 150"/>
                  <a:gd name="T7" fmla="*/ 313 h 387"/>
                  <a:gd name="T8" fmla="*/ 150 w 150"/>
                  <a:gd name="T9" fmla="*/ 0 h 387"/>
                  <a:gd name="T10" fmla="*/ 0 w 150"/>
                  <a:gd name="T11" fmla="*/ 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387">
                    <a:moveTo>
                      <a:pt x="0" y="0"/>
                    </a:moveTo>
                    <a:lnTo>
                      <a:pt x="0" y="313"/>
                    </a:lnTo>
                    <a:cubicBezTo>
                      <a:pt x="0" y="354"/>
                      <a:pt x="34" y="387"/>
                      <a:pt x="75" y="387"/>
                    </a:cubicBezTo>
                    <a:cubicBezTo>
                      <a:pt x="116" y="387"/>
                      <a:pt x="150" y="354"/>
                      <a:pt x="150" y="313"/>
                    </a:cubicBezTo>
                    <a:lnTo>
                      <a:pt x="15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Test_Tube">
                <a:extLst>
                  <a:ext uri="{FF2B5EF4-FFF2-40B4-BE49-F238E27FC236}">
                    <a16:creationId xmlns:a16="http://schemas.microsoft.com/office/drawing/2014/main" id="{E91DF0C0-F30B-4431-89F8-B2B72AD3D6D5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236" y="247"/>
                <a:ext cx="35" cy="35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Test_Tube">
                <a:extLst>
                  <a:ext uri="{FF2B5EF4-FFF2-40B4-BE49-F238E27FC236}">
                    <a16:creationId xmlns:a16="http://schemas.microsoft.com/office/drawing/2014/main" id="{356716E8-23D7-40F5-92EC-4B297A9F5439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15" y="192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Test_Tube">
                <a:extLst>
                  <a:ext uri="{FF2B5EF4-FFF2-40B4-BE49-F238E27FC236}">
                    <a16:creationId xmlns:a16="http://schemas.microsoft.com/office/drawing/2014/main" id="{C30CEE15-7A9B-4CD7-849D-05FD81742C5F}"/>
                  </a:ext>
                </a:extLst>
              </p:cNvPr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57" y="8"/>
                <a:ext cx="170" cy="471"/>
              </a:xfrm>
              <a:custGeom>
                <a:avLst/>
                <a:gdLst>
                  <a:gd name="T0" fmla="*/ 402 w 452"/>
                  <a:gd name="T1" fmla="*/ 50 h 1250"/>
                  <a:gd name="T2" fmla="*/ 353 w 452"/>
                  <a:gd name="T3" fmla="*/ 103 h 1250"/>
                  <a:gd name="T4" fmla="*/ 353 w 452"/>
                  <a:gd name="T5" fmla="*/ 619 h 1250"/>
                  <a:gd name="T6" fmla="*/ 353 w 452"/>
                  <a:gd name="T7" fmla="*/ 1076 h 1250"/>
                  <a:gd name="T8" fmla="*/ 228 w 452"/>
                  <a:gd name="T9" fmla="*/ 1200 h 1250"/>
                  <a:gd name="T10" fmla="*/ 103 w 452"/>
                  <a:gd name="T11" fmla="*/ 1076 h 1250"/>
                  <a:gd name="T12" fmla="*/ 103 w 452"/>
                  <a:gd name="T13" fmla="*/ 619 h 1250"/>
                  <a:gd name="T14" fmla="*/ 103 w 452"/>
                  <a:gd name="T15" fmla="*/ 103 h 1250"/>
                  <a:gd name="T16" fmla="*/ 53 w 452"/>
                  <a:gd name="T17" fmla="*/ 50 h 1250"/>
                  <a:gd name="T18" fmla="*/ 403 w 452"/>
                  <a:gd name="T19" fmla="*/ 50 h 1250"/>
                  <a:gd name="T20" fmla="*/ 398 w 452"/>
                  <a:gd name="T21" fmla="*/ 0 h 1250"/>
                  <a:gd name="T22" fmla="*/ 53 w 452"/>
                  <a:gd name="T23" fmla="*/ 0 h 1250"/>
                  <a:gd name="T24" fmla="*/ 8 w 452"/>
                  <a:gd name="T25" fmla="*/ 30 h 1250"/>
                  <a:gd name="T26" fmla="*/ 17 w 452"/>
                  <a:gd name="T27" fmla="*/ 84 h 1250"/>
                  <a:gd name="T28" fmla="*/ 53 w 452"/>
                  <a:gd name="T29" fmla="*/ 123 h 1250"/>
                  <a:gd name="T30" fmla="*/ 53 w 452"/>
                  <a:gd name="T31" fmla="*/ 619 h 1250"/>
                  <a:gd name="T32" fmla="*/ 53 w 452"/>
                  <a:gd name="T33" fmla="*/ 1076 h 1250"/>
                  <a:gd name="T34" fmla="*/ 228 w 452"/>
                  <a:gd name="T35" fmla="*/ 1250 h 1250"/>
                  <a:gd name="T36" fmla="*/ 403 w 452"/>
                  <a:gd name="T37" fmla="*/ 1076 h 1250"/>
                  <a:gd name="T38" fmla="*/ 403 w 452"/>
                  <a:gd name="T39" fmla="*/ 619 h 1250"/>
                  <a:gd name="T40" fmla="*/ 403 w 452"/>
                  <a:gd name="T41" fmla="*/ 122 h 1250"/>
                  <a:gd name="T42" fmla="*/ 436 w 452"/>
                  <a:gd name="T43" fmla="*/ 84 h 1250"/>
                  <a:gd name="T44" fmla="*/ 444 w 452"/>
                  <a:gd name="T45" fmla="*/ 30 h 1250"/>
                  <a:gd name="T46" fmla="*/ 398 w 452"/>
                  <a:gd name="T47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52" h="1250">
                    <a:moveTo>
                      <a:pt x="402" y="50"/>
                    </a:moveTo>
                    <a:lnTo>
                      <a:pt x="353" y="103"/>
                    </a:lnTo>
                    <a:lnTo>
                      <a:pt x="353" y="619"/>
                    </a:lnTo>
                    <a:lnTo>
                      <a:pt x="353" y="1076"/>
                    </a:lnTo>
                    <a:cubicBezTo>
                      <a:pt x="353" y="1076"/>
                      <a:pt x="352" y="1200"/>
                      <a:pt x="228" y="1200"/>
                    </a:cubicBezTo>
                    <a:cubicBezTo>
                      <a:pt x="104" y="1200"/>
                      <a:pt x="103" y="1076"/>
                      <a:pt x="103" y="1076"/>
                    </a:cubicBezTo>
                    <a:lnTo>
                      <a:pt x="103" y="619"/>
                    </a:lnTo>
                    <a:lnTo>
                      <a:pt x="103" y="103"/>
                    </a:lnTo>
                    <a:lnTo>
                      <a:pt x="53" y="50"/>
                    </a:lnTo>
                    <a:lnTo>
                      <a:pt x="403" y="50"/>
                    </a:lnTo>
                    <a:moveTo>
                      <a:pt x="398" y="0"/>
                    </a:moveTo>
                    <a:lnTo>
                      <a:pt x="53" y="0"/>
                    </a:lnTo>
                    <a:cubicBezTo>
                      <a:pt x="34" y="0"/>
                      <a:pt x="16" y="12"/>
                      <a:pt x="8" y="30"/>
                    </a:cubicBezTo>
                    <a:cubicBezTo>
                      <a:pt x="0" y="48"/>
                      <a:pt x="3" y="69"/>
                      <a:pt x="17" y="84"/>
                    </a:cubicBezTo>
                    <a:lnTo>
                      <a:pt x="53" y="123"/>
                    </a:lnTo>
                    <a:lnTo>
                      <a:pt x="53" y="619"/>
                    </a:lnTo>
                    <a:lnTo>
                      <a:pt x="53" y="1076"/>
                    </a:lnTo>
                    <a:cubicBezTo>
                      <a:pt x="53" y="1146"/>
                      <a:pt x="101" y="1250"/>
                      <a:pt x="228" y="1250"/>
                    </a:cubicBezTo>
                    <a:cubicBezTo>
                      <a:pt x="355" y="1250"/>
                      <a:pt x="403" y="1146"/>
                      <a:pt x="403" y="1076"/>
                    </a:cubicBezTo>
                    <a:lnTo>
                      <a:pt x="403" y="619"/>
                    </a:lnTo>
                    <a:lnTo>
                      <a:pt x="403" y="122"/>
                    </a:lnTo>
                    <a:lnTo>
                      <a:pt x="436" y="84"/>
                    </a:lnTo>
                    <a:cubicBezTo>
                      <a:pt x="450" y="69"/>
                      <a:pt x="452" y="48"/>
                      <a:pt x="444" y="30"/>
                    </a:cubicBezTo>
                    <a:cubicBezTo>
                      <a:pt x="436" y="12"/>
                      <a:pt x="418" y="0"/>
                      <a:pt x="398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2" name="Trapezoid 201">
              <a:extLst>
                <a:ext uri="{FF2B5EF4-FFF2-40B4-BE49-F238E27FC236}">
                  <a16:creationId xmlns:a16="http://schemas.microsoft.com/office/drawing/2014/main" id="{7B26A8FA-7B0C-47DB-BB0C-F1C08037DBC5}"/>
                </a:ext>
              </a:extLst>
            </p:cNvPr>
            <p:cNvSpPr/>
            <p:nvPr/>
          </p:nvSpPr>
          <p:spPr>
            <a:xfrm rot="5400000">
              <a:off x="9512656" y="3373654"/>
              <a:ext cx="735116" cy="1117403"/>
            </a:xfrm>
            <a:prstGeom prst="trapezoid">
              <a:avLst/>
            </a:prstGeom>
            <a:gradFill>
              <a:gsLst>
                <a:gs pos="0">
                  <a:srgbClr val="D6BBEB"/>
                </a:gs>
                <a:gs pos="100000">
                  <a:srgbClr val="7030A0"/>
                </a:gs>
              </a:gsLst>
            </a:gradFill>
            <a:ln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2250" dirty="0"/>
                <a:t>   2xmin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1082B6E5-7991-4F16-A7B4-C053904BC1D7}"/>
                </a:ext>
              </a:extLst>
            </p:cNvPr>
            <p:cNvSpPr/>
            <p:nvPr/>
          </p:nvSpPr>
          <p:spPr>
            <a:xfrm>
              <a:off x="9211240" y="3415932"/>
              <a:ext cx="1387487" cy="26385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C5A7C27-5495-4CCF-826A-FB06BD51F664}"/>
                  </a:ext>
                </a:extLst>
              </p:cNvPr>
              <p:cNvSpPr txBox="1"/>
              <p:nvPr/>
            </p:nvSpPr>
            <p:spPr>
              <a:xfrm>
                <a:off x="8354432" y="3657270"/>
                <a:ext cx="2250539" cy="9541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107B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107BC7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107BC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296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2960D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2960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→2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C5A7C27-5495-4CCF-826A-FB06BD51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432" y="3657270"/>
                <a:ext cx="2250539" cy="95410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Trapezoid 210">
            <a:extLst>
              <a:ext uri="{FF2B5EF4-FFF2-40B4-BE49-F238E27FC236}">
                <a16:creationId xmlns:a16="http://schemas.microsoft.com/office/drawing/2014/main" id="{0EF0B36A-BA4D-42E4-8B8B-CFD1480C121C}"/>
              </a:ext>
            </a:extLst>
          </p:cNvPr>
          <p:cNvSpPr/>
          <p:nvPr/>
        </p:nvSpPr>
        <p:spPr>
          <a:xfrm rot="5400000">
            <a:off x="9240452" y="4598272"/>
            <a:ext cx="735116" cy="1117403"/>
          </a:xfrm>
          <a:prstGeom prst="trapezoid">
            <a:avLst/>
          </a:prstGeom>
          <a:gradFill>
            <a:gsLst>
              <a:gs pos="0">
                <a:srgbClr val="D6BBEB"/>
              </a:gs>
              <a:gs pos="100000">
                <a:srgbClr val="7030A0"/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2250" dirty="0"/>
              <a:t>   2xmin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15107DC-20C2-46D3-A7EA-41AB0793ED0A}"/>
              </a:ext>
            </a:extLst>
          </p:cNvPr>
          <p:cNvSpPr txBox="1"/>
          <p:nvPr/>
        </p:nvSpPr>
        <p:spPr>
          <a:xfrm>
            <a:off x="3604886" y="1393412"/>
            <a:ext cx="4948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Rename intermediate species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Combine reactions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13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43"/>
    </mc:Choice>
    <mc:Fallback xmlns="">
      <p:transition spd="slow" advTm="365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0" dur="12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2" dur="1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3" grpId="0" animBg="1"/>
      <p:bldP spid="155" grpId="0"/>
      <p:bldP spid="169" grpId="0"/>
      <p:bldP spid="177" grpId="0"/>
      <p:bldP spid="178" grpId="0" animBg="1"/>
      <p:bldP spid="179" grpId="0" animBg="1"/>
      <p:bldP spid="180" grpId="0"/>
      <p:bldP spid="210" grpId="0" animBg="1"/>
      <p:bldP spid="2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DF8254-4A63-460F-A78C-2335DD6275B8}"/>
              </a:ext>
            </a:extLst>
          </p:cNvPr>
          <p:cNvSpPr/>
          <p:nvPr/>
        </p:nvSpPr>
        <p:spPr>
          <a:xfrm>
            <a:off x="383914" y="228985"/>
            <a:ext cx="65777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</a:rPr>
              <a:t>When Composition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9E1179-18A4-469D-8959-50C1F7CF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  <p:sp>
        <p:nvSpPr>
          <p:cNvPr id="73" name="Trapezoid 72">
            <a:extLst>
              <a:ext uri="{FF2B5EF4-FFF2-40B4-BE49-F238E27FC236}">
                <a16:creationId xmlns:a16="http://schemas.microsoft.com/office/drawing/2014/main" id="{2B64D31A-4C64-4B06-91DC-09D45AC85C8E}"/>
              </a:ext>
            </a:extLst>
          </p:cNvPr>
          <p:cNvSpPr/>
          <p:nvPr/>
        </p:nvSpPr>
        <p:spPr>
          <a:xfrm rot="5400000">
            <a:off x="8111524" y="689425"/>
            <a:ext cx="617685" cy="638521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2250" dirty="0"/>
              <a:t> min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3355F8-0C5A-4469-AC6B-54B8CB405584}"/>
              </a:ext>
            </a:extLst>
          </p:cNvPr>
          <p:cNvCxnSpPr>
            <a:cxnSpLocks/>
          </p:cNvCxnSpPr>
          <p:nvPr/>
        </p:nvCxnSpPr>
        <p:spPr>
          <a:xfrm>
            <a:off x="7872597" y="1133794"/>
            <a:ext cx="2286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02EFC14-697A-473D-82AB-67860CC26847}"/>
              </a:ext>
            </a:extLst>
          </p:cNvPr>
          <p:cNvCxnSpPr>
            <a:cxnSpLocks/>
          </p:cNvCxnSpPr>
          <p:nvPr/>
        </p:nvCxnSpPr>
        <p:spPr>
          <a:xfrm>
            <a:off x="8735634" y="1003394"/>
            <a:ext cx="396170" cy="52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1A4ADCD-B518-4D6E-8421-BE5B56CF161E}"/>
                  </a:ext>
                </a:extLst>
              </p:cNvPr>
              <p:cNvSpPr txBox="1"/>
              <p:nvPr/>
            </p:nvSpPr>
            <p:spPr>
              <a:xfrm>
                <a:off x="7489801" y="661888"/>
                <a:ext cx="5098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07B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07BC7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07BC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1A4ADCD-B518-4D6E-8421-BE5B56CF1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801" y="661888"/>
                <a:ext cx="50988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6D03D9-2864-4FAF-8CF3-2D25A870D5B4}"/>
              </a:ext>
            </a:extLst>
          </p:cNvPr>
          <p:cNvCxnSpPr>
            <a:cxnSpLocks/>
          </p:cNvCxnSpPr>
          <p:nvPr/>
        </p:nvCxnSpPr>
        <p:spPr>
          <a:xfrm>
            <a:off x="7872506" y="892138"/>
            <a:ext cx="2286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F585FC0-600D-4DDB-9927-BAFA3140E775}"/>
                  </a:ext>
                </a:extLst>
              </p:cNvPr>
              <p:cNvSpPr txBox="1"/>
              <p:nvPr/>
            </p:nvSpPr>
            <p:spPr>
              <a:xfrm>
                <a:off x="7486819" y="935094"/>
                <a:ext cx="5158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C296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2960D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2960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F585FC0-600D-4DDB-9927-BAFA3140E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819" y="935094"/>
                <a:ext cx="5158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rapezoid 78">
            <a:extLst>
              <a:ext uri="{FF2B5EF4-FFF2-40B4-BE49-F238E27FC236}">
                <a16:creationId xmlns:a16="http://schemas.microsoft.com/office/drawing/2014/main" id="{16FBDED3-A03F-404C-85BA-484D335493EE}"/>
              </a:ext>
            </a:extLst>
          </p:cNvPr>
          <p:cNvSpPr/>
          <p:nvPr/>
        </p:nvSpPr>
        <p:spPr>
          <a:xfrm rot="5400000">
            <a:off x="9103299" y="689425"/>
            <a:ext cx="617685" cy="638521"/>
          </a:xfrm>
          <a:prstGeom prst="trapezoid">
            <a:avLst/>
          </a:prstGeom>
          <a:gradFill>
            <a:gsLst>
              <a:gs pos="0">
                <a:srgbClr val="0070C0"/>
              </a:gs>
              <a:gs pos="100000">
                <a:srgbClr val="89CFFF"/>
              </a:gs>
            </a:gsLst>
          </a:gradFill>
          <a:ln>
            <a:solidFill>
              <a:srgbClr val="0096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2250" dirty="0"/>
              <a:t> 2x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5093685-23EE-4A92-9C51-3FE4FCF0DFD7}"/>
                  </a:ext>
                </a:extLst>
              </p:cNvPr>
              <p:cNvSpPr txBox="1"/>
              <p:nvPr/>
            </p:nvSpPr>
            <p:spPr>
              <a:xfrm>
                <a:off x="9731402" y="799702"/>
                <a:ext cx="402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5093685-23EE-4A92-9C51-3FE4FCF0D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402" y="799702"/>
                <a:ext cx="4025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3A9C78A-03D7-4F8E-B236-76BC58B71335}"/>
              </a:ext>
            </a:extLst>
          </p:cNvPr>
          <p:cNvCxnSpPr>
            <a:cxnSpLocks/>
          </p:cNvCxnSpPr>
          <p:nvPr/>
        </p:nvCxnSpPr>
        <p:spPr>
          <a:xfrm flipH="1">
            <a:off x="9740315" y="1008686"/>
            <a:ext cx="11358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2F0F9A2-1D79-48C1-965A-EE6A549E863C}"/>
                  </a:ext>
                </a:extLst>
              </p:cNvPr>
              <p:cNvSpPr txBox="1"/>
              <p:nvPr/>
            </p:nvSpPr>
            <p:spPr>
              <a:xfrm>
                <a:off x="7852046" y="1516228"/>
                <a:ext cx="2250539" cy="9541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107B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107BC7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107BC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296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2960D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2960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→2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2F0F9A2-1D79-48C1-965A-EE6A549E8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046" y="1516228"/>
                <a:ext cx="2250539" cy="9541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123740B-A6EC-4C01-AB5F-3F76C3B98A82}"/>
                  </a:ext>
                </a:extLst>
              </p:cNvPr>
              <p:cNvSpPr txBox="1"/>
              <p:nvPr/>
            </p:nvSpPr>
            <p:spPr>
              <a:xfrm>
                <a:off x="7852033" y="197625"/>
                <a:ext cx="23846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2⋅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123740B-A6EC-4C01-AB5F-3F76C3B98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033" y="197625"/>
                <a:ext cx="2384692" cy="461665"/>
              </a:xfrm>
              <a:prstGeom prst="rect">
                <a:avLst/>
              </a:prstGeom>
              <a:blipFill>
                <a:blip r:embed="rId8"/>
                <a:stretch>
                  <a:fillRect r="-76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37A3ECE-AB19-4EB1-A8E8-27DC656352D5}"/>
              </a:ext>
            </a:extLst>
          </p:cNvPr>
          <p:cNvSpPr/>
          <p:nvPr/>
        </p:nvSpPr>
        <p:spPr>
          <a:xfrm>
            <a:off x="7196750" y="197625"/>
            <a:ext cx="3695132" cy="2406808"/>
          </a:xfrm>
          <a:prstGeom prst="roundRect">
            <a:avLst>
              <a:gd name="adj" fmla="val 899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F28570-F1A3-4E99-9741-5EC6AD25EDCB}"/>
              </a:ext>
            </a:extLst>
          </p:cNvPr>
          <p:cNvGrpSpPr/>
          <p:nvPr/>
        </p:nvGrpSpPr>
        <p:grpSpPr>
          <a:xfrm>
            <a:off x="7183918" y="2863595"/>
            <a:ext cx="3817926" cy="3736068"/>
            <a:chOff x="7183918" y="2863595"/>
            <a:chExt cx="3817926" cy="3736068"/>
          </a:xfrm>
        </p:grpSpPr>
        <p:sp>
          <p:nvSpPr>
            <p:cNvPr id="88" name="Trapezoid 87">
              <a:extLst>
                <a:ext uri="{FF2B5EF4-FFF2-40B4-BE49-F238E27FC236}">
                  <a16:creationId xmlns:a16="http://schemas.microsoft.com/office/drawing/2014/main" id="{59E2FB46-D371-4462-BE77-9598A1C67271}"/>
                </a:ext>
              </a:extLst>
            </p:cNvPr>
            <p:cNvSpPr/>
            <p:nvPr/>
          </p:nvSpPr>
          <p:spPr>
            <a:xfrm rot="5400000">
              <a:off x="8230229" y="3337576"/>
              <a:ext cx="617685" cy="710826"/>
            </a:xfrm>
            <a:prstGeom prst="trapezoid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2250" dirty="0"/>
                <a:t> max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7E2BF64-9BF1-4BEE-B154-91B87110D9A0}"/>
                </a:ext>
              </a:extLst>
            </p:cNvPr>
            <p:cNvCxnSpPr>
              <a:cxnSpLocks/>
            </p:cNvCxnSpPr>
            <p:nvPr/>
          </p:nvCxnSpPr>
          <p:spPr>
            <a:xfrm>
              <a:off x="7955151" y="3818096"/>
              <a:ext cx="2286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EC1E2B9-9B0A-4BAD-A229-07B19F9EDC8B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V="1">
              <a:off x="8894485" y="3692988"/>
              <a:ext cx="319873" cy="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40246F6-6707-46E8-B07B-611D0CD09AE7}"/>
                    </a:ext>
                  </a:extLst>
                </p:cNvPr>
                <p:cNvSpPr txBox="1"/>
                <p:nvPr/>
              </p:nvSpPr>
              <p:spPr>
                <a:xfrm>
                  <a:off x="7572355" y="3346190"/>
                  <a:ext cx="50988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107BC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107BC7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107BC7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40246F6-6707-46E8-B07B-611D0CD09A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355" y="3346190"/>
                  <a:ext cx="509883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A31E1B5-837A-4D3D-99EF-73CDD9B92000}"/>
                </a:ext>
              </a:extLst>
            </p:cNvPr>
            <p:cNvCxnSpPr>
              <a:cxnSpLocks/>
            </p:cNvCxnSpPr>
            <p:nvPr/>
          </p:nvCxnSpPr>
          <p:spPr>
            <a:xfrm>
              <a:off x="7955060" y="3576440"/>
              <a:ext cx="2286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6233D0B-F1D0-4F70-A6D9-21F64D65BC07}"/>
                    </a:ext>
                  </a:extLst>
                </p:cNvPr>
                <p:cNvSpPr txBox="1"/>
                <p:nvPr/>
              </p:nvSpPr>
              <p:spPr>
                <a:xfrm>
                  <a:off x="7569373" y="3619396"/>
                  <a:ext cx="5158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2960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2960D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2960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6233D0B-F1D0-4F70-A6D9-21F64D65BC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373" y="3619396"/>
                  <a:ext cx="515846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rapezoid 93">
              <a:extLst>
                <a:ext uri="{FF2B5EF4-FFF2-40B4-BE49-F238E27FC236}">
                  <a16:creationId xmlns:a16="http://schemas.microsoft.com/office/drawing/2014/main" id="{BAC2EDDD-6D3C-4E48-83FF-33341E3DCCEB}"/>
                </a:ext>
              </a:extLst>
            </p:cNvPr>
            <p:cNvSpPr/>
            <p:nvPr/>
          </p:nvSpPr>
          <p:spPr>
            <a:xfrm rot="5400000">
              <a:off x="9185853" y="3373727"/>
              <a:ext cx="617685" cy="638521"/>
            </a:xfrm>
            <a:prstGeom prst="trapezoid">
              <a:avLst/>
            </a:prstGeom>
            <a:gradFill>
              <a:gsLst>
                <a:gs pos="0">
                  <a:srgbClr val="0070C0"/>
                </a:gs>
                <a:gs pos="100000">
                  <a:srgbClr val="89CFFF"/>
                </a:gs>
              </a:gsLst>
            </a:gradFill>
            <a:ln>
              <a:solidFill>
                <a:srgbClr val="0096F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2250" dirty="0"/>
                <a:t> 2x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D65BF8D-5E7D-4000-A135-756CCB9CCD08}"/>
                    </a:ext>
                  </a:extLst>
                </p:cNvPr>
                <p:cNvSpPr txBox="1"/>
                <p:nvPr/>
              </p:nvSpPr>
              <p:spPr>
                <a:xfrm>
                  <a:off x="8784733" y="3354762"/>
                  <a:ext cx="49603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D65BF8D-5E7D-4000-A135-756CCB9CCD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4733" y="3354762"/>
                  <a:ext cx="496033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B9D323F7-8461-4484-9E22-2094E84F238D}"/>
                    </a:ext>
                  </a:extLst>
                </p:cNvPr>
                <p:cNvSpPr txBox="1"/>
                <p:nvPr/>
              </p:nvSpPr>
              <p:spPr>
                <a:xfrm>
                  <a:off x="9813956" y="3484004"/>
                  <a:ext cx="4025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B9D323F7-8461-4484-9E22-2094E84F2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3956" y="3484004"/>
                  <a:ext cx="402546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9B3579B-5FF7-415E-A680-BD3E0A057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2869" y="3692988"/>
              <a:ext cx="11358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DA5500E-2E65-4250-AE90-4873C25078FB}"/>
                    </a:ext>
                  </a:extLst>
                </p:cNvPr>
                <p:cNvSpPr txBox="1"/>
                <p:nvPr/>
              </p:nvSpPr>
              <p:spPr>
                <a:xfrm>
                  <a:off x="7854278" y="4098597"/>
                  <a:ext cx="2813482" cy="224676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107BC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107BC7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107BC7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28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2960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2960D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2960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28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28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→∅</m:t>
                        </m:r>
                      </m:oMath>
                    </m:oMathPara>
                  </a14:m>
                  <a:endParaRPr lang="en-US" sz="28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→2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DA5500E-2E65-4250-AE90-4873C2507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278" y="4098597"/>
                  <a:ext cx="2813482" cy="224676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0A01C232-C14F-4E52-BCA5-C863F891620B}"/>
                    </a:ext>
                  </a:extLst>
                </p:cNvPr>
                <p:cNvSpPr txBox="1"/>
                <p:nvPr/>
              </p:nvSpPr>
              <p:spPr>
                <a:xfrm>
                  <a:off x="7934587" y="2881927"/>
                  <a:ext cx="24279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0A01C232-C14F-4E52-BCA5-C863F8916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4587" y="2881927"/>
                  <a:ext cx="2427972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503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0FBA677-BE64-44B7-953F-F95FCE3B6B28}"/>
                </a:ext>
              </a:extLst>
            </p:cNvPr>
            <p:cNvSpPr/>
            <p:nvPr/>
          </p:nvSpPr>
          <p:spPr>
            <a:xfrm>
              <a:off x="7183918" y="2863595"/>
              <a:ext cx="3817926" cy="3736068"/>
            </a:xfrm>
            <a:prstGeom prst="roundRect">
              <a:avLst>
                <a:gd name="adj" fmla="val 8994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8362287-26B0-4E9B-9882-63CAC1F3B243}"/>
                  </a:ext>
                </a:extLst>
              </p:cNvPr>
              <p:cNvSpPr txBox="1"/>
              <p:nvPr/>
            </p:nvSpPr>
            <p:spPr>
              <a:xfrm>
                <a:off x="1854982" y="1262717"/>
                <a:ext cx="2225927" cy="5232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C2960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2960D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2960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8362287-26B0-4E9B-9882-63CAC1F3B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982" y="1262717"/>
                <a:ext cx="2225927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B5B6DA9-F4D8-4A86-B62B-0B4D1E6799C5}"/>
                  </a:ext>
                </a:extLst>
              </p:cNvPr>
              <p:cNvSpPr/>
              <p:nvPr/>
            </p:nvSpPr>
            <p:spPr>
              <a:xfrm>
                <a:off x="4158716" y="1190456"/>
                <a:ext cx="258695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Stably computes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B5B6DA9-F4D8-4A86-B62B-0B4D1E679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716" y="1190456"/>
                <a:ext cx="2586952" cy="646331"/>
              </a:xfrm>
              <a:prstGeom prst="rect">
                <a:avLst/>
              </a:prstGeom>
              <a:blipFill>
                <a:blip r:embed="rId16"/>
                <a:stretch>
                  <a:fillRect l="-1882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60569AF-928E-4899-8FA0-4480B2736DE7}"/>
                  </a:ext>
                </a:extLst>
              </p:cNvPr>
              <p:cNvSpPr/>
              <p:nvPr/>
            </p:nvSpPr>
            <p:spPr>
              <a:xfrm>
                <a:off x="483699" y="1235091"/>
                <a:ext cx="143234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2960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2960D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2960D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60569AF-928E-4899-8FA0-4480B2736D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99" y="1235091"/>
                <a:ext cx="1432348" cy="646331"/>
              </a:xfrm>
              <a:prstGeom prst="rect">
                <a:avLst/>
              </a:prstGeom>
              <a:blipFill>
                <a:blip r:embed="rId17"/>
                <a:stretch>
                  <a:fillRect l="-340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B97D7E2-5DD8-463D-B2FB-1C54FB63B4CD}"/>
                  </a:ext>
                </a:extLst>
              </p:cNvPr>
              <p:cNvSpPr/>
              <p:nvPr/>
            </p:nvSpPr>
            <p:spPr>
              <a:xfrm>
                <a:off x="4099727" y="2416579"/>
                <a:ext cx="258695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Stably computes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ax</m:t>
                        </m:r>
                      </m:fName>
                      <m:e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B97D7E2-5DD8-463D-B2FB-1C54FB63B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727" y="2416579"/>
                <a:ext cx="2586952" cy="646331"/>
              </a:xfrm>
              <a:prstGeom prst="rect">
                <a:avLst/>
              </a:prstGeom>
              <a:blipFill>
                <a:blip r:embed="rId18"/>
                <a:stretch>
                  <a:fillRect l="-2123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8E47183-8E56-4C2F-98DA-954ABBEEDCB1}"/>
                  </a:ext>
                </a:extLst>
              </p:cNvPr>
              <p:cNvSpPr/>
              <p:nvPr/>
            </p:nvSpPr>
            <p:spPr>
              <a:xfrm>
                <a:off x="517346" y="2965549"/>
                <a:ext cx="143234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2960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2960D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2960D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8E47183-8E56-4C2F-98DA-954ABBEED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46" y="2965549"/>
                <a:ext cx="1432348" cy="646331"/>
              </a:xfrm>
              <a:prstGeom prst="rect">
                <a:avLst/>
              </a:prstGeom>
              <a:blipFill>
                <a:blip r:embed="rId19"/>
                <a:stretch>
                  <a:fillRect l="-3830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BC48CF-6E6C-4BFC-AE23-9C4109A0E5B8}"/>
                  </a:ext>
                </a:extLst>
              </p:cNvPr>
              <p:cNvSpPr txBox="1"/>
              <p:nvPr/>
            </p:nvSpPr>
            <p:spPr>
              <a:xfrm>
                <a:off x="215873" y="4804229"/>
                <a:ext cx="68223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Combine CRNs to compose functions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Works correctly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800" dirty="0"/>
                  <a:t> upstream CRN is </a:t>
                </a:r>
                <a:r>
                  <a:rPr lang="en-US" sz="2800" b="1" dirty="0"/>
                  <a:t>output-oblivious</a:t>
                </a:r>
                <a:r>
                  <a:rPr lang="en-US" sz="2800" i="1" dirty="0"/>
                  <a:t> </a:t>
                </a:r>
                <a:r>
                  <a:rPr lang="en-US" sz="2800" dirty="0"/>
                  <a:t>(output isn’t a reactant)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BC48CF-6E6C-4BFC-AE23-9C4109A0E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73" y="4804229"/>
                <a:ext cx="6822300" cy="1384995"/>
              </a:xfrm>
              <a:prstGeom prst="rect">
                <a:avLst/>
              </a:prstGeom>
              <a:blipFill>
                <a:blip r:embed="rId20"/>
                <a:stretch>
                  <a:fillRect l="-1607" t="-396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C735231-968C-4421-A4A0-4226E24DA183}"/>
              </a:ext>
            </a:extLst>
          </p:cNvPr>
          <p:cNvSpPr txBox="1"/>
          <p:nvPr/>
        </p:nvSpPr>
        <p:spPr>
          <a:xfrm>
            <a:off x="2115063" y="1775962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Output-oblivious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84EF10-FB06-4E54-8649-EDEF710DFC46}"/>
              </a:ext>
            </a:extLst>
          </p:cNvPr>
          <p:cNvSpPr txBox="1"/>
          <p:nvPr/>
        </p:nvSpPr>
        <p:spPr>
          <a:xfrm>
            <a:off x="1861482" y="4267643"/>
            <a:ext cx="22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Output-oblivious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27390D-8B78-4F29-97B7-898339C7386D}"/>
              </a:ext>
            </a:extLst>
          </p:cNvPr>
          <p:cNvSpPr/>
          <p:nvPr/>
        </p:nvSpPr>
        <p:spPr>
          <a:xfrm>
            <a:off x="2733077" y="3700657"/>
            <a:ext cx="400050" cy="4791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A204EA7-9BAB-48BC-8F36-A198CB2F468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07"/>
          <a:stretch/>
        </p:blipFill>
        <p:spPr>
          <a:xfrm flipH="1">
            <a:off x="10108109" y="770499"/>
            <a:ext cx="540155" cy="526321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8DF2D6A-E62B-4888-B585-8E6BDCBD9959}"/>
              </a:ext>
            </a:extLst>
          </p:cNvPr>
          <p:cNvGrpSpPr/>
          <p:nvPr/>
        </p:nvGrpSpPr>
        <p:grpSpPr>
          <a:xfrm>
            <a:off x="7310208" y="3418759"/>
            <a:ext cx="3391411" cy="2766687"/>
            <a:chOff x="7310208" y="3418759"/>
            <a:chExt cx="3391411" cy="2766687"/>
          </a:xfrm>
        </p:grpSpPr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E29A89F6-0080-4CA9-925A-B4A077900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35"/>
            <a:stretch/>
          </p:blipFill>
          <p:spPr>
            <a:xfrm flipH="1">
              <a:off x="10159638" y="3418759"/>
              <a:ext cx="541981" cy="563796"/>
            </a:xfrm>
            <a:prstGeom prst="rect">
              <a:avLst/>
            </a:prstGeom>
          </p:spPr>
        </p:pic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29CADA6-902D-4F71-A9EA-DF28F163199C}"/>
                </a:ext>
              </a:extLst>
            </p:cNvPr>
            <p:cNvSpPr/>
            <p:nvPr/>
          </p:nvSpPr>
          <p:spPr>
            <a:xfrm>
              <a:off x="7310208" y="5637205"/>
              <a:ext cx="873543" cy="538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sz="1750" dirty="0">
                  <a:solidFill>
                    <a:srgbClr val="C00000"/>
                  </a:solidFill>
                </a:rPr>
                <a:t>reactions</a:t>
              </a:r>
            </a:p>
            <a:p>
              <a:r>
                <a:rPr lang="en-US" sz="1750" dirty="0">
                  <a:solidFill>
                    <a:srgbClr val="C00000"/>
                  </a:solidFill>
                </a:rPr>
                <a:t>compete</a:t>
              </a:r>
            </a:p>
          </p:txBody>
        </p:sp>
        <p:sp>
          <p:nvSpPr>
            <p:cNvPr id="126" name="Right Brace 125">
              <a:extLst>
                <a:ext uri="{FF2B5EF4-FFF2-40B4-BE49-F238E27FC236}">
                  <a16:creationId xmlns:a16="http://schemas.microsoft.com/office/drawing/2014/main" id="{FED2BCA4-C4DB-42CC-B011-02596FE60D84}"/>
                </a:ext>
              </a:extLst>
            </p:cNvPr>
            <p:cNvSpPr/>
            <p:nvPr/>
          </p:nvSpPr>
          <p:spPr>
            <a:xfrm rot="10642810">
              <a:off x="8182156" y="5601806"/>
              <a:ext cx="178625" cy="583640"/>
            </a:xfrm>
            <a:prstGeom prst="rightBrace">
              <a:avLst>
                <a:gd name="adj1" fmla="val 79571"/>
                <a:gd name="adj2" fmla="val 5136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4C4B67-3068-4E06-855D-DC275E56DDF6}"/>
                  </a:ext>
                </a:extLst>
              </p:cNvPr>
              <p:cNvSpPr txBox="1"/>
              <p:nvPr/>
            </p:nvSpPr>
            <p:spPr>
              <a:xfrm>
                <a:off x="1881032" y="2407852"/>
                <a:ext cx="2173825" cy="181588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4C4B67-3068-4E06-855D-DC275E56D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032" y="2407852"/>
                <a:ext cx="2173825" cy="181588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A51F0C2-88FD-4837-B8BF-3CFD578141B1}"/>
                  </a:ext>
                </a:extLst>
              </p:cNvPr>
              <p:cNvSpPr txBox="1"/>
              <p:nvPr/>
            </p:nvSpPr>
            <p:spPr>
              <a:xfrm>
                <a:off x="8678777" y="633550"/>
                <a:ext cx="4960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A51F0C2-88FD-4837-B8BF-3CFD57814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777" y="633550"/>
                <a:ext cx="496033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7E0964-6565-4501-8B9A-7DECDF92D6AC}"/>
                  </a:ext>
                </a:extLst>
              </p:cNvPr>
              <p:cNvSpPr/>
              <p:nvPr/>
            </p:nvSpPr>
            <p:spPr>
              <a:xfrm>
                <a:off x="4095962" y="3148760"/>
                <a:ext cx="247244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7E0964-6565-4501-8B9A-7DECDF92D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962" y="3148760"/>
                <a:ext cx="2472449" cy="646331"/>
              </a:xfrm>
              <a:prstGeom prst="rect">
                <a:avLst/>
              </a:prstGeom>
              <a:blipFill>
                <a:blip r:embed="rId25"/>
                <a:stretch>
                  <a:fillRect l="-2222" t="-6604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246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031"/>
    </mc:Choice>
    <mc:Fallback xmlns="">
      <p:transition spd="slow" advTm="1430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2" grpId="0"/>
      <p:bldP spid="117" grpId="0"/>
      <p:bldP spid="13" grpId="0" animBg="1"/>
      <p:bldP spid="47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668B-8DD4-4A21-A83C-CEE819AF0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27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The Main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DEF75-BF7E-4027-A2DB-66FAB8740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747380"/>
                <a:ext cx="11474655" cy="152506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4000" dirty="0"/>
                  <a:t>Classify the </a:t>
                </a:r>
                <a:r>
                  <a:rPr lang="en-US" sz="4000" b="1" dirty="0"/>
                  <a:t>obliviously-computable</a:t>
                </a:r>
                <a:r>
                  <a:rPr lang="en-US" sz="4000" i="1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4000" dirty="0"/>
                  <a:t> that can be </a:t>
                </a:r>
                <a:r>
                  <a:rPr lang="en-US" sz="4000" b="1" dirty="0"/>
                  <a:t>stably computed </a:t>
                </a:r>
                <a:r>
                  <a:rPr lang="en-US" sz="4000" dirty="0"/>
                  <a:t>by some </a:t>
                </a:r>
                <a:r>
                  <a:rPr lang="en-US" sz="4000" b="1" dirty="0"/>
                  <a:t>output-oblivious</a:t>
                </a:r>
                <a:r>
                  <a:rPr lang="en-US" sz="4000" i="1" dirty="0"/>
                  <a:t> </a:t>
                </a:r>
                <a:r>
                  <a:rPr lang="en-US" sz="4000" dirty="0"/>
                  <a:t>CRN (doesn’t consume its output)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DEF75-BF7E-4027-A2DB-66FAB8740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747380"/>
                <a:ext cx="11474655" cy="1525067"/>
              </a:xfrm>
              <a:blipFill>
                <a:blip r:embed="rId104"/>
                <a:stretch>
                  <a:fillRect l="-1647" t="-12400" r="-233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9CF09-B9D2-43E3-B564-EB690339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grpSp>
        <p:nvGrpSpPr>
          <p:cNvPr id="29" name="Test_Tube">
            <a:extLst>
              <a:ext uri="{FF2B5EF4-FFF2-40B4-BE49-F238E27FC236}">
                <a16:creationId xmlns:a16="http://schemas.microsoft.com/office/drawing/2014/main" id="{E57993E5-4266-451A-B4B7-8CC11C328440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1493832" y="4188765"/>
            <a:ext cx="225869" cy="625790"/>
            <a:chOff x="157" y="8"/>
            <a:chExt cx="170" cy="471"/>
          </a:xfrm>
          <a:solidFill>
            <a:srgbClr val="FF0000"/>
          </a:solidFill>
        </p:grpSpPr>
        <p:sp>
          <p:nvSpPr>
            <p:cNvPr id="30" name="Test_Tube">
              <a:extLst>
                <a:ext uri="{FF2B5EF4-FFF2-40B4-BE49-F238E27FC236}">
                  <a16:creationId xmlns:a16="http://schemas.microsoft.com/office/drawing/2014/main" id="{0602644E-E849-4F1F-972F-25353AC91F59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215" y="295"/>
              <a:ext cx="56" cy="146"/>
            </a:xfrm>
            <a:custGeom>
              <a:avLst/>
              <a:gdLst>
                <a:gd name="T0" fmla="*/ 0 w 150"/>
                <a:gd name="T1" fmla="*/ 0 h 387"/>
                <a:gd name="T2" fmla="*/ 0 w 150"/>
                <a:gd name="T3" fmla="*/ 313 h 387"/>
                <a:gd name="T4" fmla="*/ 75 w 150"/>
                <a:gd name="T5" fmla="*/ 387 h 387"/>
                <a:gd name="T6" fmla="*/ 150 w 150"/>
                <a:gd name="T7" fmla="*/ 313 h 387"/>
                <a:gd name="T8" fmla="*/ 150 w 150"/>
                <a:gd name="T9" fmla="*/ 0 h 387"/>
                <a:gd name="T10" fmla="*/ 0 w 150"/>
                <a:gd name="T11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387">
                  <a:moveTo>
                    <a:pt x="0" y="0"/>
                  </a:moveTo>
                  <a:lnTo>
                    <a:pt x="0" y="313"/>
                  </a:lnTo>
                  <a:cubicBezTo>
                    <a:pt x="0" y="354"/>
                    <a:pt x="34" y="387"/>
                    <a:pt x="75" y="387"/>
                  </a:cubicBezTo>
                  <a:cubicBezTo>
                    <a:pt x="116" y="387"/>
                    <a:pt x="150" y="354"/>
                    <a:pt x="150" y="313"/>
                  </a:cubicBez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st_Tube">
              <a:extLst>
                <a:ext uri="{FF2B5EF4-FFF2-40B4-BE49-F238E27FC236}">
                  <a16:creationId xmlns:a16="http://schemas.microsoft.com/office/drawing/2014/main" id="{EA339ECF-DA0B-412E-80F4-0D1010D9CDB1}"/>
                </a:ext>
              </a:extLst>
            </p:cNvPr>
            <p:cNvSpPr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236" y="247"/>
              <a:ext cx="35" cy="3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st_Tube">
              <a:extLst>
                <a:ext uri="{FF2B5EF4-FFF2-40B4-BE49-F238E27FC236}">
                  <a16:creationId xmlns:a16="http://schemas.microsoft.com/office/drawing/2014/main" id="{595F32EE-C6C8-464C-847D-7E23822B64A5}"/>
                </a:ext>
              </a:extLst>
            </p:cNvPr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215" y="192"/>
              <a:ext cx="21" cy="2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Test_Tube">
              <a:extLst>
                <a:ext uri="{FF2B5EF4-FFF2-40B4-BE49-F238E27FC236}">
                  <a16:creationId xmlns:a16="http://schemas.microsoft.com/office/drawing/2014/main" id="{69AC0101-3605-4A3E-88D2-907C76EB196B}"/>
                </a:ext>
              </a:extLst>
            </p:cNvPr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157" y="8"/>
              <a:ext cx="170" cy="471"/>
            </a:xfrm>
            <a:custGeom>
              <a:avLst/>
              <a:gdLst>
                <a:gd name="T0" fmla="*/ 402 w 452"/>
                <a:gd name="T1" fmla="*/ 50 h 1250"/>
                <a:gd name="T2" fmla="*/ 353 w 452"/>
                <a:gd name="T3" fmla="*/ 103 h 1250"/>
                <a:gd name="T4" fmla="*/ 353 w 452"/>
                <a:gd name="T5" fmla="*/ 619 h 1250"/>
                <a:gd name="T6" fmla="*/ 353 w 452"/>
                <a:gd name="T7" fmla="*/ 1076 h 1250"/>
                <a:gd name="T8" fmla="*/ 228 w 452"/>
                <a:gd name="T9" fmla="*/ 1200 h 1250"/>
                <a:gd name="T10" fmla="*/ 103 w 452"/>
                <a:gd name="T11" fmla="*/ 1076 h 1250"/>
                <a:gd name="T12" fmla="*/ 103 w 452"/>
                <a:gd name="T13" fmla="*/ 619 h 1250"/>
                <a:gd name="T14" fmla="*/ 103 w 452"/>
                <a:gd name="T15" fmla="*/ 103 h 1250"/>
                <a:gd name="T16" fmla="*/ 53 w 452"/>
                <a:gd name="T17" fmla="*/ 50 h 1250"/>
                <a:gd name="T18" fmla="*/ 403 w 452"/>
                <a:gd name="T19" fmla="*/ 50 h 1250"/>
                <a:gd name="T20" fmla="*/ 398 w 452"/>
                <a:gd name="T21" fmla="*/ 0 h 1250"/>
                <a:gd name="T22" fmla="*/ 53 w 452"/>
                <a:gd name="T23" fmla="*/ 0 h 1250"/>
                <a:gd name="T24" fmla="*/ 8 w 452"/>
                <a:gd name="T25" fmla="*/ 30 h 1250"/>
                <a:gd name="T26" fmla="*/ 17 w 452"/>
                <a:gd name="T27" fmla="*/ 84 h 1250"/>
                <a:gd name="T28" fmla="*/ 53 w 452"/>
                <a:gd name="T29" fmla="*/ 123 h 1250"/>
                <a:gd name="T30" fmla="*/ 53 w 452"/>
                <a:gd name="T31" fmla="*/ 619 h 1250"/>
                <a:gd name="T32" fmla="*/ 53 w 452"/>
                <a:gd name="T33" fmla="*/ 1076 h 1250"/>
                <a:gd name="T34" fmla="*/ 228 w 452"/>
                <a:gd name="T35" fmla="*/ 1250 h 1250"/>
                <a:gd name="T36" fmla="*/ 403 w 452"/>
                <a:gd name="T37" fmla="*/ 1076 h 1250"/>
                <a:gd name="T38" fmla="*/ 403 w 452"/>
                <a:gd name="T39" fmla="*/ 619 h 1250"/>
                <a:gd name="T40" fmla="*/ 403 w 452"/>
                <a:gd name="T41" fmla="*/ 122 h 1250"/>
                <a:gd name="T42" fmla="*/ 436 w 452"/>
                <a:gd name="T43" fmla="*/ 84 h 1250"/>
                <a:gd name="T44" fmla="*/ 444 w 452"/>
                <a:gd name="T45" fmla="*/ 30 h 1250"/>
                <a:gd name="T46" fmla="*/ 398 w 452"/>
                <a:gd name="T4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2" h="1250">
                  <a:moveTo>
                    <a:pt x="402" y="50"/>
                  </a:moveTo>
                  <a:lnTo>
                    <a:pt x="353" y="103"/>
                  </a:lnTo>
                  <a:lnTo>
                    <a:pt x="353" y="619"/>
                  </a:lnTo>
                  <a:lnTo>
                    <a:pt x="353" y="1076"/>
                  </a:lnTo>
                  <a:cubicBezTo>
                    <a:pt x="353" y="1076"/>
                    <a:pt x="352" y="1200"/>
                    <a:pt x="228" y="1200"/>
                  </a:cubicBezTo>
                  <a:cubicBezTo>
                    <a:pt x="104" y="1200"/>
                    <a:pt x="103" y="1076"/>
                    <a:pt x="103" y="1076"/>
                  </a:cubicBezTo>
                  <a:lnTo>
                    <a:pt x="103" y="619"/>
                  </a:lnTo>
                  <a:lnTo>
                    <a:pt x="103" y="103"/>
                  </a:lnTo>
                  <a:lnTo>
                    <a:pt x="53" y="50"/>
                  </a:lnTo>
                  <a:lnTo>
                    <a:pt x="403" y="50"/>
                  </a:lnTo>
                  <a:moveTo>
                    <a:pt x="398" y="0"/>
                  </a:moveTo>
                  <a:lnTo>
                    <a:pt x="53" y="0"/>
                  </a:lnTo>
                  <a:cubicBezTo>
                    <a:pt x="34" y="0"/>
                    <a:pt x="16" y="12"/>
                    <a:pt x="8" y="30"/>
                  </a:cubicBezTo>
                  <a:cubicBezTo>
                    <a:pt x="0" y="48"/>
                    <a:pt x="3" y="69"/>
                    <a:pt x="17" y="84"/>
                  </a:cubicBezTo>
                  <a:lnTo>
                    <a:pt x="53" y="123"/>
                  </a:lnTo>
                  <a:lnTo>
                    <a:pt x="53" y="619"/>
                  </a:lnTo>
                  <a:lnTo>
                    <a:pt x="53" y="1076"/>
                  </a:lnTo>
                  <a:cubicBezTo>
                    <a:pt x="53" y="1146"/>
                    <a:pt x="101" y="1250"/>
                    <a:pt x="228" y="1250"/>
                  </a:cubicBezTo>
                  <a:cubicBezTo>
                    <a:pt x="355" y="1250"/>
                    <a:pt x="403" y="1146"/>
                    <a:pt x="403" y="1076"/>
                  </a:cubicBezTo>
                  <a:lnTo>
                    <a:pt x="403" y="619"/>
                  </a:lnTo>
                  <a:lnTo>
                    <a:pt x="403" y="122"/>
                  </a:lnTo>
                  <a:lnTo>
                    <a:pt x="436" y="84"/>
                  </a:lnTo>
                  <a:cubicBezTo>
                    <a:pt x="450" y="69"/>
                    <a:pt x="452" y="48"/>
                    <a:pt x="444" y="30"/>
                  </a:cubicBezTo>
                  <a:cubicBezTo>
                    <a:pt x="436" y="12"/>
                    <a:pt x="418" y="0"/>
                    <a:pt x="39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2C2B829-F8D4-4D2D-8962-894B627EFB86}"/>
              </a:ext>
            </a:extLst>
          </p:cNvPr>
          <p:cNvSpPr/>
          <p:nvPr/>
        </p:nvSpPr>
        <p:spPr>
          <a:xfrm>
            <a:off x="1411726" y="4049878"/>
            <a:ext cx="390080" cy="9035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Test_Tube">
            <a:extLst>
              <a:ext uri="{FF2B5EF4-FFF2-40B4-BE49-F238E27FC236}">
                <a16:creationId xmlns:a16="http://schemas.microsoft.com/office/drawing/2014/main" id="{D23AE1E5-FA8D-4E51-96DF-6DDB566B1F3F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1883266" y="4188765"/>
            <a:ext cx="225869" cy="625790"/>
            <a:chOff x="157" y="8"/>
            <a:chExt cx="170" cy="471"/>
          </a:xfrm>
          <a:solidFill>
            <a:srgbClr val="ED7D31"/>
          </a:solidFill>
        </p:grpSpPr>
        <p:sp>
          <p:nvSpPr>
            <p:cNvPr id="36" name="Test_Tube">
              <a:extLst>
                <a:ext uri="{FF2B5EF4-FFF2-40B4-BE49-F238E27FC236}">
                  <a16:creationId xmlns:a16="http://schemas.microsoft.com/office/drawing/2014/main" id="{F0575DFE-642D-469E-9401-9F026E2FCB97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215" y="295"/>
              <a:ext cx="56" cy="146"/>
            </a:xfrm>
            <a:custGeom>
              <a:avLst/>
              <a:gdLst>
                <a:gd name="T0" fmla="*/ 0 w 150"/>
                <a:gd name="T1" fmla="*/ 0 h 387"/>
                <a:gd name="T2" fmla="*/ 0 w 150"/>
                <a:gd name="T3" fmla="*/ 313 h 387"/>
                <a:gd name="T4" fmla="*/ 75 w 150"/>
                <a:gd name="T5" fmla="*/ 387 h 387"/>
                <a:gd name="T6" fmla="*/ 150 w 150"/>
                <a:gd name="T7" fmla="*/ 313 h 387"/>
                <a:gd name="T8" fmla="*/ 150 w 150"/>
                <a:gd name="T9" fmla="*/ 0 h 387"/>
                <a:gd name="T10" fmla="*/ 0 w 150"/>
                <a:gd name="T11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387">
                  <a:moveTo>
                    <a:pt x="0" y="0"/>
                  </a:moveTo>
                  <a:lnTo>
                    <a:pt x="0" y="313"/>
                  </a:lnTo>
                  <a:cubicBezTo>
                    <a:pt x="0" y="354"/>
                    <a:pt x="34" y="387"/>
                    <a:pt x="75" y="387"/>
                  </a:cubicBezTo>
                  <a:cubicBezTo>
                    <a:pt x="116" y="387"/>
                    <a:pt x="150" y="354"/>
                    <a:pt x="150" y="313"/>
                  </a:cubicBez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Test_Tube">
              <a:extLst>
                <a:ext uri="{FF2B5EF4-FFF2-40B4-BE49-F238E27FC236}">
                  <a16:creationId xmlns:a16="http://schemas.microsoft.com/office/drawing/2014/main" id="{CE15444C-09EB-451E-B3D4-9B6D888DE386}"/>
                </a:ext>
              </a:extLst>
            </p:cNvPr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236" y="247"/>
              <a:ext cx="35" cy="3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st_Tube">
              <a:extLst>
                <a:ext uri="{FF2B5EF4-FFF2-40B4-BE49-F238E27FC236}">
                  <a16:creationId xmlns:a16="http://schemas.microsoft.com/office/drawing/2014/main" id="{BB043774-D41A-4D55-87BC-EB111F70ECE0}"/>
                </a:ext>
              </a:extLst>
            </p:cNvPr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215" y="192"/>
              <a:ext cx="21" cy="2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st_Tube">
              <a:extLst>
                <a:ext uri="{FF2B5EF4-FFF2-40B4-BE49-F238E27FC236}">
                  <a16:creationId xmlns:a16="http://schemas.microsoft.com/office/drawing/2014/main" id="{90C2D939-D060-4DDC-8489-1DC5AF9ED62B}"/>
                </a:ext>
              </a:extLst>
            </p:cNvPr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157" y="8"/>
              <a:ext cx="170" cy="471"/>
            </a:xfrm>
            <a:custGeom>
              <a:avLst/>
              <a:gdLst>
                <a:gd name="T0" fmla="*/ 402 w 452"/>
                <a:gd name="T1" fmla="*/ 50 h 1250"/>
                <a:gd name="T2" fmla="*/ 353 w 452"/>
                <a:gd name="T3" fmla="*/ 103 h 1250"/>
                <a:gd name="T4" fmla="*/ 353 w 452"/>
                <a:gd name="T5" fmla="*/ 619 h 1250"/>
                <a:gd name="T6" fmla="*/ 353 w 452"/>
                <a:gd name="T7" fmla="*/ 1076 h 1250"/>
                <a:gd name="T8" fmla="*/ 228 w 452"/>
                <a:gd name="T9" fmla="*/ 1200 h 1250"/>
                <a:gd name="T10" fmla="*/ 103 w 452"/>
                <a:gd name="T11" fmla="*/ 1076 h 1250"/>
                <a:gd name="T12" fmla="*/ 103 w 452"/>
                <a:gd name="T13" fmla="*/ 619 h 1250"/>
                <a:gd name="T14" fmla="*/ 103 w 452"/>
                <a:gd name="T15" fmla="*/ 103 h 1250"/>
                <a:gd name="T16" fmla="*/ 53 w 452"/>
                <a:gd name="T17" fmla="*/ 50 h 1250"/>
                <a:gd name="T18" fmla="*/ 403 w 452"/>
                <a:gd name="T19" fmla="*/ 50 h 1250"/>
                <a:gd name="T20" fmla="*/ 398 w 452"/>
                <a:gd name="T21" fmla="*/ 0 h 1250"/>
                <a:gd name="T22" fmla="*/ 53 w 452"/>
                <a:gd name="T23" fmla="*/ 0 h 1250"/>
                <a:gd name="T24" fmla="*/ 8 w 452"/>
                <a:gd name="T25" fmla="*/ 30 h 1250"/>
                <a:gd name="T26" fmla="*/ 17 w 452"/>
                <a:gd name="T27" fmla="*/ 84 h 1250"/>
                <a:gd name="T28" fmla="*/ 53 w 452"/>
                <a:gd name="T29" fmla="*/ 123 h 1250"/>
                <a:gd name="T30" fmla="*/ 53 w 452"/>
                <a:gd name="T31" fmla="*/ 619 h 1250"/>
                <a:gd name="T32" fmla="*/ 53 w 452"/>
                <a:gd name="T33" fmla="*/ 1076 h 1250"/>
                <a:gd name="T34" fmla="*/ 228 w 452"/>
                <a:gd name="T35" fmla="*/ 1250 h 1250"/>
                <a:gd name="T36" fmla="*/ 403 w 452"/>
                <a:gd name="T37" fmla="*/ 1076 h 1250"/>
                <a:gd name="T38" fmla="*/ 403 w 452"/>
                <a:gd name="T39" fmla="*/ 619 h 1250"/>
                <a:gd name="T40" fmla="*/ 403 w 452"/>
                <a:gd name="T41" fmla="*/ 122 h 1250"/>
                <a:gd name="T42" fmla="*/ 436 w 452"/>
                <a:gd name="T43" fmla="*/ 84 h 1250"/>
                <a:gd name="T44" fmla="*/ 444 w 452"/>
                <a:gd name="T45" fmla="*/ 30 h 1250"/>
                <a:gd name="T46" fmla="*/ 398 w 452"/>
                <a:gd name="T4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2" h="1250">
                  <a:moveTo>
                    <a:pt x="402" y="50"/>
                  </a:moveTo>
                  <a:lnTo>
                    <a:pt x="353" y="103"/>
                  </a:lnTo>
                  <a:lnTo>
                    <a:pt x="353" y="619"/>
                  </a:lnTo>
                  <a:lnTo>
                    <a:pt x="353" y="1076"/>
                  </a:lnTo>
                  <a:cubicBezTo>
                    <a:pt x="353" y="1076"/>
                    <a:pt x="352" y="1200"/>
                    <a:pt x="228" y="1200"/>
                  </a:cubicBezTo>
                  <a:cubicBezTo>
                    <a:pt x="104" y="1200"/>
                    <a:pt x="103" y="1076"/>
                    <a:pt x="103" y="1076"/>
                  </a:cubicBezTo>
                  <a:lnTo>
                    <a:pt x="103" y="619"/>
                  </a:lnTo>
                  <a:lnTo>
                    <a:pt x="103" y="103"/>
                  </a:lnTo>
                  <a:lnTo>
                    <a:pt x="53" y="50"/>
                  </a:lnTo>
                  <a:lnTo>
                    <a:pt x="403" y="50"/>
                  </a:lnTo>
                  <a:moveTo>
                    <a:pt x="398" y="0"/>
                  </a:moveTo>
                  <a:lnTo>
                    <a:pt x="53" y="0"/>
                  </a:lnTo>
                  <a:cubicBezTo>
                    <a:pt x="34" y="0"/>
                    <a:pt x="16" y="12"/>
                    <a:pt x="8" y="30"/>
                  </a:cubicBezTo>
                  <a:cubicBezTo>
                    <a:pt x="0" y="48"/>
                    <a:pt x="3" y="69"/>
                    <a:pt x="17" y="84"/>
                  </a:cubicBezTo>
                  <a:lnTo>
                    <a:pt x="53" y="123"/>
                  </a:lnTo>
                  <a:lnTo>
                    <a:pt x="53" y="619"/>
                  </a:lnTo>
                  <a:lnTo>
                    <a:pt x="53" y="1076"/>
                  </a:lnTo>
                  <a:cubicBezTo>
                    <a:pt x="53" y="1146"/>
                    <a:pt x="101" y="1250"/>
                    <a:pt x="228" y="1250"/>
                  </a:cubicBezTo>
                  <a:cubicBezTo>
                    <a:pt x="355" y="1250"/>
                    <a:pt x="403" y="1146"/>
                    <a:pt x="403" y="1076"/>
                  </a:cubicBezTo>
                  <a:lnTo>
                    <a:pt x="403" y="619"/>
                  </a:lnTo>
                  <a:lnTo>
                    <a:pt x="403" y="122"/>
                  </a:lnTo>
                  <a:lnTo>
                    <a:pt x="436" y="84"/>
                  </a:lnTo>
                  <a:cubicBezTo>
                    <a:pt x="450" y="69"/>
                    <a:pt x="452" y="48"/>
                    <a:pt x="444" y="30"/>
                  </a:cubicBezTo>
                  <a:cubicBezTo>
                    <a:pt x="436" y="12"/>
                    <a:pt x="418" y="0"/>
                    <a:pt x="39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B833B8-966C-4DF2-8B34-3FD41AEB0693}"/>
              </a:ext>
            </a:extLst>
          </p:cNvPr>
          <p:cNvSpPr/>
          <p:nvPr/>
        </p:nvSpPr>
        <p:spPr>
          <a:xfrm>
            <a:off x="1801160" y="4049878"/>
            <a:ext cx="390080" cy="9035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Test_Tube">
            <a:extLst>
              <a:ext uri="{FF2B5EF4-FFF2-40B4-BE49-F238E27FC236}">
                <a16:creationId xmlns:a16="http://schemas.microsoft.com/office/drawing/2014/main" id="{0D1EDD77-F7AE-41F2-A344-6DA673B80F6A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2273427" y="4188765"/>
            <a:ext cx="225869" cy="625790"/>
            <a:chOff x="157" y="8"/>
            <a:chExt cx="170" cy="471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2" name="Test_Tube">
              <a:extLst>
                <a:ext uri="{FF2B5EF4-FFF2-40B4-BE49-F238E27FC236}">
                  <a16:creationId xmlns:a16="http://schemas.microsoft.com/office/drawing/2014/main" id="{8CB8A4EF-446D-4E42-B7C4-BEC1ABA03F6F}"/>
                </a:ext>
              </a:extLst>
            </p:cNvPr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215" y="295"/>
              <a:ext cx="56" cy="146"/>
            </a:xfrm>
            <a:custGeom>
              <a:avLst/>
              <a:gdLst>
                <a:gd name="T0" fmla="*/ 0 w 150"/>
                <a:gd name="T1" fmla="*/ 0 h 387"/>
                <a:gd name="T2" fmla="*/ 0 w 150"/>
                <a:gd name="T3" fmla="*/ 313 h 387"/>
                <a:gd name="T4" fmla="*/ 75 w 150"/>
                <a:gd name="T5" fmla="*/ 387 h 387"/>
                <a:gd name="T6" fmla="*/ 150 w 150"/>
                <a:gd name="T7" fmla="*/ 313 h 387"/>
                <a:gd name="T8" fmla="*/ 150 w 150"/>
                <a:gd name="T9" fmla="*/ 0 h 387"/>
                <a:gd name="T10" fmla="*/ 0 w 150"/>
                <a:gd name="T11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387">
                  <a:moveTo>
                    <a:pt x="0" y="0"/>
                  </a:moveTo>
                  <a:lnTo>
                    <a:pt x="0" y="313"/>
                  </a:lnTo>
                  <a:cubicBezTo>
                    <a:pt x="0" y="354"/>
                    <a:pt x="34" y="387"/>
                    <a:pt x="75" y="387"/>
                  </a:cubicBezTo>
                  <a:cubicBezTo>
                    <a:pt x="116" y="387"/>
                    <a:pt x="150" y="354"/>
                    <a:pt x="150" y="313"/>
                  </a:cubicBez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st_Tube">
              <a:extLst>
                <a:ext uri="{FF2B5EF4-FFF2-40B4-BE49-F238E27FC236}">
                  <a16:creationId xmlns:a16="http://schemas.microsoft.com/office/drawing/2014/main" id="{8780B426-293A-424A-9E9C-0DA509276872}"/>
                </a:ext>
              </a:extLst>
            </p:cNvPr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236" y="247"/>
              <a:ext cx="35" cy="3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st_Tube">
              <a:extLst>
                <a:ext uri="{FF2B5EF4-FFF2-40B4-BE49-F238E27FC236}">
                  <a16:creationId xmlns:a16="http://schemas.microsoft.com/office/drawing/2014/main" id="{9B4AD36D-5FEA-44B4-9E80-CB2014E7D640}"/>
                </a:ext>
              </a:extLst>
            </p:cNvPr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215" y="192"/>
              <a:ext cx="21" cy="2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st_Tube">
              <a:extLst>
                <a:ext uri="{FF2B5EF4-FFF2-40B4-BE49-F238E27FC236}">
                  <a16:creationId xmlns:a16="http://schemas.microsoft.com/office/drawing/2014/main" id="{D8F0D65E-B7B2-462F-B6A2-863F7BBD9F2A}"/>
                </a:ext>
              </a:extLst>
            </p:cNvPr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157" y="8"/>
              <a:ext cx="170" cy="471"/>
            </a:xfrm>
            <a:custGeom>
              <a:avLst/>
              <a:gdLst>
                <a:gd name="T0" fmla="*/ 402 w 452"/>
                <a:gd name="T1" fmla="*/ 50 h 1250"/>
                <a:gd name="T2" fmla="*/ 353 w 452"/>
                <a:gd name="T3" fmla="*/ 103 h 1250"/>
                <a:gd name="T4" fmla="*/ 353 w 452"/>
                <a:gd name="T5" fmla="*/ 619 h 1250"/>
                <a:gd name="T6" fmla="*/ 353 w 452"/>
                <a:gd name="T7" fmla="*/ 1076 h 1250"/>
                <a:gd name="T8" fmla="*/ 228 w 452"/>
                <a:gd name="T9" fmla="*/ 1200 h 1250"/>
                <a:gd name="T10" fmla="*/ 103 w 452"/>
                <a:gd name="T11" fmla="*/ 1076 h 1250"/>
                <a:gd name="T12" fmla="*/ 103 w 452"/>
                <a:gd name="T13" fmla="*/ 619 h 1250"/>
                <a:gd name="T14" fmla="*/ 103 w 452"/>
                <a:gd name="T15" fmla="*/ 103 h 1250"/>
                <a:gd name="T16" fmla="*/ 53 w 452"/>
                <a:gd name="T17" fmla="*/ 50 h 1250"/>
                <a:gd name="T18" fmla="*/ 403 w 452"/>
                <a:gd name="T19" fmla="*/ 50 h 1250"/>
                <a:gd name="T20" fmla="*/ 398 w 452"/>
                <a:gd name="T21" fmla="*/ 0 h 1250"/>
                <a:gd name="T22" fmla="*/ 53 w 452"/>
                <a:gd name="T23" fmla="*/ 0 h 1250"/>
                <a:gd name="T24" fmla="*/ 8 w 452"/>
                <a:gd name="T25" fmla="*/ 30 h 1250"/>
                <a:gd name="T26" fmla="*/ 17 w 452"/>
                <a:gd name="T27" fmla="*/ 84 h 1250"/>
                <a:gd name="T28" fmla="*/ 53 w 452"/>
                <a:gd name="T29" fmla="*/ 123 h 1250"/>
                <a:gd name="T30" fmla="*/ 53 w 452"/>
                <a:gd name="T31" fmla="*/ 619 h 1250"/>
                <a:gd name="T32" fmla="*/ 53 w 452"/>
                <a:gd name="T33" fmla="*/ 1076 h 1250"/>
                <a:gd name="T34" fmla="*/ 228 w 452"/>
                <a:gd name="T35" fmla="*/ 1250 h 1250"/>
                <a:gd name="T36" fmla="*/ 403 w 452"/>
                <a:gd name="T37" fmla="*/ 1076 h 1250"/>
                <a:gd name="T38" fmla="*/ 403 w 452"/>
                <a:gd name="T39" fmla="*/ 619 h 1250"/>
                <a:gd name="T40" fmla="*/ 403 w 452"/>
                <a:gd name="T41" fmla="*/ 122 h 1250"/>
                <a:gd name="T42" fmla="*/ 436 w 452"/>
                <a:gd name="T43" fmla="*/ 84 h 1250"/>
                <a:gd name="T44" fmla="*/ 444 w 452"/>
                <a:gd name="T45" fmla="*/ 30 h 1250"/>
                <a:gd name="T46" fmla="*/ 398 w 452"/>
                <a:gd name="T4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2" h="1250">
                  <a:moveTo>
                    <a:pt x="402" y="50"/>
                  </a:moveTo>
                  <a:lnTo>
                    <a:pt x="353" y="103"/>
                  </a:lnTo>
                  <a:lnTo>
                    <a:pt x="353" y="619"/>
                  </a:lnTo>
                  <a:lnTo>
                    <a:pt x="353" y="1076"/>
                  </a:lnTo>
                  <a:cubicBezTo>
                    <a:pt x="353" y="1076"/>
                    <a:pt x="352" y="1200"/>
                    <a:pt x="228" y="1200"/>
                  </a:cubicBezTo>
                  <a:cubicBezTo>
                    <a:pt x="104" y="1200"/>
                    <a:pt x="103" y="1076"/>
                    <a:pt x="103" y="1076"/>
                  </a:cubicBezTo>
                  <a:lnTo>
                    <a:pt x="103" y="619"/>
                  </a:lnTo>
                  <a:lnTo>
                    <a:pt x="103" y="103"/>
                  </a:lnTo>
                  <a:lnTo>
                    <a:pt x="53" y="50"/>
                  </a:lnTo>
                  <a:lnTo>
                    <a:pt x="403" y="50"/>
                  </a:lnTo>
                  <a:moveTo>
                    <a:pt x="398" y="0"/>
                  </a:moveTo>
                  <a:lnTo>
                    <a:pt x="53" y="0"/>
                  </a:lnTo>
                  <a:cubicBezTo>
                    <a:pt x="34" y="0"/>
                    <a:pt x="16" y="12"/>
                    <a:pt x="8" y="30"/>
                  </a:cubicBezTo>
                  <a:cubicBezTo>
                    <a:pt x="0" y="48"/>
                    <a:pt x="3" y="69"/>
                    <a:pt x="17" y="84"/>
                  </a:cubicBezTo>
                  <a:lnTo>
                    <a:pt x="53" y="123"/>
                  </a:lnTo>
                  <a:lnTo>
                    <a:pt x="53" y="619"/>
                  </a:lnTo>
                  <a:lnTo>
                    <a:pt x="53" y="1076"/>
                  </a:lnTo>
                  <a:cubicBezTo>
                    <a:pt x="53" y="1146"/>
                    <a:pt x="101" y="1250"/>
                    <a:pt x="228" y="1250"/>
                  </a:cubicBezTo>
                  <a:cubicBezTo>
                    <a:pt x="355" y="1250"/>
                    <a:pt x="403" y="1146"/>
                    <a:pt x="403" y="1076"/>
                  </a:cubicBezTo>
                  <a:lnTo>
                    <a:pt x="403" y="619"/>
                  </a:lnTo>
                  <a:lnTo>
                    <a:pt x="403" y="122"/>
                  </a:lnTo>
                  <a:lnTo>
                    <a:pt x="436" y="84"/>
                  </a:lnTo>
                  <a:cubicBezTo>
                    <a:pt x="450" y="69"/>
                    <a:pt x="452" y="48"/>
                    <a:pt x="444" y="30"/>
                  </a:cubicBezTo>
                  <a:cubicBezTo>
                    <a:pt x="436" y="12"/>
                    <a:pt x="418" y="0"/>
                    <a:pt x="39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8B880B9-4C97-46BA-8117-6F712792E681}"/>
              </a:ext>
            </a:extLst>
          </p:cNvPr>
          <p:cNvSpPr/>
          <p:nvPr/>
        </p:nvSpPr>
        <p:spPr>
          <a:xfrm>
            <a:off x="2191321" y="4049878"/>
            <a:ext cx="390080" cy="9035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Test_Tube">
            <a:extLst>
              <a:ext uri="{FF2B5EF4-FFF2-40B4-BE49-F238E27FC236}">
                <a16:creationId xmlns:a16="http://schemas.microsoft.com/office/drawing/2014/main" id="{09F9CEB2-A5DF-472E-B9CC-AEE01521152D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1106843" y="4188765"/>
            <a:ext cx="225869" cy="625790"/>
            <a:chOff x="157" y="8"/>
            <a:chExt cx="170" cy="471"/>
          </a:xfrm>
          <a:solidFill>
            <a:srgbClr val="C00000"/>
          </a:solidFill>
        </p:grpSpPr>
        <p:sp>
          <p:nvSpPr>
            <p:cNvPr id="48" name="Test_Tube">
              <a:extLst>
                <a:ext uri="{FF2B5EF4-FFF2-40B4-BE49-F238E27FC236}">
                  <a16:creationId xmlns:a16="http://schemas.microsoft.com/office/drawing/2014/main" id="{C5239FAB-6547-407A-B673-C491ECE076F3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215" y="295"/>
              <a:ext cx="56" cy="146"/>
            </a:xfrm>
            <a:custGeom>
              <a:avLst/>
              <a:gdLst>
                <a:gd name="T0" fmla="*/ 0 w 150"/>
                <a:gd name="T1" fmla="*/ 0 h 387"/>
                <a:gd name="T2" fmla="*/ 0 w 150"/>
                <a:gd name="T3" fmla="*/ 313 h 387"/>
                <a:gd name="T4" fmla="*/ 75 w 150"/>
                <a:gd name="T5" fmla="*/ 387 h 387"/>
                <a:gd name="T6" fmla="*/ 150 w 150"/>
                <a:gd name="T7" fmla="*/ 313 h 387"/>
                <a:gd name="T8" fmla="*/ 150 w 150"/>
                <a:gd name="T9" fmla="*/ 0 h 387"/>
                <a:gd name="T10" fmla="*/ 0 w 150"/>
                <a:gd name="T11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387">
                  <a:moveTo>
                    <a:pt x="0" y="0"/>
                  </a:moveTo>
                  <a:lnTo>
                    <a:pt x="0" y="313"/>
                  </a:lnTo>
                  <a:cubicBezTo>
                    <a:pt x="0" y="354"/>
                    <a:pt x="34" y="387"/>
                    <a:pt x="75" y="387"/>
                  </a:cubicBezTo>
                  <a:cubicBezTo>
                    <a:pt x="116" y="387"/>
                    <a:pt x="150" y="354"/>
                    <a:pt x="150" y="313"/>
                  </a:cubicBez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st_Tube">
              <a:extLst>
                <a:ext uri="{FF2B5EF4-FFF2-40B4-BE49-F238E27FC236}">
                  <a16:creationId xmlns:a16="http://schemas.microsoft.com/office/drawing/2014/main" id="{2338019C-2F87-48FE-B1F3-7987613DA108}"/>
                </a:ext>
              </a:extLst>
            </p:cNvPr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236" y="247"/>
              <a:ext cx="35" cy="3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st_Tube">
              <a:extLst>
                <a:ext uri="{FF2B5EF4-FFF2-40B4-BE49-F238E27FC236}">
                  <a16:creationId xmlns:a16="http://schemas.microsoft.com/office/drawing/2014/main" id="{79CB809A-45B0-4B63-A3EC-7F6EF1AC1FAD}"/>
                </a:ext>
              </a:extLst>
            </p:cNvPr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215" y="192"/>
              <a:ext cx="21" cy="2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st_Tube">
              <a:extLst>
                <a:ext uri="{FF2B5EF4-FFF2-40B4-BE49-F238E27FC236}">
                  <a16:creationId xmlns:a16="http://schemas.microsoft.com/office/drawing/2014/main" id="{904A9579-717E-4504-90EE-7867830CDB92}"/>
                </a:ext>
              </a:extLst>
            </p:cNvPr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157" y="8"/>
              <a:ext cx="170" cy="471"/>
            </a:xfrm>
            <a:custGeom>
              <a:avLst/>
              <a:gdLst>
                <a:gd name="T0" fmla="*/ 402 w 452"/>
                <a:gd name="T1" fmla="*/ 50 h 1250"/>
                <a:gd name="T2" fmla="*/ 353 w 452"/>
                <a:gd name="T3" fmla="*/ 103 h 1250"/>
                <a:gd name="T4" fmla="*/ 353 w 452"/>
                <a:gd name="T5" fmla="*/ 619 h 1250"/>
                <a:gd name="T6" fmla="*/ 353 w 452"/>
                <a:gd name="T7" fmla="*/ 1076 h 1250"/>
                <a:gd name="T8" fmla="*/ 228 w 452"/>
                <a:gd name="T9" fmla="*/ 1200 h 1250"/>
                <a:gd name="T10" fmla="*/ 103 w 452"/>
                <a:gd name="T11" fmla="*/ 1076 h 1250"/>
                <a:gd name="T12" fmla="*/ 103 w 452"/>
                <a:gd name="T13" fmla="*/ 619 h 1250"/>
                <a:gd name="T14" fmla="*/ 103 w 452"/>
                <a:gd name="T15" fmla="*/ 103 h 1250"/>
                <a:gd name="T16" fmla="*/ 53 w 452"/>
                <a:gd name="T17" fmla="*/ 50 h 1250"/>
                <a:gd name="T18" fmla="*/ 403 w 452"/>
                <a:gd name="T19" fmla="*/ 50 h 1250"/>
                <a:gd name="T20" fmla="*/ 398 w 452"/>
                <a:gd name="T21" fmla="*/ 0 h 1250"/>
                <a:gd name="T22" fmla="*/ 53 w 452"/>
                <a:gd name="T23" fmla="*/ 0 h 1250"/>
                <a:gd name="T24" fmla="*/ 8 w 452"/>
                <a:gd name="T25" fmla="*/ 30 h 1250"/>
                <a:gd name="T26" fmla="*/ 17 w 452"/>
                <a:gd name="T27" fmla="*/ 84 h 1250"/>
                <a:gd name="T28" fmla="*/ 53 w 452"/>
                <a:gd name="T29" fmla="*/ 123 h 1250"/>
                <a:gd name="T30" fmla="*/ 53 w 452"/>
                <a:gd name="T31" fmla="*/ 619 h 1250"/>
                <a:gd name="T32" fmla="*/ 53 w 452"/>
                <a:gd name="T33" fmla="*/ 1076 h 1250"/>
                <a:gd name="T34" fmla="*/ 228 w 452"/>
                <a:gd name="T35" fmla="*/ 1250 h 1250"/>
                <a:gd name="T36" fmla="*/ 403 w 452"/>
                <a:gd name="T37" fmla="*/ 1076 h 1250"/>
                <a:gd name="T38" fmla="*/ 403 w 452"/>
                <a:gd name="T39" fmla="*/ 619 h 1250"/>
                <a:gd name="T40" fmla="*/ 403 w 452"/>
                <a:gd name="T41" fmla="*/ 122 h 1250"/>
                <a:gd name="T42" fmla="*/ 436 w 452"/>
                <a:gd name="T43" fmla="*/ 84 h 1250"/>
                <a:gd name="T44" fmla="*/ 444 w 452"/>
                <a:gd name="T45" fmla="*/ 30 h 1250"/>
                <a:gd name="T46" fmla="*/ 398 w 452"/>
                <a:gd name="T4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2" h="1250">
                  <a:moveTo>
                    <a:pt x="402" y="50"/>
                  </a:moveTo>
                  <a:lnTo>
                    <a:pt x="353" y="103"/>
                  </a:lnTo>
                  <a:lnTo>
                    <a:pt x="353" y="619"/>
                  </a:lnTo>
                  <a:lnTo>
                    <a:pt x="353" y="1076"/>
                  </a:lnTo>
                  <a:cubicBezTo>
                    <a:pt x="353" y="1076"/>
                    <a:pt x="352" y="1200"/>
                    <a:pt x="228" y="1200"/>
                  </a:cubicBezTo>
                  <a:cubicBezTo>
                    <a:pt x="104" y="1200"/>
                    <a:pt x="103" y="1076"/>
                    <a:pt x="103" y="1076"/>
                  </a:cubicBezTo>
                  <a:lnTo>
                    <a:pt x="103" y="619"/>
                  </a:lnTo>
                  <a:lnTo>
                    <a:pt x="103" y="103"/>
                  </a:lnTo>
                  <a:lnTo>
                    <a:pt x="53" y="50"/>
                  </a:lnTo>
                  <a:lnTo>
                    <a:pt x="403" y="50"/>
                  </a:lnTo>
                  <a:moveTo>
                    <a:pt x="398" y="0"/>
                  </a:moveTo>
                  <a:lnTo>
                    <a:pt x="53" y="0"/>
                  </a:lnTo>
                  <a:cubicBezTo>
                    <a:pt x="34" y="0"/>
                    <a:pt x="16" y="12"/>
                    <a:pt x="8" y="30"/>
                  </a:cubicBezTo>
                  <a:cubicBezTo>
                    <a:pt x="0" y="48"/>
                    <a:pt x="3" y="69"/>
                    <a:pt x="17" y="84"/>
                  </a:cubicBezTo>
                  <a:lnTo>
                    <a:pt x="53" y="123"/>
                  </a:lnTo>
                  <a:lnTo>
                    <a:pt x="53" y="619"/>
                  </a:lnTo>
                  <a:lnTo>
                    <a:pt x="53" y="1076"/>
                  </a:lnTo>
                  <a:cubicBezTo>
                    <a:pt x="53" y="1146"/>
                    <a:pt x="101" y="1250"/>
                    <a:pt x="228" y="1250"/>
                  </a:cubicBezTo>
                  <a:cubicBezTo>
                    <a:pt x="355" y="1250"/>
                    <a:pt x="403" y="1146"/>
                    <a:pt x="403" y="1076"/>
                  </a:cubicBezTo>
                  <a:lnTo>
                    <a:pt x="403" y="619"/>
                  </a:lnTo>
                  <a:lnTo>
                    <a:pt x="403" y="122"/>
                  </a:lnTo>
                  <a:lnTo>
                    <a:pt x="436" y="84"/>
                  </a:lnTo>
                  <a:cubicBezTo>
                    <a:pt x="450" y="69"/>
                    <a:pt x="452" y="48"/>
                    <a:pt x="444" y="30"/>
                  </a:cubicBezTo>
                  <a:cubicBezTo>
                    <a:pt x="436" y="12"/>
                    <a:pt x="418" y="0"/>
                    <a:pt x="39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5DDAF62-4F90-4552-8010-A4D33D85A58F}"/>
              </a:ext>
            </a:extLst>
          </p:cNvPr>
          <p:cNvSpPr/>
          <p:nvPr/>
        </p:nvSpPr>
        <p:spPr>
          <a:xfrm>
            <a:off x="1024737" y="4049878"/>
            <a:ext cx="390080" cy="9035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Test_Tube">
            <a:extLst>
              <a:ext uri="{FF2B5EF4-FFF2-40B4-BE49-F238E27FC236}">
                <a16:creationId xmlns:a16="http://schemas.microsoft.com/office/drawing/2014/main" id="{6F89A02D-6732-44F5-B2A7-B48D5C406808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3053080" y="4188765"/>
            <a:ext cx="225869" cy="625790"/>
            <a:chOff x="157" y="8"/>
            <a:chExt cx="170" cy="471"/>
          </a:xfrm>
          <a:solidFill>
            <a:schemeClr val="accent5">
              <a:lumMod val="75000"/>
            </a:schemeClr>
          </a:solidFill>
        </p:grpSpPr>
        <p:sp>
          <p:nvSpPr>
            <p:cNvPr id="54" name="Test_Tube">
              <a:extLst>
                <a:ext uri="{FF2B5EF4-FFF2-40B4-BE49-F238E27FC236}">
                  <a16:creationId xmlns:a16="http://schemas.microsoft.com/office/drawing/2014/main" id="{DCE21E09-2CF3-4064-AF71-43C55271E672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215" y="295"/>
              <a:ext cx="56" cy="146"/>
            </a:xfrm>
            <a:custGeom>
              <a:avLst/>
              <a:gdLst>
                <a:gd name="T0" fmla="*/ 0 w 150"/>
                <a:gd name="T1" fmla="*/ 0 h 387"/>
                <a:gd name="T2" fmla="*/ 0 w 150"/>
                <a:gd name="T3" fmla="*/ 313 h 387"/>
                <a:gd name="T4" fmla="*/ 75 w 150"/>
                <a:gd name="T5" fmla="*/ 387 h 387"/>
                <a:gd name="T6" fmla="*/ 150 w 150"/>
                <a:gd name="T7" fmla="*/ 313 h 387"/>
                <a:gd name="T8" fmla="*/ 150 w 150"/>
                <a:gd name="T9" fmla="*/ 0 h 387"/>
                <a:gd name="T10" fmla="*/ 0 w 150"/>
                <a:gd name="T11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387">
                  <a:moveTo>
                    <a:pt x="0" y="0"/>
                  </a:moveTo>
                  <a:lnTo>
                    <a:pt x="0" y="313"/>
                  </a:lnTo>
                  <a:cubicBezTo>
                    <a:pt x="0" y="354"/>
                    <a:pt x="34" y="387"/>
                    <a:pt x="75" y="387"/>
                  </a:cubicBezTo>
                  <a:cubicBezTo>
                    <a:pt x="116" y="387"/>
                    <a:pt x="150" y="354"/>
                    <a:pt x="150" y="313"/>
                  </a:cubicBez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st_Tube">
              <a:extLst>
                <a:ext uri="{FF2B5EF4-FFF2-40B4-BE49-F238E27FC236}">
                  <a16:creationId xmlns:a16="http://schemas.microsoft.com/office/drawing/2014/main" id="{049F5A94-3902-430C-B237-BA58ACD0A213}"/>
                </a:ext>
              </a:extLst>
            </p:cNvPr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236" y="247"/>
              <a:ext cx="35" cy="3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Test_Tube">
              <a:extLst>
                <a:ext uri="{FF2B5EF4-FFF2-40B4-BE49-F238E27FC236}">
                  <a16:creationId xmlns:a16="http://schemas.microsoft.com/office/drawing/2014/main" id="{6F8CA473-481B-4DC9-A3D8-9059D9C8B371}"/>
                </a:ext>
              </a:extLst>
            </p:cNvPr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215" y="192"/>
              <a:ext cx="21" cy="2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st_Tube">
              <a:extLst>
                <a:ext uri="{FF2B5EF4-FFF2-40B4-BE49-F238E27FC236}">
                  <a16:creationId xmlns:a16="http://schemas.microsoft.com/office/drawing/2014/main" id="{CD1192A4-0624-4539-8860-575E365459F4}"/>
                </a:ext>
              </a:extLst>
            </p:cNvPr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157" y="8"/>
              <a:ext cx="170" cy="471"/>
            </a:xfrm>
            <a:custGeom>
              <a:avLst/>
              <a:gdLst>
                <a:gd name="T0" fmla="*/ 402 w 452"/>
                <a:gd name="T1" fmla="*/ 50 h 1250"/>
                <a:gd name="T2" fmla="*/ 353 w 452"/>
                <a:gd name="T3" fmla="*/ 103 h 1250"/>
                <a:gd name="T4" fmla="*/ 353 w 452"/>
                <a:gd name="T5" fmla="*/ 619 h 1250"/>
                <a:gd name="T6" fmla="*/ 353 w 452"/>
                <a:gd name="T7" fmla="*/ 1076 h 1250"/>
                <a:gd name="T8" fmla="*/ 228 w 452"/>
                <a:gd name="T9" fmla="*/ 1200 h 1250"/>
                <a:gd name="T10" fmla="*/ 103 w 452"/>
                <a:gd name="T11" fmla="*/ 1076 h 1250"/>
                <a:gd name="T12" fmla="*/ 103 w 452"/>
                <a:gd name="T13" fmla="*/ 619 h 1250"/>
                <a:gd name="T14" fmla="*/ 103 w 452"/>
                <a:gd name="T15" fmla="*/ 103 h 1250"/>
                <a:gd name="T16" fmla="*/ 53 w 452"/>
                <a:gd name="T17" fmla="*/ 50 h 1250"/>
                <a:gd name="T18" fmla="*/ 403 w 452"/>
                <a:gd name="T19" fmla="*/ 50 h 1250"/>
                <a:gd name="T20" fmla="*/ 398 w 452"/>
                <a:gd name="T21" fmla="*/ 0 h 1250"/>
                <a:gd name="T22" fmla="*/ 53 w 452"/>
                <a:gd name="T23" fmla="*/ 0 h 1250"/>
                <a:gd name="T24" fmla="*/ 8 w 452"/>
                <a:gd name="T25" fmla="*/ 30 h 1250"/>
                <a:gd name="T26" fmla="*/ 17 w 452"/>
                <a:gd name="T27" fmla="*/ 84 h 1250"/>
                <a:gd name="T28" fmla="*/ 53 w 452"/>
                <a:gd name="T29" fmla="*/ 123 h 1250"/>
                <a:gd name="T30" fmla="*/ 53 w 452"/>
                <a:gd name="T31" fmla="*/ 619 h 1250"/>
                <a:gd name="T32" fmla="*/ 53 w 452"/>
                <a:gd name="T33" fmla="*/ 1076 h 1250"/>
                <a:gd name="T34" fmla="*/ 228 w 452"/>
                <a:gd name="T35" fmla="*/ 1250 h 1250"/>
                <a:gd name="T36" fmla="*/ 403 w 452"/>
                <a:gd name="T37" fmla="*/ 1076 h 1250"/>
                <a:gd name="T38" fmla="*/ 403 w 452"/>
                <a:gd name="T39" fmla="*/ 619 h 1250"/>
                <a:gd name="T40" fmla="*/ 403 w 452"/>
                <a:gd name="T41" fmla="*/ 122 h 1250"/>
                <a:gd name="T42" fmla="*/ 436 w 452"/>
                <a:gd name="T43" fmla="*/ 84 h 1250"/>
                <a:gd name="T44" fmla="*/ 444 w 452"/>
                <a:gd name="T45" fmla="*/ 30 h 1250"/>
                <a:gd name="T46" fmla="*/ 398 w 452"/>
                <a:gd name="T4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2" h="1250">
                  <a:moveTo>
                    <a:pt x="402" y="50"/>
                  </a:moveTo>
                  <a:lnTo>
                    <a:pt x="353" y="103"/>
                  </a:lnTo>
                  <a:lnTo>
                    <a:pt x="353" y="619"/>
                  </a:lnTo>
                  <a:lnTo>
                    <a:pt x="353" y="1076"/>
                  </a:lnTo>
                  <a:cubicBezTo>
                    <a:pt x="353" y="1076"/>
                    <a:pt x="352" y="1200"/>
                    <a:pt x="228" y="1200"/>
                  </a:cubicBezTo>
                  <a:cubicBezTo>
                    <a:pt x="104" y="1200"/>
                    <a:pt x="103" y="1076"/>
                    <a:pt x="103" y="1076"/>
                  </a:cubicBezTo>
                  <a:lnTo>
                    <a:pt x="103" y="619"/>
                  </a:lnTo>
                  <a:lnTo>
                    <a:pt x="103" y="103"/>
                  </a:lnTo>
                  <a:lnTo>
                    <a:pt x="53" y="50"/>
                  </a:lnTo>
                  <a:lnTo>
                    <a:pt x="403" y="50"/>
                  </a:lnTo>
                  <a:moveTo>
                    <a:pt x="398" y="0"/>
                  </a:moveTo>
                  <a:lnTo>
                    <a:pt x="53" y="0"/>
                  </a:lnTo>
                  <a:cubicBezTo>
                    <a:pt x="34" y="0"/>
                    <a:pt x="16" y="12"/>
                    <a:pt x="8" y="30"/>
                  </a:cubicBezTo>
                  <a:cubicBezTo>
                    <a:pt x="0" y="48"/>
                    <a:pt x="3" y="69"/>
                    <a:pt x="17" y="84"/>
                  </a:cubicBezTo>
                  <a:lnTo>
                    <a:pt x="53" y="123"/>
                  </a:lnTo>
                  <a:lnTo>
                    <a:pt x="53" y="619"/>
                  </a:lnTo>
                  <a:lnTo>
                    <a:pt x="53" y="1076"/>
                  </a:lnTo>
                  <a:cubicBezTo>
                    <a:pt x="53" y="1146"/>
                    <a:pt x="101" y="1250"/>
                    <a:pt x="228" y="1250"/>
                  </a:cubicBezTo>
                  <a:cubicBezTo>
                    <a:pt x="355" y="1250"/>
                    <a:pt x="403" y="1146"/>
                    <a:pt x="403" y="1076"/>
                  </a:cubicBezTo>
                  <a:lnTo>
                    <a:pt x="403" y="619"/>
                  </a:lnTo>
                  <a:lnTo>
                    <a:pt x="403" y="122"/>
                  </a:lnTo>
                  <a:lnTo>
                    <a:pt x="436" y="84"/>
                  </a:lnTo>
                  <a:cubicBezTo>
                    <a:pt x="450" y="69"/>
                    <a:pt x="452" y="48"/>
                    <a:pt x="444" y="30"/>
                  </a:cubicBezTo>
                  <a:cubicBezTo>
                    <a:pt x="436" y="12"/>
                    <a:pt x="418" y="0"/>
                    <a:pt x="39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A8FA26AB-EFC3-4E0C-B218-EEEC22F9DD94}"/>
              </a:ext>
            </a:extLst>
          </p:cNvPr>
          <p:cNvSpPr/>
          <p:nvPr/>
        </p:nvSpPr>
        <p:spPr>
          <a:xfrm>
            <a:off x="2970974" y="4049878"/>
            <a:ext cx="390080" cy="9035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Test_Tube">
            <a:extLst>
              <a:ext uri="{FF2B5EF4-FFF2-40B4-BE49-F238E27FC236}">
                <a16:creationId xmlns:a16="http://schemas.microsoft.com/office/drawing/2014/main" id="{182FF3DF-E6BC-4E88-8BB7-43A42CA8F834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 bwMode="auto">
          <a:xfrm>
            <a:off x="3442514" y="4188765"/>
            <a:ext cx="225869" cy="625790"/>
            <a:chOff x="157" y="8"/>
            <a:chExt cx="170" cy="471"/>
          </a:xfrm>
          <a:solidFill>
            <a:schemeClr val="bg2">
              <a:lumMod val="50000"/>
            </a:schemeClr>
          </a:solidFill>
        </p:grpSpPr>
        <p:sp>
          <p:nvSpPr>
            <p:cNvPr id="60" name="Test_Tube">
              <a:extLst>
                <a:ext uri="{FF2B5EF4-FFF2-40B4-BE49-F238E27FC236}">
                  <a16:creationId xmlns:a16="http://schemas.microsoft.com/office/drawing/2014/main" id="{5D4045C8-0E8F-42CC-9C5B-EFF26401151B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215" y="295"/>
              <a:ext cx="56" cy="146"/>
            </a:xfrm>
            <a:custGeom>
              <a:avLst/>
              <a:gdLst>
                <a:gd name="T0" fmla="*/ 0 w 150"/>
                <a:gd name="T1" fmla="*/ 0 h 387"/>
                <a:gd name="T2" fmla="*/ 0 w 150"/>
                <a:gd name="T3" fmla="*/ 313 h 387"/>
                <a:gd name="T4" fmla="*/ 75 w 150"/>
                <a:gd name="T5" fmla="*/ 387 h 387"/>
                <a:gd name="T6" fmla="*/ 150 w 150"/>
                <a:gd name="T7" fmla="*/ 313 h 387"/>
                <a:gd name="T8" fmla="*/ 150 w 150"/>
                <a:gd name="T9" fmla="*/ 0 h 387"/>
                <a:gd name="T10" fmla="*/ 0 w 150"/>
                <a:gd name="T11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387">
                  <a:moveTo>
                    <a:pt x="0" y="0"/>
                  </a:moveTo>
                  <a:lnTo>
                    <a:pt x="0" y="313"/>
                  </a:lnTo>
                  <a:cubicBezTo>
                    <a:pt x="0" y="354"/>
                    <a:pt x="34" y="387"/>
                    <a:pt x="75" y="387"/>
                  </a:cubicBezTo>
                  <a:cubicBezTo>
                    <a:pt x="116" y="387"/>
                    <a:pt x="150" y="354"/>
                    <a:pt x="150" y="313"/>
                  </a:cubicBez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st_Tube">
              <a:extLst>
                <a:ext uri="{FF2B5EF4-FFF2-40B4-BE49-F238E27FC236}">
                  <a16:creationId xmlns:a16="http://schemas.microsoft.com/office/drawing/2014/main" id="{F7C7565F-02AD-4F30-9189-92105360E887}"/>
                </a:ext>
              </a:extLst>
            </p:cNvPr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236" y="247"/>
              <a:ext cx="35" cy="3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Test_Tube">
              <a:extLst>
                <a:ext uri="{FF2B5EF4-FFF2-40B4-BE49-F238E27FC236}">
                  <a16:creationId xmlns:a16="http://schemas.microsoft.com/office/drawing/2014/main" id="{60D72F43-D7C4-4EE0-96FE-07210FA5CE22}"/>
                </a:ext>
              </a:extLst>
            </p:cNvPr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215" y="192"/>
              <a:ext cx="21" cy="2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st_Tube">
              <a:extLst>
                <a:ext uri="{FF2B5EF4-FFF2-40B4-BE49-F238E27FC236}">
                  <a16:creationId xmlns:a16="http://schemas.microsoft.com/office/drawing/2014/main" id="{44C1C9A0-CED2-46D3-8857-97D6F5FF5043}"/>
                </a:ext>
              </a:extLst>
            </p:cNvPr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157" y="8"/>
              <a:ext cx="170" cy="471"/>
            </a:xfrm>
            <a:custGeom>
              <a:avLst/>
              <a:gdLst>
                <a:gd name="T0" fmla="*/ 402 w 452"/>
                <a:gd name="T1" fmla="*/ 50 h 1250"/>
                <a:gd name="T2" fmla="*/ 353 w 452"/>
                <a:gd name="T3" fmla="*/ 103 h 1250"/>
                <a:gd name="T4" fmla="*/ 353 w 452"/>
                <a:gd name="T5" fmla="*/ 619 h 1250"/>
                <a:gd name="T6" fmla="*/ 353 w 452"/>
                <a:gd name="T7" fmla="*/ 1076 h 1250"/>
                <a:gd name="T8" fmla="*/ 228 w 452"/>
                <a:gd name="T9" fmla="*/ 1200 h 1250"/>
                <a:gd name="T10" fmla="*/ 103 w 452"/>
                <a:gd name="T11" fmla="*/ 1076 h 1250"/>
                <a:gd name="T12" fmla="*/ 103 w 452"/>
                <a:gd name="T13" fmla="*/ 619 h 1250"/>
                <a:gd name="T14" fmla="*/ 103 w 452"/>
                <a:gd name="T15" fmla="*/ 103 h 1250"/>
                <a:gd name="T16" fmla="*/ 53 w 452"/>
                <a:gd name="T17" fmla="*/ 50 h 1250"/>
                <a:gd name="T18" fmla="*/ 403 w 452"/>
                <a:gd name="T19" fmla="*/ 50 h 1250"/>
                <a:gd name="T20" fmla="*/ 398 w 452"/>
                <a:gd name="T21" fmla="*/ 0 h 1250"/>
                <a:gd name="T22" fmla="*/ 53 w 452"/>
                <a:gd name="T23" fmla="*/ 0 h 1250"/>
                <a:gd name="T24" fmla="*/ 8 w 452"/>
                <a:gd name="T25" fmla="*/ 30 h 1250"/>
                <a:gd name="T26" fmla="*/ 17 w 452"/>
                <a:gd name="T27" fmla="*/ 84 h 1250"/>
                <a:gd name="T28" fmla="*/ 53 w 452"/>
                <a:gd name="T29" fmla="*/ 123 h 1250"/>
                <a:gd name="T30" fmla="*/ 53 w 452"/>
                <a:gd name="T31" fmla="*/ 619 h 1250"/>
                <a:gd name="T32" fmla="*/ 53 w 452"/>
                <a:gd name="T33" fmla="*/ 1076 h 1250"/>
                <a:gd name="T34" fmla="*/ 228 w 452"/>
                <a:gd name="T35" fmla="*/ 1250 h 1250"/>
                <a:gd name="T36" fmla="*/ 403 w 452"/>
                <a:gd name="T37" fmla="*/ 1076 h 1250"/>
                <a:gd name="T38" fmla="*/ 403 w 452"/>
                <a:gd name="T39" fmla="*/ 619 h 1250"/>
                <a:gd name="T40" fmla="*/ 403 w 452"/>
                <a:gd name="T41" fmla="*/ 122 h 1250"/>
                <a:gd name="T42" fmla="*/ 436 w 452"/>
                <a:gd name="T43" fmla="*/ 84 h 1250"/>
                <a:gd name="T44" fmla="*/ 444 w 452"/>
                <a:gd name="T45" fmla="*/ 30 h 1250"/>
                <a:gd name="T46" fmla="*/ 398 w 452"/>
                <a:gd name="T4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2" h="1250">
                  <a:moveTo>
                    <a:pt x="402" y="50"/>
                  </a:moveTo>
                  <a:lnTo>
                    <a:pt x="353" y="103"/>
                  </a:lnTo>
                  <a:lnTo>
                    <a:pt x="353" y="619"/>
                  </a:lnTo>
                  <a:lnTo>
                    <a:pt x="353" y="1076"/>
                  </a:lnTo>
                  <a:cubicBezTo>
                    <a:pt x="353" y="1076"/>
                    <a:pt x="352" y="1200"/>
                    <a:pt x="228" y="1200"/>
                  </a:cubicBezTo>
                  <a:cubicBezTo>
                    <a:pt x="104" y="1200"/>
                    <a:pt x="103" y="1076"/>
                    <a:pt x="103" y="1076"/>
                  </a:cubicBezTo>
                  <a:lnTo>
                    <a:pt x="103" y="619"/>
                  </a:lnTo>
                  <a:lnTo>
                    <a:pt x="103" y="103"/>
                  </a:lnTo>
                  <a:lnTo>
                    <a:pt x="53" y="50"/>
                  </a:lnTo>
                  <a:lnTo>
                    <a:pt x="403" y="50"/>
                  </a:lnTo>
                  <a:moveTo>
                    <a:pt x="398" y="0"/>
                  </a:moveTo>
                  <a:lnTo>
                    <a:pt x="53" y="0"/>
                  </a:lnTo>
                  <a:cubicBezTo>
                    <a:pt x="34" y="0"/>
                    <a:pt x="16" y="12"/>
                    <a:pt x="8" y="30"/>
                  </a:cubicBezTo>
                  <a:cubicBezTo>
                    <a:pt x="0" y="48"/>
                    <a:pt x="3" y="69"/>
                    <a:pt x="17" y="84"/>
                  </a:cubicBezTo>
                  <a:lnTo>
                    <a:pt x="53" y="123"/>
                  </a:lnTo>
                  <a:lnTo>
                    <a:pt x="53" y="619"/>
                  </a:lnTo>
                  <a:lnTo>
                    <a:pt x="53" y="1076"/>
                  </a:lnTo>
                  <a:cubicBezTo>
                    <a:pt x="53" y="1146"/>
                    <a:pt x="101" y="1250"/>
                    <a:pt x="228" y="1250"/>
                  </a:cubicBezTo>
                  <a:cubicBezTo>
                    <a:pt x="355" y="1250"/>
                    <a:pt x="403" y="1146"/>
                    <a:pt x="403" y="1076"/>
                  </a:cubicBezTo>
                  <a:lnTo>
                    <a:pt x="403" y="619"/>
                  </a:lnTo>
                  <a:lnTo>
                    <a:pt x="403" y="122"/>
                  </a:lnTo>
                  <a:lnTo>
                    <a:pt x="436" y="84"/>
                  </a:lnTo>
                  <a:cubicBezTo>
                    <a:pt x="450" y="69"/>
                    <a:pt x="452" y="48"/>
                    <a:pt x="444" y="30"/>
                  </a:cubicBezTo>
                  <a:cubicBezTo>
                    <a:pt x="436" y="12"/>
                    <a:pt x="418" y="0"/>
                    <a:pt x="39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530F1568-19FE-4EDA-A596-06C3B7E10B99}"/>
              </a:ext>
            </a:extLst>
          </p:cNvPr>
          <p:cNvSpPr/>
          <p:nvPr/>
        </p:nvSpPr>
        <p:spPr>
          <a:xfrm>
            <a:off x="3360408" y="4049878"/>
            <a:ext cx="390080" cy="9035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Test_Tube">
            <a:extLst>
              <a:ext uri="{FF2B5EF4-FFF2-40B4-BE49-F238E27FC236}">
                <a16:creationId xmlns:a16="http://schemas.microsoft.com/office/drawing/2014/main" id="{E01E506B-13E0-402E-BAFF-406E79E939EB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 bwMode="auto">
          <a:xfrm>
            <a:off x="3832675" y="4188765"/>
            <a:ext cx="225869" cy="625790"/>
            <a:chOff x="157" y="8"/>
            <a:chExt cx="170" cy="471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66" name="Test_Tube">
              <a:extLst>
                <a:ext uri="{FF2B5EF4-FFF2-40B4-BE49-F238E27FC236}">
                  <a16:creationId xmlns:a16="http://schemas.microsoft.com/office/drawing/2014/main" id="{273773C6-5EB1-4D6C-ABB8-247F81398AA5}"/>
                </a:ext>
              </a:extLst>
            </p:cNvPr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215" y="295"/>
              <a:ext cx="56" cy="146"/>
            </a:xfrm>
            <a:custGeom>
              <a:avLst/>
              <a:gdLst>
                <a:gd name="T0" fmla="*/ 0 w 150"/>
                <a:gd name="T1" fmla="*/ 0 h 387"/>
                <a:gd name="T2" fmla="*/ 0 w 150"/>
                <a:gd name="T3" fmla="*/ 313 h 387"/>
                <a:gd name="T4" fmla="*/ 75 w 150"/>
                <a:gd name="T5" fmla="*/ 387 h 387"/>
                <a:gd name="T6" fmla="*/ 150 w 150"/>
                <a:gd name="T7" fmla="*/ 313 h 387"/>
                <a:gd name="T8" fmla="*/ 150 w 150"/>
                <a:gd name="T9" fmla="*/ 0 h 387"/>
                <a:gd name="T10" fmla="*/ 0 w 150"/>
                <a:gd name="T11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387">
                  <a:moveTo>
                    <a:pt x="0" y="0"/>
                  </a:moveTo>
                  <a:lnTo>
                    <a:pt x="0" y="313"/>
                  </a:lnTo>
                  <a:cubicBezTo>
                    <a:pt x="0" y="354"/>
                    <a:pt x="34" y="387"/>
                    <a:pt x="75" y="387"/>
                  </a:cubicBezTo>
                  <a:cubicBezTo>
                    <a:pt x="116" y="387"/>
                    <a:pt x="150" y="354"/>
                    <a:pt x="150" y="313"/>
                  </a:cubicBez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Test_Tube">
              <a:extLst>
                <a:ext uri="{FF2B5EF4-FFF2-40B4-BE49-F238E27FC236}">
                  <a16:creationId xmlns:a16="http://schemas.microsoft.com/office/drawing/2014/main" id="{C82FA158-0AE5-465C-85F6-BF61A39A8386}"/>
                </a:ext>
              </a:extLst>
            </p:cNvPr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236" y="247"/>
              <a:ext cx="35" cy="3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Test_Tube">
              <a:extLst>
                <a:ext uri="{FF2B5EF4-FFF2-40B4-BE49-F238E27FC236}">
                  <a16:creationId xmlns:a16="http://schemas.microsoft.com/office/drawing/2014/main" id="{F1E952DB-92D5-43ED-B653-5BC07CEF036D}"/>
                </a:ext>
              </a:extLst>
            </p:cNvPr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215" y="192"/>
              <a:ext cx="21" cy="2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st_Tube">
              <a:extLst>
                <a:ext uri="{FF2B5EF4-FFF2-40B4-BE49-F238E27FC236}">
                  <a16:creationId xmlns:a16="http://schemas.microsoft.com/office/drawing/2014/main" id="{333B39FE-C9D0-43E5-AC61-A6CE015F4832}"/>
                </a:ext>
              </a:extLst>
            </p:cNvPr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157" y="8"/>
              <a:ext cx="170" cy="471"/>
            </a:xfrm>
            <a:custGeom>
              <a:avLst/>
              <a:gdLst>
                <a:gd name="T0" fmla="*/ 402 w 452"/>
                <a:gd name="T1" fmla="*/ 50 h 1250"/>
                <a:gd name="T2" fmla="*/ 353 w 452"/>
                <a:gd name="T3" fmla="*/ 103 h 1250"/>
                <a:gd name="T4" fmla="*/ 353 w 452"/>
                <a:gd name="T5" fmla="*/ 619 h 1250"/>
                <a:gd name="T6" fmla="*/ 353 w 452"/>
                <a:gd name="T7" fmla="*/ 1076 h 1250"/>
                <a:gd name="T8" fmla="*/ 228 w 452"/>
                <a:gd name="T9" fmla="*/ 1200 h 1250"/>
                <a:gd name="T10" fmla="*/ 103 w 452"/>
                <a:gd name="T11" fmla="*/ 1076 h 1250"/>
                <a:gd name="T12" fmla="*/ 103 w 452"/>
                <a:gd name="T13" fmla="*/ 619 h 1250"/>
                <a:gd name="T14" fmla="*/ 103 w 452"/>
                <a:gd name="T15" fmla="*/ 103 h 1250"/>
                <a:gd name="T16" fmla="*/ 53 w 452"/>
                <a:gd name="T17" fmla="*/ 50 h 1250"/>
                <a:gd name="T18" fmla="*/ 403 w 452"/>
                <a:gd name="T19" fmla="*/ 50 h 1250"/>
                <a:gd name="T20" fmla="*/ 398 w 452"/>
                <a:gd name="T21" fmla="*/ 0 h 1250"/>
                <a:gd name="T22" fmla="*/ 53 w 452"/>
                <a:gd name="T23" fmla="*/ 0 h 1250"/>
                <a:gd name="T24" fmla="*/ 8 w 452"/>
                <a:gd name="T25" fmla="*/ 30 h 1250"/>
                <a:gd name="T26" fmla="*/ 17 w 452"/>
                <a:gd name="T27" fmla="*/ 84 h 1250"/>
                <a:gd name="T28" fmla="*/ 53 w 452"/>
                <a:gd name="T29" fmla="*/ 123 h 1250"/>
                <a:gd name="T30" fmla="*/ 53 w 452"/>
                <a:gd name="T31" fmla="*/ 619 h 1250"/>
                <a:gd name="T32" fmla="*/ 53 w 452"/>
                <a:gd name="T33" fmla="*/ 1076 h 1250"/>
                <a:gd name="T34" fmla="*/ 228 w 452"/>
                <a:gd name="T35" fmla="*/ 1250 h 1250"/>
                <a:gd name="T36" fmla="*/ 403 w 452"/>
                <a:gd name="T37" fmla="*/ 1076 h 1250"/>
                <a:gd name="T38" fmla="*/ 403 w 452"/>
                <a:gd name="T39" fmla="*/ 619 h 1250"/>
                <a:gd name="T40" fmla="*/ 403 w 452"/>
                <a:gd name="T41" fmla="*/ 122 h 1250"/>
                <a:gd name="T42" fmla="*/ 436 w 452"/>
                <a:gd name="T43" fmla="*/ 84 h 1250"/>
                <a:gd name="T44" fmla="*/ 444 w 452"/>
                <a:gd name="T45" fmla="*/ 30 h 1250"/>
                <a:gd name="T46" fmla="*/ 398 w 452"/>
                <a:gd name="T4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2" h="1250">
                  <a:moveTo>
                    <a:pt x="402" y="50"/>
                  </a:moveTo>
                  <a:lnTo>
                    <a:pt x="353" y="103"/>
                  </a:lnTo>
                  <a:lnTo>
                    <a:pt x="353" y="619"/>
                  </a:lnTo>
                  <a:lnTo>
                    <a:pt x="353" y="1076"/>
                  </a:lnTo>
                  <a:cubicBezTo>
                    <a:pt x="353" y="1076"/>
                    <a:pt x="352" y="1200"/>
                    <a:pt x="228" y="1200"/>
                  </a:cubicBezTo>
                  <a:cubicBezTo>
                    <a:pt x="104" y="1200"/>
                    <a:pt x="103" y="1076"/>
                    <a:pt x="103" y="1076"/>
                  </a:cubicBezTo>
                  <a:lnTo>
                    <a:pt x="103" y="619"/>
                  </a:lnTo>
                  <a:lnTo>
                    <a:pt x="103" y="103"/>
                  </a:lnTo>
                  <a:lnTo>
                    <a:pt x="53" y="50"/>
                  </a:lnTo>
                  <a:lnTo>
                    <a:pt x="403" y="50"/>
                  </a:lnTo>
                  <a:moveTo>
                    <a:pt x="398" y="0"/>
                  </a:moveTo>
                  <a:lnTo>
                    <a:pt x="53" y="0"/>
                  </a:lnTo>
                  <a:cubicBezTo>
                    <a:pt x="34" y="0"/>
                    <a:pt x="16" y="12"/>
                    <a:pt x="8" y="30"/>
                  </a:cubicBezTo>
                  <a:cubicBezTo>
                    <a:pt x="0" y="48"/>
                    <a:pt x="3" y="69"/>
                    <a:pt x="17" y="84"/>
                  </a:cubicBezTo>
                  <a:lnTo>
                    <a:pt x="53" y="123"/>
                  </a:lnTo>
                  <a:lnTo>
                    <a:pt x="53" y="619"/>
                  </a:lnTo>
                  <a:lnTo>
                    <a:pt x="53" y="1076"/>
                  </a:lnTo>
                  <a:cubicBezTo>
                    <a:pt x="53" y="1146"/>
                    <a:pt x="101" y="1250"/>
                    <a:pt x="228" y="1250"/>
                  </a:cubicBezTo>
                  <a:cubicBezTo>
                    <a:pt x="355" y="1250"/>
                    <a:pt x="403" y="1146"/>
                    <a:pt x="403" y="1076"/>
                  </a:cubicBezTo>
                  <a:lnTo>
                    <a:pt x="403" y="619"/>
                  </a:lnTo>
                  <a:lnTo>
                    <a:pt x="403" y="122"/>
                  </a:lnTo>
                  <a:lnTo>
                    <a:pt x="436" y="84"/>
                  </a:lnTo>
                  <a:cubicBezTo>
                    <a:pt x="450" y="69"/>
                    <a:pt x="452" y="48"/>
                    <a:pt x="444" y="30"/>
                  </a:cubicBezTo>
                  <a:cubicBezTo>
                    <a:pt x="436" y="12"/>
                    <a:pt x="418" y="0"/>
                    <a:pt x="39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01F48144-2193-4D27-9904-1C89DB92FA18}"/>
              </a:ext>
            </a:extLst>
          </p:cNvPr>
          <p:cNvSpPr/>
          <p:nvPr/>
        </p:nvSpPr>
        <p:spPr>
          <a:xfrm>
            <a:off x="3750569" y="4049878"/>
            <a:ext cx="390080" cy="9035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Test_Tube">
            <a:extLst>
              <a:ext uri="{FF2B5EF4-FFF2-40B4-BE49-F238E27FC236}">
                <a16:creationId xmlns:a16="http://schemas.microsoft.com/office/drawing/2014/main" id="{5768CFA9-0987-46FD-B973-4F9E23337477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 bwMode="auto">
          <a:xfrm>
            <a:off x="2666091" y="4188765"/>
            <a:ext cx="225869" cy="625790"/>
            <a:chOff x="157" y="8"/>
            <a:chExt cx="170" cy="471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2" name="Test_Tube">
              <a:extLst>
                <a:ext uri="{FF2B5EF4-FFF2-40B4-BE49-F238E27FC236}">
                  <a16:creationId xmlns:a16="http://schemas.microsoft.com/office/drawing/2014/main" id="{17C35EF2-35A0-4F42-9E64-764894DE95C0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215" y="295"/>
              <a:ext cx="56" cy="146"/>
            </a:xfrm>
            <a:custGeom>
              <a:avLst/>
              <a:gdLst>
                <a:gd name="T0" fmla="*/ 0 w 150"/>
                <a:gd name="T1" fmla="*/ 0 h 387"/>
                <a:gd name="T2" fmla="*/ 0 w 150"/>
                <a:gd name="T3" fmla="*/ 313 h 387"/>
                <a:gd name="T4" fmla="*/ 75 w 150"/>
                <a:gd name="T5" fmla="*/ 387 h 387"/>
                <a:gd name="T6" fmla="*/ 150 w 150"/>
                <a:gd name="T7" fmla="*/ 313 h 387"/>
                <a:gd name="T8" fmla="*/ 150 w 150"/>
                <a:gd name="T9" fmla="*/ 0 h 387"/>
                <a:gd name="T10" fmla="*/ 0 w 150"/>
                <a:gd name="T11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387">
                  <a:moveTo>
                    <a:pt x="0" y="0"/>
                  </a:moveTo>
                  <a:lnTo>
                    <a:pt x="0" y="313"/>
                  </a:lnTo>
                  <a:cubicBezTo>
                    <a:pt x="0" y="354"/>
                    <a:pt x="34" y="387"/>
                    <a:pt x="75" y="387"/>
                  </a:cubicBezTo>
                  <a:cubicBezTo>
                    <a:pt x="116" y="387"/>
                    <a:pt x="150" y="354"/>
                    <a:pt x="150" y="313"/>
                  </a:cubicBez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st_Tube">
              <a:extLst>
                <a:ext uri="{FF2B5EF4-FFF2-40B4-BE49-F238E27FC236}">
                  <a16:creationId xmlns:a16="http://schemas.microsoft.com/office/drawing/2014/main" id="{3737D2D8-6100-47D9-984B-403ED1A4ADE4}"/>
                </a:ext>
              </a:extLst>
            </p:cNvPr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236" y="247"/>
              <a:ext cx="35" cy="3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Test_Tube">
              <a:extLst>
                <a:ext uri="{FF2B5EF4-FFF2-40B4-BE49-F238E27FC236}">
                  <a16:creationId xmlns:a16="http://schemas.microsoft.com/office/drawing/2014/main" id="{388F0892-A185-4CF5-B25F-132DBDC88AE1}"/>
                </a:ext>
              </a:extLst>
            </p:cNvPr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215" y="192"/>
              <a:ext cx="21" cy="2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Test_Tube">
              <a:extLst>
                <a:ext uri="{FF2B5EF4-FFF2-40B4-BE49-F238E27FC236}">
                  <a16:creationId xmlns:a16="http://schemas.microsoft.com/office/drawing/2014/main" id="{F3AD248D-8B72-4FD3-9C29-337E2F230B83}"/>
                </a:ext>
              </a:extLst>
            </p:cNvPr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157" y="8"/>
              <a:ext cx="170" cy="471"/>
            </a:xfrm>
            <a:custGeom>
              <a:avLst/>
              <a:gdLst>
                <a:gd name="T0" fmla="*/ 402 w 452"/>
                <a:gd name="T1" fmla="*/ 50 h 1250"/>
                <a:gd name="T2" fmla="*/ 353 w 452"/>
                <a:gd name="T3" fmla="*/ 103 h 1250"/>
                <a:gd name="T4" fmla="*/ 353 w 452"/>
                <a:gd name="T5" fmla="*/ 619 h 1250"/>
                <a:gd name="T6" fmla="*/ 353 w 452"/>
                <a:gd name="T7" fmla="*/ 1076 h 1250"/>
                <a:gd name="T8" fmla="*/ 228 w 452"/>
                <a:gd name="T9" fmla="*/ 1200 h 1250"/>
                <a:gd name="T10" fmla="*/ 103 w 452"/>
                <a:gd name="T11" fmla="*/ 1076 h 1250"/>
                <a:gd name="T12" fmla="*/ 103 w 452"/>
                <a:gd name="T13" fmla="*/ 619 h 1250"/>
                <a:gd name="T14" fmla="*/ 103 w 452"/>
                <a:gd name="T15" fmla="*/ 103 h 1250"/>
                <a:gd name="T16" fmla="*/ 53 w 452"/>
                <a:gd name="T17" fmla="*/ 50 h 1250"/>
                <a:gd name="T18" fmla="*/ 403 w 452"/>
                <a:gd name="T19" fmla="*/ 50 h 1250"/>
                <a:gd name="T20" fmla="*/ 398 w 452"/>
                <a:gd name="T21" fmla="*/ 0 h 1250"/>
                <a:gd name="T22" fmla="*/ 53 w 452"/>
                <a:gd name="T23" fmla="*/ 0 h 1250"/>
                <a:gd name="T24" fmla="*/ 8 w 452"/>
                <a:gd name="T25" fmla="*/ 30 h 1250"/>
                <a:gd name="T26" fmla="*/ 17 w 452"/>
                <a:gd name="T27" fmla="*/ 84 h 1250"/>
                <a:gd name="T28" fmla="*/ 53 w 452"/>
                <a:gd name="T29" fmla="*/ 123 h 1250"/>
                <a:gd name="T30" fmla="*/ 53 w 452"/>
                <a:gd name="T31" fmla="*/ 619 h 1250"/>
                <a:gd name="T32" fmla="*/ 53 w 452"/>
                <a:gd name="T33" fmla="*/ 1076 h 1250"/>
                <a:gd name="T34" fmla="*/ 228 w 452"/>
                <a:gd name="T35" fmla="*/ 1250 h 1250"/>
                <a:gd name="T36" fmla="*/ 403 w 452"/>
                <a:gd name="T37" fmla="*/ 1076 h 1250"/>
                <a:gd name="T38" fmla="*/ 403 w 452"/>
                <a:gd name="T39" fmla="*/ 619 h 1250"/>
                <a:gd name="T40" fmla="*/ 403 w 452"/>
                <a:gd name="T41" fmla="*/ 122 h 1250"/>
                <a:gd name="T42" fmla="*/ 436 w 452"/>
                <a:gd name="T43" fmla="*/ 84 h 1250"/>
                <a:gd name="T44" fmla="*/ 444 w 452"/>
                <a:gd name="T45" fmla="*/ 30 h 1250"/>
                <a:gd name="T46" fmla="*/ 398 w 452"/>
                <a:gd name="T4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2" h="1250">
                  <a:moveTo>
                    <a:pt x="402" y="50"/>
                  </a:moveTo>
                  <a:lnTo>
                    <a:pt x="353" y="103"/>
                  </a:lnTo>
                  <a:lnTo>
                    <a:pt x="353" y="619"/>
                  </a:lnTo>
                  <a:lnTo>
                    <a:pt x="353" y="1076"/>
                  </a:lnTo>
                  <a:cubicBezTo>
                    <a:pt x="353" y="1076"/>
                    <a:pt x="352" y="1200"/>
                    <a:pt x="228" y="1200"/>
                  </a:cubicBezTo>
                  <a:cubicBezTo>
                    <a:pt x="104" y="1200"/>
                    <a:pt x="103" y="1076"/>
                    <a:pt x="103" y="1076"/>
                  </a:cubicBezTo>
                  <a:lnTo>
                    <a:pt x="103" y="619"/>
                  </a:lnTo>
                  <a:lnTo>
                    <a:pt x="103" y="103"/>
                  </a:lnTo>
                  <a:lnTo>
                    <a:pt x="53" y="50"/>
                  </a:lnTo>
                  <a:lnTo>
                    <a:pt x="403" y="50"/>
                  </a:lnTo>
                  <a:moveTo>
                    <a:pt x="398" y="0"/>
                  </a:moveTo>
                  <a:lnTo>
                    <a:pt x="53" y="0"/>
                  </a:lnTo>
                  <a:cubicBezTo>
                    <a:pt x="34" y="0"/>
                    <a:pt x="16" y="12"/>
                    <a:pt x="8" y="30"/>
                  </a:cubicBezTo>
                  <a:cubicBezTo>
                    <a:pt x="0" y="48"/>
                    <a:pt x="3" y="69"/>
                    <a:pt x="17" y="84"/>
                  </a:cubicBezTo>
                  <a:lnTo>
                    <a:pt x="53" y="123"/>
                  </a:lnTo>
                  <a:lnTo>
                    <a:pt x="53" y="619"/>
                  </a:lnTo>
                  <a:lnTo>
                    <a:pt x="53" y="1076"/>
                  </a:lnTo>
                  <a:cubicBezTo>
                    <a:pt x="53" y="1146"/>
                    <a:pt x="101" y="1250"/>
                    <a:pt x="228" y="1250"/>
                  </a:cubicBezTo>
                  <a:cubicBezTo>
                    <a:pt x="355" y="1250"/>
                    <a:pt x="403" y="1146"/>
                    <a:pt x="403" y="1076"/>
                  </a:cubicBezTo>
                  <a:lnTo>
                    <a:pt x="403" y="619"/>
                  </a:lnTo>
                  <a:lnTo>
                    <a:pt x="403" y="122"/>
                  </a:lnTo>
                  <a:lnTo>
                    <a:pt x="436" y="84"/>
                  </a:lnTo>
                  <a:cubicBezTo>
                    <a:pt x="450" y="69"/>
                    <a:pt x="452" y="48"/>
                    <a:pt x="444" y="30"/>
                  </a:cubicBezTo>
                  <a:cubicBezTo>
                    <a:pt x="436" y="12"/>
                    <a:pt x="418" y="0"/>
                    <a:pt x="39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87CFD6A0-480A-4256-A40D-E274B5B5CD80}"/>
              </a:ext>
            </a:extLst>
          </p:cNvPr>
          <p:cNvSpPr/>
          <p:nvPr/>
        </p:nvSpPr>
        <p:spPr>
          <a:xfrm>
            <a:off x="2583985" y="4049878"/>
            <a:ext cx="390080" cy="9035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Test_Tube">
            <a:extLst>
              <a:ext uri="{FF2B5EF4-FFF2-40B4-BE49-F238E27FC236}">
                <a16:creationId xmlns:a16="http://schemas.microsoft.com/office/drawing/2014/main" id="{FA80317B-696B-45EA-A42E-FF3986C69364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 bwMode="auto">
          <a:xfrm>
            <a:off x="1493832" y="5092329"/>
            <a:ext cx="225869" cy="625790"/>
            <a:chOff x="157" y="8"/>
            <a:chExt cx="170" cy="4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8" name="Test_Tube">
              <a:extLst>
                <a:ext uri="{FF2B5EF4-FFF2-40B4-BE49-F238E27FC236}">
                  <a16:creationId xmlns:a16="http://schemas.microsoft.com/office/drawing/2014/main" id="{9C9C8120-8AB3-4FD5-85D4-4421F2529127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215" y="295"/>
              <a:ext cx="56" cy="146"/>
            </a:xfrm>
            <a:custGeom>
              <a:avLst/>
              <a:gdLst>
                <a:gd name="T0" fmla="*/ 0 w 150"/>
                <a:gd name="T1" fmla="*/ 0 h 387"/>
                <a:gd name="T2" fmla="*/ 0 w 150"/>
                <a:gd name="T3" fmla="*/ 313 h 387"/>
                <a:gd name="T4" fmla="*/ 75 w 150"/>
                <a:gd name="T5" fmla="*/ 387 h 387"/>
                <a:gd name="T6" fmla="*/ 150 w 150"/>
                <a:gd name="T7" fmla="*/ 313 h 387"/>
                <a:gd name="T8" fmla="*/ 150 w 150"/>
                <a:gd name="T9" fmla="*/ 0 h 387"/>
                <a:gd name="T10" fmla="*/ 0 w 150"/>
                <a:gd name="T11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387">
                  <a:moveTo>
                    <a:pt x="0" y="0"/>
                  </a:moveTo>
                  <a:lnTo>
                    <a:pt x="0" y="313"/>
                  </a:lnTo>
                  <a:cubicBezTo>
                    <a:pt x="0" y="354"/>
                    <a:pt x="34" y="387"/>
                    <a:pt x="75" y="387"/>
                  </a:cubicBezTo>
                  <a:cubicBezTo>
                    <a:pt x="116" y="387"/>
                    <a:pt x="150" y="354"/>
                    <a:pt x="150" y="313"/>
                  </a:cubicBez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Test_Tube">
              <a:extLst>
                <a:ext uri="{FF2B5EF4-FFF2-40B4-BE49-F238E27FC236}">
                  <a16:creationId xmlns:a16="http://schemas.microsoft.com/office/drawing/2014/main" id="{E245E1BD-3681-443E-86B0-2CDD5A899308}"/>
                </a:ext>
              </a:extLst>
            </p:cNvPr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236" y="247"/>
              <a:ext cx="35" cy="3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Test_Tube">
              <a:extLst>
                <a:ext uri="{FF2B5EF4-FFF2-40B4-BE49-F238E27FC236}">
                  <a16:creationId xmlns:a16="http://schemas.microsoft.com/office/drawing/2014/main" id="{F7E9BB43-0CA6-42FC-89D2-9D3A033CE116}"/>
                </a:ext>
              </a:extLst>
            </p:cNvPr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215" y="192"/>
              <a:ext cx="21" cy="2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Test_Tube">
              <a:extLst>
                <a:ext uri="{FF2B5EF4-FFF2-40B4-BE49-F238E27FC236}">
                  <a16:creationId xmlns:a16="http://schemas.microsoft.com/office/drawing/2014/main" id="{8B59CBFD-30D2-4AA1-AA14-F78BB3A67988}"/>
                </a:ext>
              </a:extLst>
            </p:cNvPr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157" y="8"/>
              <a:ext cx="170" cy="471"/>
            </a:xfrm>
            <a:custGeom>
              <a:avLst/>
              <a:gdLst>
                <a:gd name="T0" fmla="*/ 402 w 452"/>
                <a:gd name="T1" fmla="*/ 50 h 1250"/>
                <a:gd name="T2" fmla="*/ 353 w 452"/>
                <a:gd name="T3" fmla="*/ 103 h 1250"/>
                <a:gd name="T4" fmla="*/ 353 w 452"/>
                <a:gd name="T5" fmla="*/ 619 h 1250"/>
                <a:gd name="T6" fmla="*/ 353 w 452"/>
                <a:gd name="T7" fmla="*/ 1076 h 1250"/>
                <a:gd name="T8" fmla="*/ 228 w 452"/>
                <a:gd name="T9" fmla="*/ 1200 h 1250"/>
                <a:gd name="T10" fmla="*/ 103 w 452"/>
                <a:gd name="T11" fmla="*/ 1076 h 1250"/>
                <a:gd name="T12" fmla="*/ 103 w 452"/>
                <a:gd name="T13" fmla="*/ 619 h 1250"/>
                <a:gd name="T14" fmla="*/ 103 w 452"/>
                <a:gd name="T15" fmla="*/ 103 h 1250"/>
                <a:gd name="T16" fmla="*/ 53 w 452"/>
                <a:gd name="T17" fmla="*/ 50 h 1250"/>
                <a:gd name="T18" fmla="*/ 403 w 452"/>
                <a:gd name="T19" fmla="*/ 50 h 1250"/>
                <a:gd name="T20" fmla="*/ 398 w 452"/>
                <a:gd name="T21" fmla="*/ 0 h 1250"/>
                <a:gd name="T22" fmla="*/ 53 w 452"/>
                <a:gd name="T23" fmla="*/ 0 h 1250"/>
                <a:gd name="T24" fmla="*/ 8 w 452"/>
                <a:gd name="T25" fmla="*/ 30 h 1250"/>
                <a:gd name="T26" fmla="*/ 17 w 452"/>
                <a:gd name="T27" fmla="*/ 84 h 1250"/>
                <a:gd name="T28" fmla="*/ 53 w 452"/>
                <a:gd name="T29" fmla="*/ 123 h 1250"/>
                <a:gd name="T30" fmla="*/ 53 w 452"/>
                <a:gd name="T31" fmla="*/ 619 h 1250"/>
                <a:gd name="T32" fmla="*/ 53 w 452"/>
                <a:gd name="T33" fmla="*/ 1076 h 1250"/>
                <a:gd name="T34" fmla="*/ 228 w 452"/>
                <a:gd name="T35" fmla="*/ 1250 h 1250"/>
                <a:gd name="T36" fmla="*/ 403 w 452"/>
                <a:gd name="T37" fmla="*/ 1076 h 1250"/>
                <a:gd name="T38" fmla="*/ 403 w 452"/>
                <a:gd name="T39" fmla="*/ 619 h 1250"/>
                <a:gd name="T40" fmla="*/ 403 w 452"/>
                <a:gd name="T41" fmla="*/ 122 h 1250"/>
                <a:gd name="T42" fmla="*/ 436 w 452"/>
                <a:gd name="T43" fmla="*/ 84 h 1250"/>
                <a:gd name="T44" fmla="*/ 444 w 452"/>
                <a:gd name="T45" fmla="*/ 30 h 1250"/>
                <a:gd name="T46" fmla="*/ 398 w 452"/>
                <a:gd name="T4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2" h="1250">
                  <a:moveTo>
                    <a:pt x="402" y="50"/>
                  </a:moveTo>
                  <a:lnTo>
                    <a:pt x="353" y="103"/>
                  </a:lnTo>
                  <a:lnTo>
                    <a:pt x="353" y="619"/>
                  </a:lnTo>
                  <a:lnTo>
                    <a:pt x="353" y="1076"/>
                  </a:lnTo>
                  <a:cubicBezTo>
                    <a:pt x="353" y="1076"/>
                    <a:pt x="352" y="1200"/>
                    <a:pt x="228" y="1200"/>
                  </a:cubicBezTo>
                  <a:cubicBezTo>
                    <a:pt x="104" y="1200"/>
                    <a:pt x="103" y="1076"/>
                    <a:pt x="103" y="1076"/>
                  </a:cubicBezTo>
                  <a:lnTo>
                    <a:pt x="103" y="619"/>
                  </a:lnTo>
                  <a:lnTo>
                    <a:pt x="103" y="103"/>
                  </a:lnTo>
                  <a:lnTo>
                    <a:pt x="53" y="50"/>
                  </a:lnTo>
                  <a:lnTo>
                    <a:pt x="403" y="50"/>
                  </a:lnTo>
                  <a:moveTo>
                    <a:pt x="398" y="0"/>
                  </a:moveTo>
                  <a:lnTo>
                    <a:pt x="53" y="0"/>
                  </a:lnTo>
                  <a:cubicBezTo>
                    <a:pt x="34" y="0"/>
                    <a:pt x="16" y="12"/>
                    <a:pt x="8" y="30"/>
                  </a:cubicBezTo>
                  <a:cubicBezTo>
                    <a:pt x="0" y="48"/>
                    <a:pt x="3" y="69"/>
                    <a:pt x="17" y="84"/>
                  </a:cubicBezTo>
                  <a:lnTo>
                    <a:pt x="53" y="123"/>
                  </a:lnTo>
                  <a:lnTo>
                    <a:pt x="53" y="619"/>
                  </a:lnTo>
                  <a:lnTo>
                    <a:pt x="53" y="1076"/>
                  </a:lnTo>
                  <a:cubicBezTo>
                    <a:pt x="53" y="1146"/>
                    <a:pt x="101" y="1250"/>
                    <a:pt x="228" y="1250"/>
                  </a:cubicBezTo>
                  <a:cubicBezTo>
                    <a:pt x="355" y="1250"/>
                    <a:pt x="403" y="1146"/>
                    <a:pt x="403" y="1076"/>
                  </a:cubicBezTo>
                  <a:lnTo>
                    <a:pt x="403" y="619"/>
                  </a:lnTo>
                  <a:lnTo>
                    <a:pt x="403" y="122"/>
                  </a:lnTo>
                  <a:lnTo>
                    <a:pt x="436" y="84"/>
                  </a:lnTo>
                  <a:cubicBezTo>
                    <a:pt x="450" y="69"/>
                    <a:pt x="452" y="48"/>
                    <a:pt x="444" y="30"/>
                  </a:cubicBezTo>
                  <a:cubicBezTo>
                    <a:pt x="436" y="12"/>
                    <a:pt x="418" y="0"/>
                    <a:pt x="39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B61CEEEC-9B92-42C6-BD8F-9E18E1E48C2B}"/>
              </a:ext>
            </a:extLst>
          </p:cNvPr>
          <p:cNvSpPr/>
          <p:nvPr/>
        </p:nvSpPr>
        <p:spPr>
          <a:xfrm>
            <a:off x="1411726" y="4953442"/>
            <a:ext cx="390080" cy="9035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Test_Tube">
            <a:extLst>
              <a:ext uri="{FF2B5EF4-FFF2-40B4-BE49-F238E27FC236}">
                <a16:creationId xmlns:a16="http://schemas.microsoft.com/office/drawing/2014/main" id="{5FE5201C-F28A-4A8F-804F-09586B98CA1D}"/>
              </a:ext>
            </a:extLst>
          </p:cNvPr>
          <p:cNvGrpSpPr>
            <a:grpSpLocks noChangeAspect="1"/>
          </p:cNvGrpSpPr>
          <p:nvPr>
            <p:custDataLst>
              <p:tags r:id="rId11"/>
            </p:custDataLst>
          </p:nvPr>
        </p:nvGrpSpPr>
        <p:grpSpPr bwMode="auto">
          <a:xfrm>
            <a:off x="1883266" y="5092329"/>
            <a:ext cx="225869" cy="625790"/>
            <a:chOff x="157" y="8"/>
            <a:chExt cx="170" cy="471"/>
          </a:xfrm>
          <a:solidFill>
            <a:schemeClr val="accent6">
              <a:lumMod val="75000"/>
            </a:schemeClr>
          </a:solidFill>
        </p:grpSpPr>
        <p:sp>
          <p:nvSpPr>
            <p:cNvPr id="84" name="Test_Tube">
              <a:extLst>
                <a:ext uri="{FF2B5EF4-FFF2-40B4-BE49-F238E27FC236}">
                  <a16:creationId xmlns:a16="http://schemas.microsoft.com/office/drawing/2014/main" id="{7B55AC2B-D8B7-4C71-94C2-2F562D0CDF47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215" y="295"/>
              <a:ext cx="56" cy="146"/>
            </a:xfrm>
            <a:custGeom>
              <a:avLst/>
              <a:gdLst>
                <a:gd name="T0" fmla="*/ 0 w 150"/>
                <a:gd name="T1" fmla="*/ 0 h 387"/>
                <a:gd name="T2" fmla="*/ 0 w 150"/>
                <a:gd name="T3" fmla="*/ 313 h 387"/>
                <a:gd name="T4" fmla="*/ 75 w 150"/>
                <a:gd name="T5" fmla="*/ 387 h 387"/>
                <a:gd name="T6" fmla="*/ 150 w 150"/>
                <a:gd name="T7" fmla="*/ 313 h 387"/>
                <a:gd name="T8" fmla="*/ 150 w 150"/>
                <a:gd name="T9" fmla="*/ 0 h 387"/>
                <a:gd name="T10" fmla="*/ 0 w 150"/>
                <a:gd name="T11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387">
                  <a:moveTo>
                    <a:pt x="0" y="0"/>
                  </a:moveTo>
                  <a:lnTo>
                    <a:pt x="0" y="313"/>
                  </a:lnTo>
                  <a:cubicBezTo>
                    <a:pt x="0" y="354"/>
                    <a:pt x="34" y="387"/>
                    <a:pt x="75" y="387"/>
                  </a:cubicBezTo>
                  <a:cubicBezTo>
                    <a:pt x="116" y="387"/>
                    <a:pt x="150" y="354"/>
                    <a:pt x="150" y="313"/>
                  </a:cubicBez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Test_Tube">
              <a:extLst>
                <a:ext uri="{FF2B5EF4-FFF2-40B4-BE49-F238E27FC236}">
                  <a16:creationId xmlns:a16="http://schemas.microsoft.com/office/drawing/2014/main" id="{2627B2A3-5DB2-46FA-B941-9FA43059BF39}"/>
                </a:ext>
              </a:extLst>
            </p:cNvPr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236" y="247"/>
              <a:ext cx="35" cy="3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Test_Tube">
              <a:extLst>
                <a:ext uri="{FF2B5EF4-FFF2-40B4-BE49-F238E27FC236}">
                  <a16:creationId xmlns:a16="http://schemas.microsoft.com/office/drawing/2014/main" id="{3AA3337D-5133-46FE-BA41-303A9335CB79}"/>
                </a:ext>
              </a:extLst>
            </p:cNvPr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215" y="192"/>
              <a:ext cx="21" cy="2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Test_Tube">
              <a:extLst>
                <a:ext uri="{FF2B5EF4-FFF2-40B4-BE49-F238E27FC236}">
                  <a16:creationId xmlns:a16="http://schemas.microsoft.com/office/drawing/2014/main" id="{E76DD7B2-F09E-4341-A3CA-8899C5AFE26E}"/>
                </a:ext>
              </a:extLst>
            </p:cNvPr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157" y="8"/>
              <a:ext cx="170" cy="471"/>
            </a:xfrm>
            <a:custGeom>
              <a:avLst/>
              <a:gdLst>
                <a:gd name="T0" fmla="*/ 402 w 452"/>
                <a:gd name="T1" fmla="*/ 50 h 1250"/>
                <a:gd name="T2" fmla="*/ 353 w 452"/>
                <a:gd name="T3" fmla="*/ 103 h 1250"/>
                <a:gd name="T4" fmla="*/ 353 w 452"/>
                <a:gd name="T5" fmla="*/ 619 h 1250"/>
                <a:gd name="T6" fmla="*/ 353 w 452"/>
                <a:gd name="T7" fmla="*/ 1076 h 1250"/>
                <a:gd name="T8" fmla="*/ 228 w 452"/>
                <a:gd name="T9" fmla="*/ 1200 h 1250"/>
                <a:gd name="T10" fmla="*/ 103 w 452"/>
                <a:gd name="T11" fmla="*/ 1076 h 1250"/>
                <a:gd name="T12" fmla="*/ 103 w 452"/>
                <a:gd name="T13" fmla="*/ 619 h 1250"/>
                <a:gd name="T14" fmla="*/ 103 w 452"/>
                <a:gd name="T15" fmla="*/ 103 h 1250"/>
                <a:gd name="T16" fmla="*/ 53 w 452"/>
                <a:gd name="T17" fmla="*/ 50 h 1250"/>
                <a:gd name="T18" fmla="*/ 403 w 452"/>
                <a:gd name="T19" fmla="*/ 50 h 1250"/>
                <a:gd name="T20" fmla="*/ 398 w 452"/>
                <a:gd name="T21" fmla="*/ 0 h 1250"/>
                <a:gd name="T22" fmla="*/ 53 w 452"/>
                <a:gd name="T23" fmla="*/ 0 h 1250"/>
                <a:gd name="T24" fmla="*/ 8 w 452"/>
                <a:gd name="T25" fmla="*/ 30 h 1250"/>
                <a:gd name="T26" fmla="*/ 17 w 452"/>
                <a:gd name="T27" fmla="*/ 84 h 1250"/>
                <a:gd name="T28" fmla="*/ 53 w 452"/>
                <a:gd name="T29" fmla="*/ 123 h 1250"/>
                <a:gd name="T30" fmla="*/ 53 w 452"/>
                <a:gd name="T31" fmla="*/ 619 h 1250"/>
                <a:gd name="T32" fmla="*/ 53 w 452"/>
                <a:gd name="T33" fmla="*/ 1076 h 1250"/>
                <a:gd name="T34" fmla="*/ 228 w 452"/>
                <a:gd name="T35" fmla="*/ 1250 h 1250"/>
                <a:gd name="T36" fmla="*/ 403 w 452"/>
                <a:gd name="T37" fmla="*/ 1076 h 1250"/>
                <a:gd name="T38" fmla="*/ 403 w 452"/>
                <a:gd name="T39" fmla="*/ 619 h 1250"/>
                <a:gd name="T40" fmla="*/ 403 w 452"/>
                <a:gd name="T41" fmla="*/ 122 h 1250"/>
                <a:gd name="T42" fmla="*/ 436 w 452"/>
                <a:gd name="T43" fmla="*/ 84 h 1250"/>
                <a:gd name="T44" fmla="*/ 444 w 452"/>
                <a:gd name="T45" fmla="*/ 30 h 1250"/>
                <a:gd name="T46" fmla="*/ 398 w 452"/>
                <a:gd name="T4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2" h="1250">
                  <a:moveTo>
                    <a:pt x="402" y="50"/>
                  </a:moveTo>
                  <a:lnTo>
                    <a:pt x="353" y="103"/>
                  </a:lnTo>
                  <a:lnTo>
                    <a:pt x="353" y="619"/>
                  </a:lnTo>
                  <a:lnTo>
                    <a:pt x="353" y="1076"/>
                  </a:lnTo>
                  <a:cubicBezTo>
                    <a:pt x="353" y="1076"/>
                    <a:pt x="352" y="1200"/>
                    <a:pt x="228" y="1200"/>
                  </a:cubicBezTo>
                  <a:cubicBezTo>
                    <a:pt x="104" y="1200"/>
                    <a:pt x="103" y="1076"/>
                    <a:pt x="103" y="1076"/>
                  </a:cubicBezTo>
                  <a:lnTo>
                    <a:pt x="103" y="619"/>
                  </a:lnTo>
                  <a:lnTo>
                    <a:pt x="103" y="103"/>
                  </a:lnTo>
                  <a:lnTo>
                    <a:pt x="53" y="50"/>
                  </a:lnTo>
                  <a:lnTo>
                    <a:pt x="403" y="50"/>
                  </a:lnTo>
                  <a:moveTo>
                    <a:pt x="398" y="0"/>
                  </a:moveTo>
                  <a:lnTo>
                    <a:pt x="53" y="0"/>
                  </a:lnTo>
                  <a:cubicBezTo>
                    <a:pt x="34" y="0"/>
                    <a:pt x="16" y="12"/>
                    <a:pt x="8" y="30"/>
                  </a:cubicBezTo>
                  <a:cubicBezTo>
                    <a:pt x="0" y="48"/>
                    <a:pt x="3" y="69"/>
                    <a:pt x="17" y="84"/>
                  </a:cubicBezTo>
                  <a:lnTo>
                    <a:pt x="53" y="123"/>
                  </a:lnTo>
                  <a:lnTo>
                    <a:pt x="53" y="619"/>
                  </a:lnTo>
                  <a:lnTo>
                    <a:pt x="53" y="1076"/>
                  </a:lnTo>
                  <a:cubicBezTo>
                    <a:pt x="53" y="1146"/>
                    <a:pt x="101" y="1250"/>
                    <a:pt x="228" y="1250"/>
                  </a:cubicBezTo>
                  <a:cubicBezTo>
                    <a:pt x="355" y="1250"/>
                    <a:pt x="403" y="1146"/>
                    <a:pt x="403" y="1076"/>
                  </a:cubicBezTo>
                  <a:lnTo>
                    <a:pt x="403" y="619"/>
                  </a:lnTo>
                  <a:lnTo>
                    <a:pt x="403" y="122"/>
                  </a:lnTo>
                  <a:lnTo>
                    <a:pt x="436" y="84"/>
                  </a:lnTo>
                  <a:cubicBezTo>
                    <a:pt x="450" y="69"/>
                    <a:pt x="452" y="48"/>
                    <a:pt x="444" y="30"/>
                  </a:cubicBezTo>
                  <a:cubicBezTo>
                    <a:pt x="436" y="12"/>
                    <a:pt x="418" y="0"/>
                    <a:pt x="39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4944DE83-098C-4DB4-83A9-2CC9DB7D941C}"/>
              </a:ext>
            </a:extLst>
          </p:cNvPr>
          <p:cNvSpPr/>
          <p:nvPr/>
        </p:nvSpPr>
        <p:spPr>
          <a:xfrm>
            <a:off x="1801160" y="4953442"/>
            <a:ext cx="390080" cy="9035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Test_Tube">
            <a:extLst>
              <a:ext uri="{FF2B5EF4-FFF2-40B4-BE49-F238E27FC236}">
                <a16:creationId xmlns:a16="http://schemas.microsoft.com/office/drawing/2014/main" id="{A9F31A3D-9EF9-49AD-8906-8B109E1C7C15}"/>
              </a:ext>
            </a:extLst>
          </p:cNvPr>
          <p:cNvGrpSpPr>
            <a:grpSpLocks noChangeAspect="1"/>
          </p:cNvGrpSpPr>
          <p:nvPr>
            <p:custDataLst>
              <p:tags r:id="rId12"/>
            </p:custDataLst>
          </p:nvPr>
        </p:nvGrpSpPr>
        <p:grpSpPr bwMode="auto">
          <a:xfrm>
            <a:off x="2273427" y="5092329"/>
            <a:ext cx="225869" cy="625790"/>
            <a:chOff x="157" y="8"/>
            <a:chExt cx="170" cy="471"/>
          </a:xfrm>
          <a:solidFill>
            <a:schemeClr val="accent6">
              <a:lumMod val="50000"/>
            </a:schemeClr>
          </a:solidFill>
        </p:grpSpPr>
        <p:sp>
          <p:nvSpPr>
            <p:cNvPr id="90" name="Test_Tube">
              <a:extLst>
                <a:ext uri="{FF2B5EF4-FFF2-40B4-BE49-F238E27FC236}">
                  <a16:creationId xmlns:a16="http://schemas.microsoft.com/office/drawing/2014/main" id="{07D0FB8D-48EA-49AD-8FC1-69B9AE0CD517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215" y="295"/>
              <a:ext cx="56" cy="146"/>
            </a:xfrm>
            <a:custGeom>
              <a:avLst/>
              <a:gdLst>
                <a:gd name="T0" fmla="*/ 0 w 150"/>
                <a:gd name="T1" fmla="*/ 0 h 387"/>
                <a:gd name="T2" fmla="*/ 0 w 150"/>
                <a:gd name="T3" fmla="*/ 313 h 387"/>
                <a:gd name="T4" fmla="*/ 75 w 150"/>
                <a:gd name="T5" fmla="*/ 387 h 387"/>
                <a:gd name="T6" fmla="*/ 150 w 150"/>
                <a:gd name="T7" fmla="*/ 313 h 387"/>
                <a:gd name="T8" fmla="*/ 150 w 150"/>
                <a:gd name="T9" fmla="*/ 0 h 387"/>
                <a:gd name="T10" fmla="*/ 0 w 150"/>
                <a:gd name="T11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387">
                  <a:moveTo>
                    <a:pt x="0" y="0"/>
                  </a:moveTo>
                  <a:lnTo>
                    <a:pt x="0" y="313"/>
                  </a:lnTo>
                  <a:cubicBezTo>
                    <a:pt x="0" y="354"/>
                    <a:pt x="34" y="387"/>
                    <a:pt x="75" y="387"/>
                  </a:cubicBezTo>
                  <a:cubicBezTo>
                    <a:pt x="116" y="387"/>
                    <a:pt x="150" y="354"/>
                    <a:pt x="150" y="313"/>
                  </a:cubicBez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Test_Tube">
              <a:extLst>
                <a:ext uri="{FF2B5EF4-FFF2-40B4-BE49-F238E27FC236}">
                  <a16:creationId xmlns:a16="http://schemas.microsoft.com/office/drawing/2014/main" id="{7F1D3238-9322-4A13-8A2F-2CB529FE7CA5}"/>
                </a:ext>
              </a:extLst>
            </p:cNvPr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236" y="247"/>
              <a:ext cx="35" cy="3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Test_Tube">
              <a:extLst>
                <a:ext uri="{FF2B5EF4-FFF2-40B4-BE49-F238E27FC236}">
                  <a16:creationId xmlns:a16="http://schemas.microsoft.com/office/drawing/2014/main" id="{955C21A4-521D-4D7B-A214-B469C46319F4}"/>
                </a:ext>
              </a:extLst>
            </p:cNvPr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215" y="192"/>
              <a:ext cx="21" cy="2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Test_Tube">
              <a:extLst>
                <a:ext uri="{FF2B5EF4-FFF2-40B4-BE49-F238E27FC236}">
                  <a16:creationId xmlns:a16="http://schemas.microsoft.com/office/drawing/2014/main" id="{B1519526-2AAF-4543-9F4A-EB8FC93B8C5A}"/>
                </a:ext>
              </a:extLst>
            </p:cNvPr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157" y="8"/>
              <a:ext cx="170" cy="471"/>
            </a:xfrm>
            <a:custGeom>
              <a:avLst/>
              <a:gdLst>
                <a:gd name="T0" fmla="*/ 402 w 452"/>
                <a:gd name="T1" fmla="*/ 50 h 1250"/>
                <a:gd name="T2" fmla="*/ 353 w 452"/>
                <a:gd name="T3" fmla="*/ 103 h 1250"/>
                <a:gd name="T4" fmla="*/ 353 w 452"/>
                <a:gd name="T5" fmla="*/ 619 h 1250"/>
                <a:gd name="T6" fmla="*/ 353 w 452"/>
                <a:gd name="T7" fmla="*/ 1076 h 1250"/>
                <a:gd name="T8" fmla="*/ 228 w 452"/>
                <a:gd name="T9" fmla="*/ 1200 h 1250"/>
                <a:gd name="T10" fmla="*/ 103 w 452"/>
                <a:gd name="T11" fmla="*/ 1076 h 1250"/>
                <a:gd name="T12" fmla="*/ 103 w 452"/>
                <a:gd name="T13" fmla="*/ 619 h 1250"/>
                <a:gd name="T14" fmla="*/ 103 w 452"/>
                <a:gd name="T15" fmla="*/ 103 h 1250"/>
                <a:gd name="T16" fmla="*/ 53 w 452"/>
                <a:gd name="T17" fmla="*/ 50 h 1250"/>
                <a:gd name="T18" fmla="*/ 403 w 452"/>
                <a:gd name="T19" fmla="*/ 50 h 1250"/>
                <a:gd name="T20" fmla="*/ 398 w 452"/>
                <a:gd name="T21" fmla="*/ 0 h 1250"/>
                <a:gd name="T22" fmla="*/ 53 w 452"/>
                <a:gd name="T23" fmla="*/ 0 h 1250"/>
                <a:gd name="T24" fmla="*/ 8 w 452"/>
                <a:gd name="T25" fmla="*/ 30 h 1250"/>
                <a:gd name="T26" fmla="*/ 17 w 452"/>
                <a:gd name="T27" fmla="*/ 84 h 1250"/>
                <a:gd name="T28" fmla="*/ 53 w 452"/>
                <a:gd name="T29" fmla="*/ 123 h 1250"/>
                <a:gd name="T30" fmla="*/ 53 w 452"/>
                <a:gd name="T31" fmla="*/ 619 h 1250"/>
                <a:gd name="T32" fmla="*/ 53 w 452"/>
                <a:gd name="T33" fmla="*/ 1076 h 1250"/>
                <a:gd name="T34" fmla="*/ 228 w 452"/>
                <a:gd name="T35" fmla="*/ 1250 h 1250"/>
                <a:gd name="T36" fmla="*/ 403 w 452"/>
                <a:gd name="T37" fmla="*/ 1076 h 1250"/>
                <a:gd name="T38" fmla="*/ 403 w 452"/>
                <a:gd name="T39" fmla="*/ 619 h 1250"/>
                <a:gd name="T40" fmla="*/ 403 w 452"/>
                <a:gd name="T41" fmla="*/ 122 h 1250"/>
                <a:gd name="T42" fmla="*/ 436 w 452"/>
                <a:gd name="T43" fmla="*/ 84 h 1250"/>
                <a:gd name="T44" fmla="*/ 444 w 452"/>
                <a:gd name="T45" fmla="*/ 30 h 1250"/>
                <a:gd name="T46" fmla="*/ 398 w 452"/>
                <a:gd name="T4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2" h="1250">
                  <a:moveTo>
                    <a:pt x="402" y="50"/>
                  </a:moveTo>
                  <a:lnTo>
                    <a:pt x="353" y="103"/>
                  </a:lnTo>
                  <a:lnTo>
                    <a:pt x="353" y="619"/>
                  </a:lnTo>
                  <a:lnTo>
                    <a:pt x="353" y="1076"/>
                  </a:lnTo>
                  <a:cubicBezTo>
                    <a:pt x="353" y="1076"/>
                    <a:pt x="352" y="1200"/>
                    <a:pt x="228" y="1200"/>
                  </a:cubicBezTo>
                  <a:cubicBezTo>
                    <a:pt x="104" y="1200"/>
                    <a:pt x="103" y="1076"/>
                    <a:pt x="103" y="1076"/>
                  </a:cubicBezTo>
                  <a:lnTo>
                    <a:pt x="103" y="619"/>
                  </a:lnTo>
                  <a:lnTo>
                    <a:pt x="103" y="103"/>
                  </a:lnTo>
                  <a:lnTo>
                    <a:pt x="53" y="50"/>
                  </a:lnTo>
                  <a:lnTo>
                    <a:pt x="403" y="50"/>
                  </a:lnTo>
                  <a:moveTo>
                    <a:pt x="398" y="0"/>
                  </a:moveTo>
                  <a:lnTo>
                    <a:pt x="53" y="0"/>
                  </a:lnTo>
                  <a:cubicBezTo>
                    <a:pt x="34" y="0"/>
                    <a:pt x="16" y="12"/>
                    <a:pt x="8" y="30"/>
                  </a:cubicBezTo>
                  <a:cubicBezTo>
                    <a:pt x="0" y="48"/>
                    <a:pt x="3" y="69"/>
                    <a:pt x="17" y="84"/>
                  </a:cubicBezTo>
                  <a:lnTo>
                    <a:pt x="53" y="123"/>
                  </a:lnTo>
                  <a:lnTo>
                    <a:pt x="53" y="619"/>
                  </a:lnTo>
                  <a:lnTo>
                    <a:pt x="53" y="1076"/>
                  </a:lnTo>
                  <a:cubicBezTo>
                    <a:pt x="53" y="1146"/>
                    <a:pt x="101" y="1250"/>
                    <a:pt x="228" y="1250"/>
                  </a:cubicBezTo>
                  <a:cubicBezTo>
                    <a:pt x="355" y="1250"/>
                    <a:pt x="403" y="1146"/>
                    <a:pt x="403" y="1076"/>
                  </a:cubicBezTo>
                  <a:lnTo>
                    <a:pt x="403" y="619"/>
                  </a:lnTo>
                  <a:lnTo>
                    <a:pt x="403" y="122"/>
                  </a:lnTo>
                  <a:lnTo>
                    <a:pt x="436" y="84"/>
                  </a:lnTo>
                  <a:cubicBezTo>
                    <a:pt x="450" y="69"/>
                    <a:pt x="452" y="48"/>
                    <a:pt x="444" y="30"/>
                  </a:cubicBezTo>
                  <a:cubicBezTo>
                    <a:pt x="436" y="12"/>
                    <a:pt x="418" y="0"/>
                    <a:pt x="39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C607CC81-232D-4FCB-9E9B-46DCD6765743}"/>
              </a:ext>
            </a:extLst>
          </p:cNvPr>
          <p:cNvSpPr/>
          <p:nvPr/>
        </p:nvSpPr>
        <p:spPr>
          <a:xfrm>
            <a:off x="2191321" y="4953442"/>
            <a:ext cx="390080" cy="9035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Test_Tube">
            <a:extLst>
              <a:ext uri="{FF2B5EF4-FFF2-40B4-BE49-F238E27FC236}">
                <a16:creationId xmlns:a16="http://schemas.microsoft.com/office/drawing/2014/main" id="{73776F3C-376A-477F-95C1-C44D890EB6A7}"/>
              </a:ext>
            </a:extLst>
          </p:cNvPr>
          <p:cNvGrpSpPr>
            <a:grpSpLocks noChangeAspect="1"/>
          </p:cNvGrpSpPr>
          <p:nvPr>
            <p:custDataLst>
              <p:tags r:id="rId13"/>
            </p:custDataLst>
          </p:nvPr>
        </p:nvGrpSpPr>
        <p:grpSpPr bwMode="auto">
          <a:xfrm>
            <a:off x="1106843" y="5092329"/>
            <a:ext cx="225869" cy="625790"/>
            <a:chOff x="157" y="8"/>
            <a:chExt cx="170" cy="471"/>
          </a:xfrm>
          <a:solidFill>
            <a:schemeClr val="accent6"/>
          </a:solidFill>
        </p:grpSpPr>
        <p:sp>
          <p:nvSpPr>
            <p:cNvPr id="96" name="Test_Tube">
              <a:extLst>
                <a:ext uri="{FF2B5EF4-FFF2-40B4-BE49-F238E27FC236}">
                  <a16:creationId xmlns:a16="http://schemas.microsoft.com/office/drawing/2014/main" id="{5DD06364-37B2-44CA-BF99-48BE11E0D076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215" y="295"/>
              <a:ext cx="56" cy="146"/>
            </a:xfrm>
            <a:custGeom>
              <a:avLst/>
              <a:gdLst>
                <a:gd name="T0" fmla="*/ 0 w 150"/>
                <a:gd name="T1" fmla="*/ 0 h 387"/>
                <a:gd name="T2" fmla="*/ 0 w 150"/>
                <a:gd name="T3" fmla="*/ 313 h 387"/>
                <a:gd name="T4" fmla="*/ 75 w 150"/>
                <a:gd name="T5" fmla="*/ 387 h 387"/>
                <a:gd name="T6" fmla="*/ 150 w 150"/>
                <a:gd name="T7" fmla="*/ 313 h 387"/>
                <a:gd name="T8" fmla="*/ 150 w 150"/>
                <a:gd name="T9" fmla="*/ 0 h 387"/>
                <a:gd name="T10" fmla="*/ 0 w 150"/>
                <a:gd name="T11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387">
                  <a:moveTo>
                    <a:pt x="0" y="0"/>
                  </a:moveTo>
                  <a:lnTo>
                    <a:pt x="0" y="313"/>
                  </a:lnTo>
                  <a:cubicBezTo>
                    <a:pt x="0" y="354"/>
                    <a:pt x="34" y="387"/>
                    <a:pt x="75" y="387"/>
                  </a:cubicBezTo>
                  <a:cubicBezTo>
                    <a:pt x="116" y="387"/>
                    <a:pt x="150" y="354"/>
                    <a:pt x="150" y="313"/>
                  </a:cubicBez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Test_Tube">
              <a:extLst>
                <a:ext uri="{FF2B5EF4-FFF2-40B4-BE49-F238E27FC236}">
                  <a16:creationId xmlns:a16="http://schemas.microsoft.com/office/drawing/2014/main" id="{EDB87370-9535-45D1-91B4-23C11AABE871}"/>
                </a:ext>
              </a:extLst>
            </p:cNvPr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36" y="247"/>
              <a:ext cx="35" cy="3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Test_Tube">
              <a:extLst>
                <a:ext uri="{FF2B5EF4-FFF2-40B4-BE49-F238E27FC236}">
                  <a16:creationId xmlns:a16="http://schemas.microsoft.com/office/drawing/2014/main" id="{F4C50C27-82B3-45BD-B507-066943CE68AD}"/>
                </a:ext>
              </a:extLst>
            </p:cNvPr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15" y="192"/>
              <a:ext cx="21" cy="2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Test_Tube">
              <a:extLst>
                <a:ext uri="{FF2B5EF4-FFF2-40B4-BE49-F238E27FC236}">
                  <a16:creationId xmlns:a16="http://schemas.microsoft.com/office/drawing/2014/main" id="{DAD812B3-DFAE-4332-B0DD-0A8E94AD8FD5}"/>
                </a:ext>
              </a:extLst>
            </p:cNvPr>
            <p:cNvSpPr>
              <a:spLocks noEditPoints="1"/>
            </p:cNvSpPr>
            <p:nvPr>
              <p:custDataLst>
                <p:tags r:id="rId57"/>
              </p:custDataLst>
            </p:nvPr>
          </p:nvSpPr>
          <p:spPr bwMode="auto">
            <a:xfrm>
              <a:off x="157" y="8"/>
              <a:ext cx="170" cy="471"/>
            </a:xfrm>
            <a:custGeom>
              <a:avLst/>
              <a:gdLst>
                <a:gd name="T0" fmla="*/ 402 w 452"/>
                <a:gd name="T1" fmla="*/ 50 h 1250"/>
                <a:gd name="T2" fmla="*/ 353 w 452"/>
                <a:gd name="T3" fmla="*/ 103 h 1250"/>
                <a:gd name="T4" fmla="*/ 353 w 452"/>
                <a:gd name="T5" fmla="*/ 619 h 1250"/>
                <a:gd name="T6" fmla="*/ 353 w 452"/>
                <a:gd name="T7" fmla="*/ 1076 h 1250"/>
                <a:gd name="T8" fmla="*/ 228 w 452"/>
                <a:gd name="T9" fmla="*/ 1200 h 1250"/>
                <a:gd name="T10" fmla="*/ 103 w 452"/>
                <a:gd name="T11" fmla="*/ 1076 h 1250"/>
                <a:gd name="T12" fmla="*/ 103 w 452"/>
                <a:gd name="T13" fmla="*/ 619 h 1250"/>
                <a:gd name="T14" fmla="*/ 103 w 452"/>
                <a:gd name="T15" fmla="*/ 103 h 1250"/>
                <a:gd name="T16" fmla="*/ 53 w 452"/>
                <a:gd name="T17" fmla="*/ 50 h 1250"/>
                <a:gd name="T18" fmla="*/ 403 w 452"/>
                <a:gd name="T19" fmla="*/ 50 h 1250"/>
                <a:gd name="T20" fmla="*/ 398 w 452"/>
                <a:gd name="T21" fmla="*/ 0 h 1250"/>
                <a:gd name="T22" fmla="*/ 53 w 452"/>
                <a:gd name="T23" fmla="*/ 0 h 1250"/>
                <a:gd name="T24" fmla="*/ 8 w 452"/>
                <a:gd name="T25" fmla="*/ 30 h 1250"/>
                <a:gd name="T26" fmla="*/ 17 w 452"/>
                <a:gd name="T27" fmla="*/ 84 h 1250"/>
                <a:gd name="T28" fmla="*/ 53 w 452"/>
                <a:gd name="T29" fmla="*/ 123 h 1250"/>
                <a:gd name="T30" fmla="*/ 53 w 452"/>
                <a:gd name="T31" fmla="*/ 619 h 1250"/>
                <a:gd name="T32" fmla="*/ 53 w 452"/>
                <a:gd name="T33" fmla="*/ 1076 h 1250"/>
                <a:gd name="T34" fmla="*/ 228 w 452"/>
                <a:gd name="T35" fmla="*/ 1250 h 1250"/>
                <a:gd name="T36" fmla="*/ 403 w 452"/>
                <a:gd name="T37" fmla="*/ 1076 h 1250"/>
                <a:gd name="T38" fmla="*/ 403 w 452"/>
                <a:gd name="T39" fmla="*/ 619 h 1250"/>
                <a:gd name="T40" fmla="*/ 403 w 452"/>
                <a:gd name="T41" fmla="*/ 122 h 1250"/>
                <a:gd name="T42" fmla="*/ 436 w 452"/>
                <a:gd name="T43" fmla="*/ 84 h 1250"/>
                <a:gd name="T44" fmla="*/ 444 w 452"/>
                <a:gd name="T45" fmla="*/ 30 h 1250"/>
                <a:gd name="T46" fmla="*/ 398 w 452"/>
                <a:gd name="T4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2" h="1250">
                  <a:moveTo>
                    <a:pt x="402" y="50"/>
                  </a:moveTo>
                  <a:lnTo>
                    <a:pt x="353" y="103"/>
                  </a:lnTo>
                  <a:lnTo>
                    <a:pt x="353" y="619"/>
                  </a:lnTo>
                  <a:lnTo>
                    <a:pt x="353" y="1076"/>
                  </a:lnTo>
                  <a:cubicBezTo>
                    <a:pt x="353" y="1076"/>
                    <a:pt x="352" y="1200"/>
                    <a:pt x="228" y="1200"/>
                  </a:cubicBezTo>
                  <a:cubicBezTo>
                    <a:pt x="104" y="1200"/>
                    <a:pt x="103" y="1076"/>
                    <a:pt x="103" y="1076"/>
                  </a:cubicBezTo>
                  <a:lnTo>
                    <a:pt x="103" y="619"/>
                  </a:lnTo>
                  <a:lnTo>
                    <a:pt x="103" y="103"/>
                  </a:lnTo>
                  <a:lnTo>
                    <a:pt x="53" y="50"/>
                  </a:lnTo>
                  <a:lnTo>
                    <a:pt x="403" y="50"/>
                  </a:lnTo>
                  <a:moveTo>
                    <a:pt x="398" y="0"/>
                  </a:moveTo>
                  <a:lnTo>
                    <a:pt x="53" y="0"/>
                  </a:lnTo>
                  <a:cubicBezTo>
                    <a:pt x="34" y="0"/>
                    <a:pt x="16" y="12"/>
                    <a:pt x="8" y="30"/>
                  </a:cubicBezTo>
                  <a:cubicBezTo>
                    <a:pt x="0" y="48"/>
                    <a:pt x="3" y="69"/>
                    <a:pt x="17" y="84"/>
                  </a:cubicBezTo>
                  <a:lnTo>
                    <a:pt x="53" y="123"/>
                  </a:lnTo>
                  <a:lnTo>
                    <a:pt x="53" y="619"/>
                  </a:lnTo>
                  <a:lnTo>
                    <a:pt x="53" y="1076"/>
                  </a:lnTo>
                  <a:cubicBezTo>
                    <a:pt x="53" y="1146"/>
                    <a:pt x="101" y="1250"/>
                    <a:pt x="228" y="1250"/>
                  </a:cubicBezTo>
                  <a:cubicBezTo>
                    <a:pt x="355" y="1250"/>
                    <a:pt x="403" y="1146"/>
                    <a:pt x="403" y="1076"/>
                  </a:cubicBezTo>
                  <a:lnTo>
                    <a:pt x="403" y="619"/>
                  </a:lnTo>
                  <a:lnTo>
                    <a:pt x="403" y="122"/>
                  </a:lnTo>
                  <a:lnTo>
                    <a:pt x="436" y="84"/>
                  </a:lnTo>
                  <a:cubicBezTo>
                    <a:pt x="450" y="69"/>
                    <a:pt x="452" y="48"/>
                    <a:pt x="444" y="30"/>
                  </a:cubicBezTo>
                  <a:cubicBezTo>
                    <a:pt x="436" y="12"/>
                    <a:pt x="418" y="0"/>
                    <a:pt x="39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950CBD7E-F76A-41B7-B4E6-6CAA56919349}"/>
              </a:ext>
            </a:extLst>
          </p:cNvPr>
          <p:cNvSpPr/>
          <p:nvPr/>
        </p:nvSpPr>
        <p:spPr>
          <a:xfrm>
            <a:off x="1024737" y="4953442"/>
            <a:ext cx="390080" cy="9035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Test_Tube">
            <a:extLst>
              <a:ext uri="{FF2B5EF4-FFF2-40B4-BE49-F238E27FC236}">
                <a16:creationId xmlns:a16="http://schemas.microsoft.com/office/drawing/2014/main" id="{50D4815F-935E-4F88-98B0-3E353D4C362A}"/>
              </a:ext>
            </a:extLst>
          </p:cNvPr>
          <p:cNvGrpSpPr>
            <a:grpSpLocks noChangeAspect="1"/>
          </p:cNvGrpSpPr>
          <p:nvPr>
            <p:custDataLst>
              <p:tags r:id="rId14"/>
            </p:custDataLst>
          </p:nvPr>
        </p:nvGrpSpPr>
        <p:grpSpPr bwMode="auto">
          <a:xfrm>
            <a:off x="3053080" y="5092329"/>
            <a:ext cx="225869" cy="625790"/>
            <a:chOff x="157" y="8"/>
            <a:chExt cx="170" cy="471"/>
          </a:xfrm>
          <a:solidFill>
            <a:srgbClr val="E04A3E"/>
          </a:solidFill>
        </p:grpSpPr>
        <p:sp>
          <p:nvSpPr>
            <p:cNvPr id="102" name="Test_Tube">
              <a:extLst>
                <a:ext uri="{FF2B5EF4-FFF2-40B4-BE49-F238E27FC236}">
                  <a16:creationId xmlns:a16="http://schemas.microsoft.com/office/drawing/2014/main" id="{B46EB1EA-066C-4958-A5FC-BE1F5BED309A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215" y="295"/>
              <a:ext cx="56" cy="146"/>
            </a:xfrm>
            <a:custGeom>
              <a:avLst/>
              <a:gdLst>
                <a:gd name="T0" fmla="*/ 0 w 150"/>
                <a:gd name="T1" fmla="*/ 0 h 387"/>
                <a:gd name="T2" fmla="*/ 0 w 150"/>
                <a:gd name="T3" fmla="*/ 313 h 387"/>
                <a:gd name="T4" fmla="*/ 75 w 150"/>
                <a:gd name="T5" fmla="*/ 387 h 387"/>
                <a:gd name="T6" fmla="*/ 150 w 150"/>
                <a:gd name="T7" fmla="*/ 313 h 387"/>
                <a:gd name="T8" fmla="*/ 150 w 150"/>
                <a:gd name="T9" fmla="*/ 0 h 387"/>
                <a:gd name="T10" fmla="*/ 0 w 150"/>
                <a:gd name="T11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387">
                  <a:moveTo>
                    <a:pt x="0" y="0"/>
                  </a:moveTo>
                  <a:lnTo>
                    <a:pt x="0" y="313"/>
                  </a:lnTo>
                  <a:cubicBezTo>
                    <a:pt x="0" y="354"/>
                    <a:pt x="34" y="387"/>
                    <a:pt x="75" y="387"/>
                  </a:cubicBezTo>
                  <a:cubicBezTo>
                    <a:pt x="116" y="387"/>
                    <a:pt x="150" y="354"/>
                    <a:pt x="150" y="313"/>
                  </a:cubicBez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Test_Tube">
              <a:extLst>
                <a:ext uri="{FF2B5EF4-FFF2-40B4-BE49-F238E27FC236}">
                  <a16:creationId xmlns:a16="http://schemas.microsoft.com/office/drawing/2014/main" id="{AEE6B911-0D13-4CBE-AC4A-C518DD0D4C65}"/>
                </a:ext>
              </a:extLst>
            </p:cNvPr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36" y="247"/>
              <a:ext cx="35" cy="3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Test_Tube">
              <a:extLst>
                <a:ext uri="{FF2B5EF4-FFF2-40B4-BE49-F238E27FC236}">
                  <a16:creationId xmlns:a16="http://schemas.microsoft.com/office/drawing/2014/main" id="{A28CB738-B7BD-46E4-ACEE-DADC29A48C28}"/>
                </a:ext>
              </a:extLst>
            </p:cNvPr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15" y="192"/>
              <a:ext cx="21" cy="2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Test_Tube">
              <a:extLst>
                <a:ext uri="{FF2B5EF4-FFF2-40B4-BE49-F238E27FC236}">
                  <a16:creationId xmlns:a16="http://schemas.microsoft.com/office/drawing/2014/main" id="{AE8E2AF4-FDD4-4B09-8BEE-F095CB359A23}"/>
                </a:ext>
              </a:extLst>
            </p:cNvPr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157" y="8"/>
              <a:ext cx="170" cy="471"/>
            </a:xfrm>
            <a:custGeom>
              <a:avLst/>
              <a:gdLst>
                <a:gd name="T0" fmla="*/ 402 w 452"/>
                <a:gd name="T1" fmla="*/ 50 h 1250"/>
                <a:gd name="T2" fmla="*/ 353 w 452"/>
                <a:gd name="T3" fmla="*/ 103 h 1250"/>
                <a:gd name="T4" fmla="*/ 353 w 452"/>
                <a:gd name="T5" fmla="*/ 619 h 1250"/>
                <a:gd name="T6" fmla="*/ 353 w 452"/>
                <a:gd name="T7" fmla="*/ 1076 h 1250"/>
                <a:gd name="T8" fmla="*/ 228 w 452"/>
                <a:gd name="T9" fmla="*/ 1200 h 1250"/>
                <a:gd name="T10" fmla="*/ 103 w 452"/>
                <a:gd name="T11" fmla="*/ 1076 h 1250"/>
                <a:gd name="T12" fmla="*/ 103 w 452"/>
                <a:gd name="T13" fmla="*/ 619 h 1250"/>
                <a:gd name="T14" fmla="*/ 103 w 452"/>
                <a:gd name="T15" fmla="*/ 103 h 1250"/>
                <a:gd name="T16" fmla="*/ 53 w 452"/>
                <a:gd name="T17" fmla="*/ 50 h 1250"/>
                <a:gd name="T18" fmla="*/ 403 w 452"/>
                <a:gd name="T19" fmla="*/ 50 h 1250"/>
                <a:gd name="T20" fmla="*/ 398 w 452"/>
                <a:gd name="T21" fmla="*/ 0 h 1250"/>
                <a:gd name="T22" fmla="*/ 53 w 452"/>
                <a:gd name="T23" fmla="*/ 0 h 1250"/>
                <a:gd name="T24" fmla="*/ 8 w 452"/>
                <a:gd name="T25" fmla="*/ 30 h 1250"/>
                <a:gd name="T26" fmla="*/ 17 w 452"/>
                <a:gd name="T27" fmla="*/ 84 h 1250"/>
                <a:gd name="T28" fmla="*/ 53 w 452"/>
                <a:gd name="T29" fmla="*/ 123 h 1250"/>
                <a:gd name="T30" fmla="*/ 53 w 452"/>
                <a:gd name="T31" fmla="*/ 619 h 1250"/>
                <a:gd name="T32" fmla="*/ 53 w 452"/>
                <a:gd name="T33" fmla="*/ 1076 h 1250"/>
                <a:gd name="T34" fmla="*/ 228 w 452"/>
                <a:gd name="T35" fmla="*/ 1250 h 1250"/>
                <a:gd name="T36" fmla="*/ 403 w 452"/>
                <a:gd name="T37" fmla="*/ 1076 h 1250"/>
                <a:gd name="T38" fmla="*/ 403 w 452"/>
                <a:gd name="T39" fmla="*/ 619 h 1250"/>
                <a:gd name="T40" fmla="*/ 403 w 452"/>
                <a:gd name="T41" fmla="*/ 122 h 1250"/>
                <a:gd name="T42" fmla="*/ 436 w 452"/>
                <a:gd name="T43" fmla="*/ 84 h 1250"/>
                <a:gd name="T44" fmla="*/ 444 w 452"/>
                <a:gd name="T45" fmla="*/ 30 h 1250"/>
                <a:gd name="T46" fmla="*/ 398 w 452"/>
                <a:gd name="T4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2" h="1250">
                  <a:moveTo>
                    <a:pt x="402" y="50"/>
                  </a:moveTo>
                  <a:lnTo>
                    <a:pt x="353" y="103"/>
                  </a:lnTo>
                  <a:lnTo>
                    <a:pt x="353" y="619"/>
                  </a:lnTo>
                  <a:lnTo>
                    <a:pt x="353" y="1076"/>
                  </a:lnTo>
                  <a:cubicBezTo>
                    <a:pt x="353" y="1076"/>
                    <a:pt x="352" y="1200"/>
                    <a:pt x="228" y="1200"/>
                  </a:cubicBezTo>
                  <a:cubicBezTo>
                    <a:pt x="104" y="1200"/>
                    <a:pt x="103" y="1076"/>
                    <a:pt x="103" y="1076"/>
                  </a:cubicBezTo>
                  <a:lnTo>
                    <a:pt x="103" y="619"/>
                  </a:lnTo>
                  <a:lnTo>
                    <a:pt x="103" y="103"/>
                  </a:lnTo>
                  <a:lnTo>
                    <a:pt x="53" y="50"/>
                  </a:lnTo>
                  <a:lnTo>
                    <a:pt x="403" y="50"/>
                  </a:lnTo>
                  <a:moveTo>
                    <a:pt x="398" y="0"/>
                  </a:moveTo>
                  <a:lnTo>
                    <a:pt x="53" y="0"/>
                  </a:lnTo>
                  <a:cubicBezTo>
                    <a:pt x="34" y="0"/>
                    <a:pt x="16" y="12"/>
                    <a:pt x="8" y="30"/>
                  </a:cubicBezTo>
                  <a:cubicBezTo>
                    <a:pt x="0" y="48"/>
                    <a:pt x="3" y="69"/>
                    <a:pt x="17" y="84"/>
                  </a:cubicBezTo>
                  <a:lnTo>
                    <a:pt x="53" y="123"/>
                  </a:lnTo>
                  <a:lnTo>
                    <a:pt x="53" y="619"/>
                  </a:lnTo>
                  <a:lnTo>
                    <a:pt x="53" y="1076"/>
                  </a:lnTo>
                  <a:cubicBezTo>
                    <a:pt x="53" y="1146"/>
                    <a:pt x="101" y="1250"/>
                    <a:pt x="228" y="1250"/>
                  </a:cubicBezTo>
                  <a:cubicBezTo>
                    <a:pt x="355" y="1250"/>
                    <a:pt x="403" y="1146"/>
                    <a:pt x="403" y="1076"/>
                  </a:cubicBezTo>
                  <a:lnTo>
                    <a:pt x="403" y="619"/>
                  </a:lnTo>
                  <a:lnTo>
                    <a:pt x="403" y="122"/>
                  </a:lnTo>
                  <a:lnTo>
                    <a:pt x="436" y="84"/>
                  </a:lnTo>
                  <a:cubicBezTo>
                    <a:pt x="450" y="69"/>
                    <a:pt x="452" y="48"/>
                    <a:pt x="444" y="30"/>
                  </a:cubicBezTo>
                  <a:cubicBezTo>
                    <a:pt x="436" y="12"/>
                    <a:pt x="418" y="0"/>
                    <a:pt x="39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8F7B2A0-9ABB-4422-9808-CB4D5492648B}"/>
              </a:ext>
            </a:extLst>
          </p:cNvPr>
          <p:cNvSpPr/>
          <p:nvPr/>
        </p:nvSpPr>
        <p:spPr>
          <a:xfrm>
            <a:off x="2970974" y="4953442"/>
            <a:ext cx="390080" cy="9035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Test_Tube">
            <a:extLst>
              <a:ext uri="{FF2B5EF4-FFF2-40B4-BE49-F238E27FC236}">
                <a16:creationId xmlns:a16="http://schemas.microsoft.com/office/drawing/2014/main" id="{40D77EBD-7A12-4D9E-9421-C166070DE82A}"/>
              </a:ext>
            </a:extLst>
          </p:cNvPr>
          <p:cNvGrpSpPr>
            <a:grpSpLocks noChangeAspect="1"/>
          </p:cNvGrpSpPr>
          <p:nvPr>
            <p:custDataLst>
              <p:tags r:id="rId15"/>
            </p:custDataLst>
          </p:nvPr>
        </p:nvGrpSpPr>
        <p:grpSpPr bwMode="auto">
          <a:xfrm>
            <a:off x="3442514" y="5092329"/>
            <a:ext cx="225869" cy="625790"/>
            <a:chOff x="157" y="8"/>
            <a:chExt cx="170" cy="471"/>
          </a:xfrm>
          <a:solidFill>
            <a:srgbClr val="ED7D31"/>
          </a:solidFill>
        </p:grpSpPr>
        <p:sp>
          <p:nvSpPr>
            <p:cNvPr id="108" name="Test_Tube">
              <a:extLst>
                <a:ext uri="{FF2B5EF4-FFF2-40B4-BE49-F238E27FC236}">
                  <a16:creationId xmlns:a16="http://schemas.microsoft.com/office/drawing/2014/main" id="{FAA2CB58-111B-49F1-9C7E-20FB127F0555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215" y="295"/>
              <a:ext cx="56" cy="146"/>
            </a:xfrm>
            <a:custGeom>
              <a:avLst/>
              <a:gdLst>
                <a:gd name="T0" fmla="*/ 0 w 150"/>
                <a:gd name="T1" fmla="*/ 0 h 387"/>
                <a:gd name="T2" fmla="*/ 0 w 150"/>
                <a:gd name="T3" fmla="*/ 313 h 387"/>
                <a:gd name="T4" fmla="*/ 75 w 150"/>
                <a:gd name="T5" fmla="*/ 387 h 387"/>
                <a:gd name="T6" fmla="*/ 150 w 150"/>
                <a:gd name="T7" fmla="*/ 313 h 387"/>
                <a:gd name="T8" fmla="*/ 150 w 150"/>
                <a:gd name="T9" fmla="*/ 0 h 387"/>
                <a:gd name="T10" fmla="*/ 0 w 150"/>
                <a:gd name="T11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387">
                  <a:moveTo>
                    <a:pt x="0" y="0"/>
                  </a:moveTo>
                  <a:lnTo>
                    <a:pt x="0" y="313"/>
                  </a:lnTo>
                  <a:cubicBezTo>
                    <a:pt x="0" y="354"/>
                    <a:pt x="34" y="387"/>
                    <a:pt x="75" y="387"/>
                  </a:cubicBezTo>
                  <a:cubicBezTo>
                    <a:pt x="116" y="387"/>
                    <a:pt x="150" y="354"/>
                    <a:pt x="150" y="313"/>
                  </a:cubicBez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st_Tube">
              <a:extLst>
                <a:ext uri="{FF2B5EF4-FFF2-40B4-BE49-F238E27FC236}">
                  <a16:creationId xmlns:a16="http://schemas.microsoft.com/office/drawing/2014/main" id="{CB577E64-C1F1-4EB6-A58D-6A2C40D34DD0}"/>
                </a:ext>
              </a:extLst>
            </p:cNvPr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36" y="247"/>
              <a:ext cx="35" cy="3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Test_Tube">
              <a:extLst>
                <a:ext uri="{FF2B5EF4-FFF2-40B4-BE49-F238E27FC236}">
                  <a16:creationId xmlns:a16="http://schemas.microsoft.com/office/drawing/2014/main" id="{42C668B7-A531-4939-B809-EDB4E644E820}"/>
                </a:ext>
              </a:extLst>
            </p:cNvPr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15" y="192"/>
              <a:ext cx="21" cy="2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Test_Tube">
              <a:extLst>
                <a:ext uri="{FF2B5EF4-FFF2-40B4-BE49-F238E27FC236}">
                  <a16:creationId xmlns:a16="http://schemas.microsoft.com/office/drawing/2014/main" id="{599DFC1D-BD05-4EA1-87CD-CFE2B8AE57E1}"/>
                </a:ext>
              </a:extLst>
            </p:cNvPr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157" y="8"/>
              <a:ext cx="170" cy="471"/>
            </a:xfrm>
            <a:custGeom>
              <a:avLst/>
              <a:gdLst>
                <a:gd name="T0" fmla="*/ 402 w 452"/>
                <a:gd name="T1" fmla="*/ 50 h 1250"/>
                <a:gd name="T2" fmla="*/ 353 w 452"/>
                <a:gd name="T3" fmla="*/ 103 h 1250"/>
                <a:gd name="T4" fmla="*/ 353 w 452"/>
                <a:gd name="T5" fmla="*/ 619 h 1250"/>
                <a:gd name="T6" fmla="*/ 353 w 452"/>
                <a:gd name="T7" fmla="*/ 1076 h 1250"/>
                <a:gd name="T8" fmla="*/ 228 w 452"/>
                <a:gd name="T9" fmla="*/ 1200 h 1250"/>
                <a:gd name="T10" fmla="*/ 103 w 452"/>
                <a:gd name="T11" fmla="*/ 1076 h 1250"/>
                <a:gd name="T12" fmla="*/ 103 w 452"/>
                <a:gd name="T13" fmla="*/ 619 h 1250"/>
                <a:gd name="T14" fmla="*/ 103 w 452"/>
                <a:gd name="T15" fmla="*/ 103 h 1250"/>
                <a:gd name="T16" fmla="*/ 53 w 452"/>
                <a:gd name="T17" fmla="*/ 50 h 1250"/>
                <a:gd name="T18" fmla="*/ 403 w 452"/>
                <a:gd name="T19" fmla="*/ 50 h 1250"/>
                <a:gd name="T20" fmla="*/ 398 w 452"/>
                <a:gd name="T21" fmla="*/ 0 h 1250"/>
                <a:gd name="T22" fmla="*/ 53 w 452"/>
                <a:gd name="T23" fmla="*/ 0 h 1250"/>
                <a:gd name="T24" fmla="*/ 8 w 452"/>
                <a:gd name="T25" fmla="*/ 30 h 1250"/>
                <a:gd name="T26" fmla="*/ 17 w 452"/>
                <a:gd name="T27" fmla="*/ 84 h 1250"/>
                <a:gd name="T28" fmla="*/ 53 w 452"/>
                <a:gd name="T29" fmla="*/ 123 h 1250"/>
                <a:gd name="T30" fmla="*/ 53 w 452"/>
                <a:gd name="T31" fmla="*/ 619 h 1250"/>
                <a:gd name="T32" fmla="*/ 53 w 452"/>
                <a:gd name="T33" fmla="*/ 1076 h 1250"/>
                <a:gd name="T34" fmla="*/ 228 w 452"/>
                <a:gd name="T35" fmla="*/ 1250 h 1250"/>
                <a:gd name="T36" fmla="*/ 403 w 452"/>
                <a:gd name="T37" fmla="*/ 1076 h 1250"/>
                <a:gd name="T38" fmla="*/ 403 w 452"/>
                <a:gd name="T39" fmla="*/ 619 h 1250"/>
                <a:gd name="T40" fmla="*/ 403 w 452"/>
                <a:gd name="T41" fmla="*/ 122 h 1250"/>
                <a:gd name="T42" fmla="*/ 436 w 452"/>
                <a:gd name="T43" fmla="*/ 84 h 1250"/>
                <a:gd name="T44" fmla="*/ 444 w 452"/>
                <a:gd name="T45" fmla="*/ 30 h 1250"/>
                <a:gd name="T46" fmla="*/ 398 w 452"/>
                <a:gd name="T4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2" h="1250">
                  <a:moveTo>
                    <a:pt x="402" y="50"/>
                  </a:moveTo>
                  <a:lnTo>
                    <a:pt x="353" y="103"/>
                  </a:lnTo>
                  <a:lnTo>
                    <a:pt x="353" y="619"/>
                  </a:lnTo>
                  <a:lnTo>
                    <a:pt x="353" y="1076"/>
                  </a:lnTo>
                  <a:cubicBezTo>
                    <a:pt x="353" y="1076"/>
                    <a:pt x="352" y="1200"/>
                    <a:pt x="228" y="1200"/>
                  </a:cubicBezTo>
                  <a:cubicBezTo>
                    <a:pt x="104" y="1200"/>
                    <a:pt x="103" y="1076"/>
                    <a:pt x="103" y="1076"/>
                  </a:cubicBezTo>
                  <a:lnTo>
                    <a:pt x="103" y="619"/>
                  </a:lnTo>
                  <a:lnTo>
                    <a:pt x="103" y="103"/>
                  </a:lnTo>
                  <a:lnTo>
                    <a:pt x="53" y="50"/>
                  </a:lnTo>
                  <a:lnTo>
                    <a:pt x="403" y="50"/>
                  </a:lnTo>
                  <a:moveTo>
                    <a:pt x="398" y="0"/>
                  </a:moveTo>
                  <a:lnTo>
                    <a:pt x="53" y="0"/>
                  </a:lnTo>
                  <a:cubicBezTo>
                    <a:pt x="34" y="0"/>
                    <a:pt x="16" y="12"/>
                    <a:pt x="8" y="30"/>
                  </a:cubicBezTo>
                  <a:cubicBezTo>
                    <a:pt x="0" y="48"/>
                    <a:pt x="3" y="69"/>
                    <a:pt x="17" y="84"/>
                  </a:cubicBezTo>
                  <a:lnTo>
                    <a:pt x="53" y="123"/>
                  </a:lnTo>
                  <a:lnTo>
                    <a:pt x="53" y="619"/>
                  </a:lnTo>
                  <a:lnTo>
                    <a:pt x="53" y="1076"/>
                  </a:lnTo>
                  <a:cubicBezTo>
                    <a:pt x="53" y="1146"/>
                    <a:pt x="101" y="1250"/>
                    <a:pt x="228" y="1250"/>
                  </a:cubicBezTo>
                  <a:cubicBezTo>
                    <a:pt x="355" y="1250"/>
                    <a:pt x="403" y="1146"/>
                    <a:pt x="403" y="1076"/>
                  </a:cubicBezTo>
                  <a:lnTo>
                    <a:pt x="403" y="619"/>
                  </a:lnTo>
                  <a:lnTo>
                    <a:pt x="403" y="122"/>
                  </a:lnTo>
                  <a:lnTo>
                    <a:pt x="436" y="84"/>
                  </a:lnTo>
                  <a:cubicBezTo>
                    <a:pt x="450" y="69"/>
                    <a:pt x="452" y="48"/>
                    <a:pt x="444" y="30"/>
                  </a:cubicBezTo>
                  <a:cubicBezTo>
                    <a:pt x="436" y="12"/>
                    <a:pt x="418" y="0"/>
                    <a:pt x="39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A618F38-7A7C-497B-9F43-592ED4BC61C1}"/>
              </a:ext>
            </a:extLst>
          </p:cNvPr>
          <p:cNvSpPr/>
          <p:nvPr/>
        </p:nvSpPr>
        <p:spPr>
          <a:xfrm>
            <a:off x="3360408" y="4953442"/>
            <a:ext cx="390080" cy="9035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Test_Tube">
            <a:extLst>
              <a:ext uri="{FF2B5EF4-FFF2-40B4-BE49-F238E27FC236}">
                <a16:creationId xmlns:a16="http://schemas.microsoft.com/office/drawing/2014/main" id="{22E34003-B682-4A34-988B-3D373B3D7E61}"/>
              </a:ext>
            </a:extLst>
          </p:cNvPr>
          <p:cNvGrpSpPr>
            <a:grpSpLocks noChangeAspect="1"/>
          </p:cNvGrpSpPr>
          <p:nvPr>
            <p:custDataLst>
              <p:tags r:id="rId16"/>
            </p:custDataLst>
          </p:nvPr>
        </p:nvGrpSpPr>
        <p:grpSpPr bwMode="auto">
          <a:xfrm>
            <a:off x="3832675" y="5092329"/>
            <a:ext cx="225869" cy="625790"/>
            <a:chOff x="157" y="8"/>
            <a:chExt cx="170" cy="471"/>
          </a:xfrm>
          <a:solidFill>
            <a:srgbClr val="107BC7"/>
          </a:solidFill>
        </p:grpSpPr>
        <p:sp>
          <p:nvSpPr>
            <p:cNvPr id="114" name="Test_Tube">
              <a:extLst>
                <a:ext uri="{FF2B5EF4-FFF2-40B4-BE49-F238E27FC236}">
                  <a16:creationId xmlns:a16="http://schemas.microsoft.com/office/drawing/2014/main" id="{D6A364D2-A515-4B7B-8E5B-42C52A145C7D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215" y="295"/>
              <a:ext cx="56" cy="146"/>
            </a:xfrm>
            <a:custGeom>
              <a:avLst/>
              <a:gdLst>
                <a:gd name="T0" fmla="*/ 0 w 150"/>
                <a:gd name="T1" fmla="*/ 0 h 387"/>
                <a:gd name="T2" fmla="*/ 0 w 150"/>
                <a:gd name="T3" fmla="*/ 313 h 387"/>
                <a:gd name="T4" fmla="*/ 75 w 150"/>
                <a:gd name="T5" fmla="*/ 387 h 387"/>
                <a:gd name="T6" fmla="*/ 150 w 150"/>
                <a:gd name="T7" fmla="*/ 313 h 387"/>
                <a:gd name="T8" fmla="*/ 150 w 150"/>
                <a:gd name="T9" fmla="*/ 0 h 387"/>
                <a:gd name="T10" fmla="*/ 0 w 150"/>
                <a:gd name="T11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387">
                  <a:moveTo>
                    <a:pt x="0" y="0"/>
                  </a:moveTo>
                  <a:lnTo>
                    <a:pt x="0" y="313"/>
                  </a:lnTo>
                  <a:cubicBezTo>
                    <a:pt x="0" y="354"/>
                    <a:pt x="34" y="387"/>
                    <a:pt x="75" y="387"/>
                  </a:cubicBezTo>
                  <a:cubicBezTo>
                    <a:pt x="116" y="387"/>
                    <a:pt x="150" y="354"/>
                    <a:pt x="150" y="313"/>
                  </a:cubicBez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Test_Tube">
              <a:extLst>
                <a:ext uri="{FF2B5EF4-FFF2-40B4-BE49-F238E27FC236}">
                  <a16:creationId xmlns:a16="http://schemas.microsoft.com/office/drawing/2014/main" id="{0B577B99-159F-4FD4-8E7B-B532F5D4AA60}"/>
                </a:ext>
              </a:extLst>
            </p:cNvPr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36" y="247"/>
              <a:ext cx="35" cy="3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est_Tube">
              <a:extLst>
                <a:ext uri="{FF2B5EF4-FFF2-40B4-BE49-F238E27FC236}">
                  <a16:creationId xmlns:a16="http://schemas.microsoft.com/office/drawing/2014/main" id="{06F5E3E7-D82B-4CC3-8D32-56559DDE92EA}"/>
                </a:ext>
              </a:extLst>
            </p:cNvPr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15" y="192"/>
              <a:ext cx="21" cy="2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Test_Tube">
              <a:extLst>
                <a:ext uri="{FF2B5EF4-FFF2-40B4-BE49-F238E27FC236}">
                  <a16:creationId xmlns:a16="http://schemas.microsoft.com/office/drawing/2014/main" id="{9CE01A29-C136-4099-AA0A-CF8E7081B606}"/>
                </a:ext>
              </a:extLst>
            </p:cNvPr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157" y="8"/>
              <a:ext cx="170" cy="471"/>
            </a:xfrm>
            <a:custGeom>
              <a:avLst/>
              <a:gdLst>
                <a:gd name="T0" fmla="*/ 402 w 452"/>
                <a:gd name="T1" fmla="*/ 50 h 1250"/>
                <a:gd name="T2" fmla="*/ 353 w 452"/>
                <a:gd name="T3" fmla="*/ 103 h 1250"/>
                <a:gd name="T4" fmla="*/ 353 w 452"/>
                <a:gd name="T5" fmla="*/ 619 h 1250"/>
                <a:gd name="T6" fmla="*/ 353 w 452"/>
                <a:gd name="T7" fmla="*/ 1076 h 1250"/>
                <a:gd name="T8" fmla="*/ 228 w 452"/>
                <a:gd name="T9" fmla="*/ 1200 h 1250"/>
                <a:gd name="T10" fmla="*/ 103 w 452"/>
                <a:gd name="T11" fmla="*/ 1076 h 1250"/>
                <a:gd name="T12" fmla="*/ 103 w 452"/>
                <a:gd name="T13" fmla="*/ 619 h 1250"/>
                <a:gd name="T14" fmla="*/ 103 w 452"/>
                <a:gd name="T15" fmla="*/ 103 h 1250"/>
                <a:gd name="T16" fmla="*/ 53 w 452"/>
                <a:gd name="T17" fmla="*/ 50 h 1250"/>
                <a:gd name="T18" fmla="*/ 403 w 452"/>
                <a:gd name="T19" fmla="*/ 50 h 1250"/>
                <a:gd name="T20" fmla="*/ 398 w 452"/>
                <a:gd name="T21" fmla="*/ 0 h 1250"/>
                <a:gd name="T22" fmla="*/ 53 w 452"/>
                <a:gd name="T23" fmla="*/ 0 h 1250"/>
                <a:gd name="T24" fmla="*/ 8 w 452"/>
                <a:gd name="T25" fmla="*/ 30 h 1250"/>
                <a:gd name="T26" fmla="*/ 17 w 452"/>
                <a:gd name="T27" fmla="*/ 84 h 1250"/>
                <a:gd name="T28" fmla="*/ 53 w 452"/>
                <a:gd name="T29" fmla="*/ 123 h 1250"/>
                <a:gd name="T30" fmla="*/ 53 w 452"/>
                <a:gd name="T31" fmla="*/ 619 h 1250"/>
                <a:gd name="T32" fmla="*/ 53 w 452"/>
                <a:gd name="T33" fmla="*/ 1076 h 1250"/>
                <a:gd name="T34" fmla="*/ 228 w 452"/>
                <a:gd name="T35" fmla="*/ 1250 h 1250"/>
                <a:gd name="T36" fmla="*/ 403 w 452"/>
                <a:gd name="T37" fmla="*/ 1076 h 1250"/>
                <a:gd name="T38" fmla="*/ 403 w 452"/>
                <a:gd name="T39" fmla="*/ 619 h 1250"/>
                <a:gd name="T40" fmla="*/ 403 w 452"/>
                <a:gd name="T41" fmla="*/ 122 h 1250"/>
                <a:gd name="T42" fmla="*/ 436 w 452"/>
                <a:gd name="T43" fmla="*/ 84 h 1250"/>
                <a:gd name="T44" fmla="*/ 444 w 452"/>
                <a:gd name="T45" fmla="*/ 30 h 1250"/>
                <a:gd name="T46" fmla="*/ 398 w 452"/>
                <a:gd name="T4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2" h="1250">
                  <a:moveTo>
                    <a:pt x="402" y="50"/>
                  </a:moveTo>
                  <a:lnTo>
                    <a:pt x="353" y="103"/>
                  </a:lnTo>
                  <a:lnTo>
                    <a:pt x="353" y="619"/>
                  </a:lnTo>
                  <a:lnTo>
                    <a:pt x="353" y="1076"/>
                  </a:lnTo>
                  <a:cubicBezTo>
                    <a:pt x="353" y="1076"/>
                    <a:pt x="352" y="1200"/>
                    <a:pt x="228" y="1200"/>
                  </a:cubicBezTo>
                  <a:cubicBezTo>
                    <a:pt x="104" y="1200"/>
                    <a:pt x="103" y="1076"/>
                    <a:pt x="103" y="1076"/>
                  </a:cubicBezTo>
                  <a:lnTo>
                    <a:pt x="103" y="619"/>
                  </a:lnTo>
                  <a:lnTo>
                    <a:pt x="103" y="103"/>
                  </a:lnTo>
                  <a:lnTo>
                    <a:pt x="53" y="50"/>
                  </a:lnTo>
                  <a:lnTo>
                    <a:pt x="403" y="50"/>
                  </a:lnTo>
                  <a:moveTo>
                    <a:pt x="398" y="0"/>
                  </a:moveTo>
                  <a:lnTo>
                    <a:pt x="53" y="0"/>
                  </a:lnTo>
                  <a:cubicBezTo>
                    <a:pt x="34" y="0"/>
                    <a:pt x="16" y="12"/>
                    <a:pt x="8" y="30"/>
                  </a:cubicBezTo>
                  <a:cubicBezTo>
                    <a:pt x="0" y="48"/>
                    <a:pt x="3" y="69"/>
                    <a:pt x="17" y="84"/>
                  </a:cubicBezTo>
                  <a:lnTo>
                    <a:pt x="53" y="123"/>
                  </a:lnTo>
                  <a:lnTo>
                    <a:pt x="53" y="619"/>
                  </a:lnTo>
                  <a:lnTo>
                    <a:pt x="53" y="1076"/>
                  </a:lnTo>
                  <a:cubicBezTo>
                    <a:pt x="53" y="1146"/>
                    <a:pt x="101" y="1250"/>
                    <a:pt x="228" y="1250"/>
                  </a:cubicBezTo>
                  <a:cubicBezTo>
                    <a:pt x="355" y="1250"/>
                    <a:pt x="403" y="1146"/>
                    <a:pt x="403" y="1076"/>
                  </a:cubicBezTo>
                  <a:lnTo>
                    <a:pt x="403" y="619"/>
                  </a:lnTo>
                  <a:lnTo>
                    <a:pt x="403" y="122"/>
                  </a:lnTo>
                  <a:lnTo>
                    <a:pt x="436" y="84"/>
                  </a:lnTo>
                  <a:cubicBezTo>
                    <a:pt x="450" y="69"/>
                    <a:pt x="452" y="48"/>
                    <a:pt x="444" y="30"/>
                  </a:cubicBezTo>
                  <a:cubicBezTo>
                    <a:pt x="436" y="12"/>
                    <a:pt x="418" y="0"/>
                    <a:pt x="39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3B9A0C7-8D2A-4EFB-808C-44D9BCAAC89F}"/>
              </a:ext>
            </a:extLst>
          </p:cNvPr>
          <p:cNvSpPr/>
          <p:nvPr/>
        </p:nvSpPr>
        <p:spPr>
          <a:xfrm>
            <a:off x="3750569" y="4953442"/>
            <a:ext cx="390080" cy="9035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Test_Tube">
            <a:extLst>
              <a:ext uri="{FF2B5EF4-FFF2-40B4-BE49-F238E27FC236}">
                <a16:creationId xmlns:a16="http://schemas.microsoft.com/office/drawing/2014/main" id="{F962E996-4F08-4161-9F3F-FF5BDD366B68}"/>
              </a:ext>
            </a:extLst>
          </p:cNvPr>
          <p:cNvGrpSpPr>
            <a:grpSpLocks noChangeAspect="1"/>
          </p:cNvGrpSpPr>
          <p:nvPr>
            <p:custDataLst>
              <p:tags r:id="rId17"/>
            </p:custDataLst>
          </p:nvPr>
        </p:nvGrpSpPr>
        <p:grpSpPr bwMode="auto">
          <a:xfrm>
            <a:off x="2666091" y="5092329"/>
            <a:ext cx="225869" cy="625790"/>
            <a:chOff x="157" y="8"/>
            <a:chExt cx="170" cy="471"/>
          </a:xfrm>
          <a:solidFill>
            <a:srgbClr val="04762F"/>
          </a:solidFill>
        </p:grpSpPr>
        <p:sp>
          <p:nvSpPr>
            <p:cNvPr id="120" name="Test_Tube">
              <a:extLst>
                <a:ext uri="{FF2B5EF4-FFF2-40B4-BE49-F238E27FC236}">
                  <a16:creationId xmlns:a16="http://schemas.microsoft.com/office/drawing/2014/main" id="{7F4776AB-ECAC-4196-A4E7-C4D8FC4127FC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215" y="295"/>
              <a:ext cx="56" cy="146"/>
            </a:xfrm>
            <a:custGeom>
              <a:avLst/>
              <a:gdLst>
                <a:gd name="T0" fmla="*/ 0 w 150"/>
                <a:gd name="T1" fmla="*/ 0 h 387"/>
                <a:gd name="T2" fmla="*/ 0 w 150"/>
                <a:gd name="T3" fmla="*/ 313 h 387"/>
                <a:gd name="T4" fmla="*/ 75 w 150"/>
                <a:gd name="T5" fmla="*/ 387 h 387"/>
                <a:gd name="T6" fmla="*/ 150 w 150"/>
                <a:gd name="T7" fmla="*/ 313 h 387"/>
                <a:gd name="T8" fmla="*/ 150 w 150"/>
                <a:gd name="T9" fmla="*/ 0 h 387"/>
                <a:gd name="T10" fmla="*/ 0 w 150"/>
                <a:gd name="T11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387">
                  <a:moveTo>
                    <a:pt x="0" y="0"/>
                  </a:moveTo>
                  <a:lnTo>
                    <a:pt x="0" y="313"/>
                  </a:lnTo>
                  <a:cubicBezTo>
                    <a:pt x="0" y="354"/>
                    <a:pt x="34" y="387"/>
                    <a:pt x="75" y="387"/>
                  </a:cubicBezTo>
                  <a:cubicBezTo>
                    <a:pt x="116" y="387"/>
                    <a:pt x="150" y="354"/>
                    <a:pt x="150" y="313"/>
                  </a:cubicBez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Test_Tube">
              <a:extLst>
                <a:ext uri="{FF2B5EF4-FFF2-40B4-BE49-F238E27FC236}">
                  <a16:creationId xmlns:a16="http://schemas.microsoft.com/office/drawing/2014/main" id="{2AF4D624-BEEC-42A5-B1C3-8709CCDF26FE}"/>
                </a:ext>
              </a:extLst>
            </p:cNvPr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36" y="247"/>
              <a:ext cx="35" cy="3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Test_Tube">
              <a:extLst>
                <a:ext uri="{FF2B5EF4-FFF2-40B4-BE49-F238E27FC236}">
                  <a16:creationId xmlns:a16="http://schemas.microsoft.com/office/drawing/2014/main" id="{78AEACEC-A739-4224-844B-57F5A60846E7}"/>
                </a:ext>
              </a:extLst>
            </p:cNvPr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15" y="192"/>
              <a:ext cx="21" cy="2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Test_Tube">
              <a:extLst>
                <a:ext uri="{FF2B5EF4-FFF2-40B4-BE49-F238E27FC236}">
                  <a16:creationId xmlns:a16="http://schemas.microsoft.com/office/drawing/2014/main" id="{EBC9C7B8-C7EC-42ED-AB22-FA9D4B52F2CD}"/>
                </a:ext>
              </a:extLst>
            </p:cNvPr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157" y="8"/>
              <a:ext cx="170" cy="471"/>
            </a:xfrm>
            <a:custGeom>
              <a:avLst/>
              <a:gdLst>
                <a:gd name="T0" fmla="*/ 402 w 452"/>
                <a:gd name="T1" fmla="*/ 50 h 1250"/>
                <a:gd name="T2" fmla="*/ 353 w 452"/>
                <a:gd name="T3" fmla="*/ 103 h 1250"/>
                <a:gd name="T4" fmla="*/ 353 w 452"/>
                <a:gd name="T5" fmla="*/ 619 h 1250"/>
                <a:gd name="T6" fmla="*/ 353 w 452"/>
                <a:gd name="T7" fmla="*/ 1076 h 1250"/>
                <a:gd name="T8" fmla="*/ 228 w 452"/>
                <a:gd name="T9" fmla="*/ 1200 h 1250"/>
                <a:gd name="T10" fmla="*/ 103 w 452"/>
                <a:gd name="T11" fmla="*/ 1076 h 1250"/>
                <a:gd name="T12" fmla="*/ 103 w 452"/>
                <a:gd name="T13" fmla="*/ 619 h 1250"/>
                <a:gd name="T14" fmla="*/ 103 w 452"/>
                <a:gd name="T15" fmla="*/ 103 h 1250"/>
                <a:gd name="T16" fmla="*/ 53 w 452"/>
                <a:gd name="T17" fmla="*/ 50 h 1250"/>
                <a:gd name="T18" fmla="*/ 403 w 452"/>
                <a:gd name="T19" fmla="*/ 50 h 1250"/>
                <a:gd name="T20" fmla="*/ 398 w 452"/>
                <a:gd name="T21" fmla="*/ 0 h 1250"/>
                <a:gd name="T22" fmla="*/ 53 w 452"/>
                <a:gd name="T23" fmla="*/ 0 h 1250"/>
                <a:gd name="T24" fmla="*/ 8 w 452"/>
                <a:gd name="T25" fmla="*/ 30 h 1250"/>
                <a:gd name="T26" fmla="*/ 17 w 452"/>
                <a:gd name="T27" fmla="*/ 84 h 1250"/>
                <a:gd name="T28" fmla="*/ 53 w 452"/>
                <a:gd name="T29" fmla="*/ 123 h 1250"/>
                <a:gd name="T30" fmla="*/ 53 w 452"/>
                <a:gd name="T31" fmla="*/ 619 h 1250"/>
                <a:gd name="T32" fmla="*/ 53 w 452"/>
                <a:gd name="T33" fmla="*/ 1076 h 1250"/>
                <a:gd name="T34" fmla="*/ 228 w 452"/>
                <a:gd name="T35" fmla="*/ 1250 h 1250"/>
                <a:gd name="T36" fmla="*/ 403 w 452"/>
                <a:gd name="T37" fmla="*/ 1076 h 1250"/>
                <a:gd name="T38" fmla="*/ 403 w 452"/>
                <a:gd name="T39" fmla="*/ 619 h 1250"/>
                <a:gd name="T40" fmla="*/ 403 w 452"/>
                <a:gd name="T41" fmla="*/ 122 h 1250"/>
                <a:gd name="T42" fmla="*/ 436 w 452"/>
                <a:gd name="T43" fmla="*/ 84 h 1250"/>
                <a:gd name="T44" fmla="*/ 444 w 452"/>
                <a:gd name="T45" fmla="*/ 30 h 1250"/>
                <a:gd name="T46" fmla="*/ 398 w 452"/>
                <a:gd name="T4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2" h="1250">
                  <a:moveTo>
                    <a:pt x="402" y="50"/>
                  </a:moveTo>
                  <a:lnTo>
                    <a:pt x="353" y="103"/>
                  </a:lnTo>
                  <a:lnTo>
                    <a:pt x="353" y="619"/>
                  </a:lnTo>
                  <a:lnTo>
                    <a:pt x="353" y="1076"/>
                  </a:lnTo>
                  <a:cubicBezTo>
                    <a:pt x="353" y="1076"/>
                    <a:pt x="352" y="1200"/>
                    <a:pt x="228" y="1200"/>
                  </a:cubicBezTo>
                  <a:cubicBezTo>
                    <a:pt x="104" y="1200"/>
                    <a:pt x="103" y="1076"/>
                    <a:pt x="103" y="1076"/>
                  </a:cubicBezTo>
                  <a:lnTo>
                    <a:pt x="103" y="619"/>
                  </a:lnTo>
                  <a:lnTo>
                    <a:pt x="103" y="103"/>
                  </a:lnTo>
                  <a:lnTo>
                    <a:pt x="53" y="50"/>
                  </a:lnTo>
                  <a:lnTo>
                    <a:pt x="403" y="50"/>
                  </a:lnTo>
                  <a:moveTo>
                    <a:pt x="398" y="0"/>
                  </a:moveTo>
                  <a:lnTo>
                    <a:pt x="53" y="0"/>
                  </a:lnTo>
                  <a:cubicBezTo>
                    <a:pt x="34" y="0"/>
                    <a:pt x="16" y="12"/>
                    <a:pt x="8" y="30"/>
                  </a:cubicBezTo>
                  <a:cubicBezTo>
                    <a:pt x="0" y="48"/>
                    <a:pt x="3" y="69"/>
                    <a:pt x="17" y="84"/>
                  </a:cubicBezTo>
                  <a:lnTo>
                    <a:pt x="53" y="123"/>
                  </a:lnTo>
                  <a:lnTo>
                    <a:pt x="53" y="619"/>
                  </a:lnTo>
                  <a:lnTo>
                    <a:pt x="53" y="1076"/>
                  </a:lnTo>
                  <a:cubicBezTo>
                    <a:pt x="53" y="1146"/>
                    <a:pt x="101" y="1250"/>
                    <a:pt x="228" y="1250"/>
                  </a:cubicBezTo>
                  <a:cubicBezTo>
                    <a:pt x="355" y="1250"/>
                    <a:pt x="403" y="1146"/>
                    <a:pt x="403" y="1076"/>
                  </a:cubicBezTo>
                  <a:lnTo>
                    <a:pt x="403" y="619"/>
                  </a:lnTo>
                  <a:lnTo>
                    <a:pt x="403" y="122"/>
                  </a:lnTo>
                  <a:lnTo>
                    <a:pt x="436" y="84"/>
                  </a:lnTo>
                  <a:cubicBezTo>
                    <a:pt x="450" y="69"/>
                    <a:pt x="452" y="48"/>
                    <a:pt x="444" y="30"/>
                  </a:cubicBezTo>
                  <a:cubicBezTo>
                    <a:pt x="436" y="12"/>
                    <a:pt x="418" y="0"/>
                    <a:pt x="39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EE7F41B-1794-407B-A139-B14857979974}"/>
              </a:ext>
            </a:extLst>
          </p:cNvPr>
          <p:cNvSpPr/>
          <p:nvPr/>
        </p:nvSpPr>
        <p:spPr>
          <a:xfrm>
            <a:off x="2583985" y="4953442"/>
            <a:ext cx="390080" cy="9035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A2FD329-6CF5-4411-A5A3-58C12A3A36BB}"/>
                  </a:ext>
                </a:extLst>
              </p:cNvPr>
              <p:cNvSpPr txBox="1"/>
              <p:nvPr/>
            </p:nvSpPr>
            <p:spPr>
              <a:xfrm>
                <a:off x="1077643" y="5890264"/>
                <a:ext cx="309732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lang="en-US" sz="2400" dirty="0"/>
                  <a:t>output-oblivious CRN</a:t>
                </a:r>
              </a:p>
              <a:p>
                <a:r>
                  <a:rPr lang="en-US" sz="2400" dirty="0"/>
                  <a:t>to 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A2FD329-6CF5-4411-A5A3-58C12A3A3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43" y="5890264"/>
                <a:ext cx="3097323" cy="830997"/>
              </a:xfrm>
              <a:prstGeom prst="rect">
                <a:avLst/>
              </a:prstGeom>
              <a:blipFill>
                <a:blip r:embed="rId105"/>
                <a:stretch>
                  <a:fillRect l="-3150" t="-5839" r="-196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ACD3BA-2AF1-4AE1-81A2-418CF93ED8D6}"/>
                  </a:ext>
                </a:extLst>
              </p:cNvPr>
              <p:cNvSpPr txBox="1"/>
              <p:nvPr/>
            </p:nvSpPr>
            <p:spPr>
              <a:xfrm>
                <a:off x="754916" y="3440860"/>
                <a:ext cx="37591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obliviously-computable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ACD3BA-2AF1-4AE1-81A2-418CF93E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16" y="3440860"/>
                <a:ext cx="3759106" cy="461665"/>
              </a:xfrm>
              <a:prstGeom prst="rect">
                <a:avLst/>
              </a:prstGeom>
              <a:blipFill>
                <a:blip r:embed="rId106"/>
                <a:stretch>
                  <a:fillRect l="-16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0D4545B0-C804-4B61-9682-C6C3FC2768FE}"/>
              </a:ext>
            </a:extLst>
          </p:cNvPr>
          <p:cNvGrpSpPr/>
          <p:nvPr/>
        </p:nvGrpSpPr>
        <p:grpSpPr>
          <a:xfrm>
            <a:off x="5466618" y="4094126"/>
            <a:ext cx="673674" cy="1643485"/>
            <a:chOff x="5466618" y="4094126"/>
            <a:chExt cx="673674" cy="1643485"/>
          </a:xfrm>
        </p:grpSpPr>
        <p:grpSp>
          <p:nvGrpSpPr>
            <p:cNvPr id="147" name="Test_Tube">
              <a:extLst>
                <a:ext uri="{FF2B5EF4-FFF2-40B4-BE49-F238E27FC236}">
                  <a16:creationId xmlns:a16="http://schemas.microsoft.com/office/drawing/2014/main" id="{9B490313-1CA4-44C1-B36D-8B6DDD0032B9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 bwMode="auto">
            <a:xfrm>
              <a:off x="5548723" y="4313884"/>
              <a:ext cx="463743" cy="1284840"/>
              <a:chOff x="157" y="8"/>
              <a:chExt cx="170" cy="471"/>
            </a:xfrm>
            <a:solidFill>
              <a:srgbClr val="E04A3E"/>
            </a:solidFill>
          </p:grpSpPr>
          <p:sp>
            <p:nvSpPr>
              <p:cNvPr id="148" name="Test_Tube">
                <a:extLst>
                  <a:ext uri="{FF2B5EF4-FFF2-40B4-BE49-F238E27FC236}">
                    <a16:creationId xmlns:a16="http://schemas.microsoft.com/office/drawing/2014/main" id="{EA519440-6704-455A-A94C-3D38944AFAB6}"/>
                  </a:ext>
                </a:extLst>
              </p:cNvPr>
              <p:cNvSpPr>
                <a:spLocks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15" y="295"/>
                <a:ext cx="56" cy="146"/>
              </a:xfrm>
              <a:custGeom>
                <a:avLst/>
                <a:gdLst>
                  <a:gd name="T0" fmla="*/ 0 w 150"/>
                  <a:gd name="T1" fmla="*/ 0 h 387"/>
                  <a:gd name="T2" fmla="*/ 0 w 150"/>
                  <a:gd name="T3" fmla="*/ 313 h 387"/>
                  <a:gd name="T4" fmla="*/ 75 w 150"/>
                  <a:gd name="T5" fmla="*/ 387 h 387"/>
                  <a:gd name="T6" fmla="*/ 150 w 150"/>
                  <a:gd name="T7" fmla="*/ 313 h 387"/>
                  <a:gd name="T8" fmla="*/ 150 w 150"/>
                  <a:gd name="T9" fmla="*/ 0 h 387"/>
                  <a:gd name="T10" fmla="*/ 0 w 150"/>
                  <a:gd name="T11" fmla="*/ 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387">
                    <a:moveTo>
                      <a:pt x="0" y="0"/>
                    </a:moveTo>
                    <a:lnTo>
                      <a:pt x="0" y="313"/>
                    </a:lnTo>
                    <a:cubicBezTo>
                      <a:pt x="0" y="354"/>
                      <a:pt x="34" y="387"/>
                      <a:pt x="75" y="387"/>
                    </a:cubicBezTo>
                    <a:cubicBezTo>
                      <a:pt x="116" y="387"/>
                      <a:pt x="150" y="354"/>
                      <a:pt x="150" y="313"/>
                    </a:cubicBezTo>
                    <a:lnTo>
                      <a:pt x="15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Test_Tube">
                <a:extLst>
                  <a:ext uri="{FF2B5EF4-FFF2-40B4-BE49-F238E27FC236}">
                    <a16:creationId xmlns:a16="http://schemas.microsoft.com/office/drawing/2014/main" id="{E075467E-9293-4719-A15E-7D2DACFC3CB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236" y="247"/>
                <a:ext cx="35" cy="35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st_Tube">
                <a:extLst>
                  <a:ext uri="{FF2B5EF4-FFF2-40B4-BE49-F238E27FC236}">
                    <a16:creationId xmlns:a16="http://schemas.microsoft.com/office/drawing/2014/main" id="{21697A96-D9D3-4BAB-B4DE-67732BBEC83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15" y="192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Test_Tube">
                <a:extLst>
                  <a:ext uri="{FF2B5EF4-FFF2-40B4-BE49-F238E27FC236}">
                    <a16:creationId xmlns:a16="http://schemas.microsoft.com/office/drawing/2014/main" id="{2C57E359-A64F-4B81-8570-2B56A6F76BB4}"/>
                  </a:ext>
                </a:extLst>
              </p:cNvPr>
              <p:cNvSpPr>
                <a:spLocks noEditPoint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57" y="8"/>
                <a:ext cx="170" cy="471"/>
              </a:xfrm>
              <a:custGeom>
                <a:avLst/>
                <a:gdLst>
                  <a:gd name="T0" fmla="*/ 402 w 452"/>
                  <a:gd name="T1" fmla="*/ 50 h 1250"/>
                  <a:gd name="T2" fmla="*/ 353 w 452"/>
                  <a:gd name="T3" fmla="*/ 103 h 1250"/>
                  <a:gd name="T4" fmla="*/ 353 w 452"/>
                  <a:gd name="T5" fmla="*/ 619 h 1250"/>
                  <a:gd name="T6" fmla="*/ 353 w 452"/>
                  <a:gd name="T7" fmla="*/ 1076 h 1250"/>
                  <a:gd name="T8" fmla="*/ 228 w 452"/>
                  <a:gd name="T9" fmla="*/ 1200 h 1250"/>
                  <a:gd name="T10" fmla="*/ 103 w 452"/>
                  <a:gd name="T11" fmla="*/ 1076 h 1250"/>
                  <a:gd name="T12" fmla="*/ 103 w 452"/>
                  <a:gd name="T13" fmla="*/ 619 h 1250"/>
                  <a:gd name="T14" fmla="*/ 103 w 452"/>
                  <a:gd name="T15" fmla="*/ 103 h 1250"/>
                  <a:gd name="T16" fmla="*/ 53 w 452"/>
                  <a:gd name="T17" fmla="*/ 50 h 1250"/>
                  <a:gd name="T18" fmla="*/ 403 w 452"/>
                  <a:gd name="T19" fmla="*/ 50 h 1250"/>
                  <a:gd name="T20" fmla="*/ 398 w 452"/>
                  <a:gd name="T21" fmla="*/ 0 h 1250"/>
                  <a:gd name="T22" fmla="*/ 53 w 452"/>
                  <a:gd name="T23" fmla="*/ 0 h 1250"/>
                  <a:gd name="T24" fmla="*/ 8 w 452"/>
                  <a:gd name="T25" fmla="*/ 30 h 1250"/>
                  <a:gd name="T26" fmla="*/ 17 w 452"/>
                  <a:gd name="T27" fmla="*/ 84 h 1250"/>
                  <a:gd name="T28" fmla="*/ 53 w 452"/>
                  <a:gd name="T29" fmla="*/ 123 h 1250"/>
                  <a:gd name="T30" fmla="*/ 53 w 452"/>
                  <a:gd name="T31" fmla="*/ 619 h 1250"/>
                  <a:gd name="T32" fmla="*/ 53 w 452"/>
                  <a:gd name="T33" fmla="*/ 1076 h 1250"/>
                  <a:gd name="T34" fmla="*/ 228 w 452"/>
                  <a:gd name="T35" fmla="*/ 1250 h 1250"/>
                  <a:gd name="T36" fmla="*/ 403 w 452"/>
                  <a:gd name="T37" fmla="*/ 1076 h 1250"/>
                  <a:gd name="T38" fmla="*/ 403 w 452"/>
                  <a:gd name="T39" fmla="*/ 619 h 1250"/>
                  <a:gd name="T40" fmla="*/ 403 w 452"/>
                  <a:gd name="T41" fmla="*/ 122 h 1250"/>
                  <a:gd name="T42" fmla="*/ 436 w 452"/>
                  <a:gd name="T43" fmla="*/ 84 h 1250"/>
                  <a:gd name="T44" fmla="*/ 444 w 452"/>
                  <a:gd name="T45" fmla="*/ 30 h 1250"/>
                  <a:gd name="T46" fmla="*/ 398 w 452"/>
                  <a:gd name="T47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52" h="1250">
                    <a:moveTo>
                      <a:pt x="402" y="50"/>
                    </a:moveTo>
                    <a:lnTo>
                      <a:pt x="353" y="103"/>
                    </a:lnTo>
                    <a:lnTo>
                      <a:pt x="353" y="619"/>
                    </a:lnTo>
                    <a:lnTo>
                      <a:pt x="353" y="1076"/>
                    </a:lnTo>
                    <a:cubicBezTo>
                      <a:pt x="353" y="1076"/>
                      <a:pt x="352" y="1200"/>
                      <a:pt x="228" y="1200"/>
                    </a:cubicBezTo>
                    <a:cubicBezTo>
                      <a:pt x="104" y="1200"/>
                      <a:pt x="103" y="1076"/>
                      <a:pt x="103" y="1076"/>
                    </a:cubicBezTo>
                    <a:lnTo>
                      <a:pt x="103" y="619"/>
                    </a:lnTo>
                    <a:lnTo>
                      <a:pt x="103" y="103"/>
                    </a:lnTo>
                    <a:lnTo>
                      <a:pt x="53" y="50"/>
                    </a:lnTo>
                    <a:lnTo>
                      <a:pt x="403" y="50"/>
                    </a:lnTo>
                    <a:moveTo>
                      <a:pt x="398" y="0"/>
                    </a:moveTo>
                    <a:lnTo>
                      <a:pt x="53" y="0"/>
                    </a:lnTo>
                    <a:cubicBezTo>
                      <a:pt x="34" y="0"/>
                      <a:pt x="16" y="12"/>
                      <a:pt x="8" y="30"/>
                    </a:cubicBezTo>
                    <a:cubicBezTo>
                      <a:pt x="0" y="48"/>
                      <a:pt x="3" y="69"/>
                      <a:pt x="17" y="84"/>
                    </a:cubicBezTo>
                    <a:lnTo>
                      <a:pt x="53" y="123"/>
                    </a:lnTo>
                    <a:lnTo>
                      <a:pt x="53" y="619"/>
                    </a:lnTo>
                    <a:lnTo>
                      <a:pt x="53" y="1076"/>
                    </a:lnTo>
                    <a:cubicBezTo>
                      <a:pt x="53" y="1146"/>
                      <a:pt x="101" y="1250"/>
                      <a:pt x="228" y="1250"/>
                    </a:cubicBezTo>
                    <a:cubicBezTo>
                      <a:pt x="355" y="1250"/>
                      <a:pt x="403" y="1146"/>
                      <a:pt x="403" y="1076"/>
                    </a:cubicBezTo>
                    <a:lnTo>
                      <a:pt x="403" y="619"/>
                    </a:lnTo>
                    <a:lnTo>
                      <a:pt x="403" y="122"/>
                    </a:lnTo>
                    <a:lnTo>
                      <a:pt x="436" y="84"/>
                    </a:lnTo>
                    <a:cubicBezTo>
                      <a:pt x="450" y="69"/>
                      <a:pt x="452" y="48"/>
                      <a:pt x="444" y="30"/>
                    </a:cubicBezTo>
                    <a:cubicBezTo>
                      <a:pt x="436" y="12"/>
                      <a:pt x="418" y="0"/>
                      <a:pt x="398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BF1612B-6A2C-4A8B-8170-05241E24ACC5}"/>
                </a:ext>
              </a:extLst>
            </p:cNvPr>
            <p:cNvSpPr/>
            <p:nvPr/>
          </p:nvSpPr>
          <p:spPr>
            <a:xfrm>
              <a:off x="5466618" y="4094126"/>
              <a:ext cx="673674" cy="16434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F702B7E-E64C-4B2A-BAC6-D9557DC74AD6}"/>
              </a:ext>
            </a:extLst>
          </p:cNvPr>
          <p:cNvGrpSpPr/>
          <p:nvPr/>
        </p:nvGrpSpPr>
        <p:grpSpPr>
          <a:xfrm>
            <a:off x="6345820" y="4392772"/>
            <a:ext cx="673674" cy="1643485"/>
            <a:chOff x="6340165" y="4094126"/>
            <a:chExt cx="673674" cy="1643485"/>
          </a:xfrm>
        </p:grpSpPr>
        <p:grpSp>
          <p:nvGrpSpPr>
            <p:cNvPr id="165" name="Test_Tube">
              <a:extLst>
                <a:ext uri="{FF2B5EF4-FFF2-40B4-BE49-F238E27FC236}">
                  <a16:creationId xmlns:a16="http://schemas.microsoft.com/office/drawing/2014/main" id="{ECDDBCC9-2AD4-4E90-88D5-BD4DA5A22197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auto">
            <a:xfrm>
              <a:off x="6422270" y="4313884"/>
              <a:ext cx="463743" cy="1284840"/>
              <a:chOff x="157" y="8"/>
              <a:chExt cx="170" cy="471"/>
            </a:xfrm>
            <a:solidFill>
              <a:srgbClr val="ED7D31"/>
            </a:solidFill>
          </p:grpSpPr>
          <p:sp>
            <p:nvSpPr>
              <p:cNvPr id="166" name="Test_Tube">
                <a:extLst>
                  <a:ext uri="{FF2B5EF4-FFF2-40B4-BE49-F238E27FC236}">
                    <a16:creationId xmlns:a16="http://schemas.microsoft.com/office/drawing/2014/main" id="{29D9EAE6-C707-418B-A5F5-15B1B42DB8AE}"/>
                  </a:ext>
                </a:extLst>
              </p:cNvPr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215" y="295"/>
                <a:ext cx="56" cy="146"/>
              </a:xfrm>
              <a:custGeom>
                <a:avLst/>
                <a:gdLst>
                  <a:gd name="T0" fmla="*/ 0 w 150"/>
                  <a:gd name="T1" fmla="*/ 0 h 387"/>
                  <a:gd name="T2" fmla="*/ 0 w 150"/>
                  <a:gd name="T3" fmla="*/ 313 h 387"/>
                  <a:gd name="T4" fmla="*/ 75 w 150"/>
                  <a:gd name="T5" fmla="*/ 387 h 387"/>
                  <a:gd name="T6" fmla="*/ 150 w 150"/>
                  <a:gd name="T7" fmla="*/ 313 h 387"/>
                  <a:gd name="T8" fmla="*/ 150 w 150"/>
                  <a:gd name="T9" fmla="*/ 0 h 387"/>
                  <a:gd name="T10" fmla="*/ 0 w 150"/>
                  <a:gd name="T11" fmla="*/ 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387">
                    <a:moveTo>
                      <a:pt x="0" y="0"/>
                    </a:moveTo>
                    <a:lnTo>
                      <a:pt x="0" y="313"/>
                    </a:lnTo>
                    <a:cubicBezTo>
                      <a:pt x="0" y="354"/>
                      <a:pt x="34" y="387"/>
                      <a:pt x="75" y="387"/>
                    </a:cubicBezTo>
                    <a:cubicBezTo>
                      <a:pt x="116" y="387"/>
                      <a:pt x="150" y="354"/>
                      <a:pt x="150" y="313"/>
                    </a:cubicBezTo>
                    <a:lnTo>
                      <a:pt x="15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Test_Tube">
                <a:extLst>
                  <a:ext uri="{FF2B5EF4-FFF2-40B4-BE49-F238E27FC236}">
                    <a16:creationId xmlns:a16="http://schemas.microsoft.com/office/drawing/2014/main" id="{63BCCC86-2323-4866-8DAA-62A5E670D0D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236" y="247"/>
                <a:ext cx="35" cy="35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Test_Tube">
                <a:extLst>
                  <a:ext uri="{FF2B5EF4-FFF2-40B4-BE49-F238E27FC236}">
                    <a16:creationId xmlns:a16="http://schemas.microsoft.com/office/drawing/2014/main" id="{DD7CBE0F-98C9-4BA6-BDA0-59BECA006B5D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215" y="192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Test_Tube">
                <a:extLst>
                  <a:ext uri="{FF2B5EF4-FFF2-40B4-BE49-F238E27FC236}">
                    <a16:creationId xmlns:a16="http://schemas.microsoft.com/office/drawing/2014/main" id="{892C6604-B5C2-401B-968A-F93235DDA16D}"/>
                  </a:ext>
                </a:extLst>
              </p:cNvPr>
              <p:cNvSpPr>
                <a:spLocks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57" y="8"/>
                <a:ext cx="170" cy="471"/>
              </a:xfrm>
              <a:custGeom>
                <a:avLst/>
                <a:gdLst>
                  <a:gd name="T0" fmla="*/ 402 w 452"/>
                  <a:gd name="T1" fmla="*/ 50 h 1250"/>
                  <a:gd name="T2" fmla="*/ 353 w 452"/>
                  <a:gd name="T3" fmla="*/ 103 h 1250"/>
                  <a:gd name="T4" fmla="*/ 353 w 452"/>
                  <a:gd name="T5" fmla="*/ 619 h 1250"/>
                  <a:gd name="T6" fmla="*/ 353 w 452"/>
                  <a:gd name="T7" fmla="*/ 1076 h 1250"/>
                  <a:gd name="T8" fmla="*/ 228 w 452"/>
                  <a:gd name="T9" fmla="*/ 1200 h 1250"/>
                  <a:gd name="T10" fmla="*/ 103 w 452"/>
                  <a:gd name="T11" fmla="*/ 1076 h 1250"/>
                  <a:gd name="T12" fmla="*/ 103 w 452"/>
                  <a:gd name="T13" fmla="*/ 619 h 1250"/>
                  <a:gd name="T14" fmla="*/ 103 w 452"/>
                  <a:gd name="T15" fmla="*/ 103 h 1250"/>
                  <a:gd name="T16" fmla="*/ 53 w 452"/>
                  <a:gd name="T17" fmla="*/ 50 h 1250"/>
                  <a:gd name="T18" fmla="*/ 403 w 452"/>
                  <a:gd name="T19" fmla="*/ 50 h 1250"/>
                  <a:gd name="T20" fmla="*/ 398 w 452"/>
                  <a:gd name="T21" fmla="*/ 0 h 1250"/>
                  <a:gd name="T22" fmla="*/ 53 w 452"/>
                  <a:gd name="T23" fmla="*/ 0 h 1250"/>
                  <a:gd name="T24" fmla="*/ 8 w 452"/>
                  <a:gd name="T25" fmla="*/ 30 h 1250"/>
                  <a:gd name="T26" fmla="*/ 17 w 452"/>
                  <a:gd name="T27" fmla="*/ 84 h 1250"/>
                  <a:gd name="T28" fmla="*/ 53 w 452"/>
                  <a:gd name="T29" fmla="*/ 123 h 1250"/>
                  <a:gd name="T30" fmla="*/ 53 w 452"/>
                  <a:gd name="T31" fmla="*/ 619 h 1250"/>
                  <a:gd name="T32" fmla="*/ 53 w 452"/>
                  <a:gd name="T33" fmla="*/ 1076 h 1250"/>
                  <a:gd name="T34" fmla="*/ 228 w 452"/>
                  <a:gd name="T35" fmla="*/ 1250 h 1250"/>
                  <a:gd name="T36" fmla="*/ 403 w 452"/>
                  <a:gd name="T37" fmla="*/ 1076 h 1250"/>
                  <a:gd name="T38" fmla="*/ 403 w 452"/>
                  <a:gd name="T39" fmla="*/ 619 h 1250"/>
                  <a:gd name="T40" fmla="*/ 403 w 452"/>
                  <a:gd name="T41" fmla="*/ 122 h 1250"/>
                  <a:gd name="T42" fmla="*/ 436 w 452"/>
                  <a:gd name="T43" fmla="*/ 84 h 1250"/>
                  <a:gd name="T44" fmla="*/ 444 w 452"/>
                  <a:gd name="T45" fmla="*/ 30 h 1250"/>
                  <a:gd name="T46" fmla="*/ 398 w 452"/>
                  <a:gd name="T47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52" h="1250">
                    <a:moveTo>
                      <a:pt x="402" y="50"/>
                    </a:moveTo>
                    <a:lnTo>
                      <a:pt x="353" y="103"/>
                    </a:lnTo>
                    <a:lnTo>
                      <a:pt x="353" y="619"/>
                    </a:lnTo>
                    <a:lnTo>
                      <a:pt x="353" y="1076"/>
                    </a:lnTo>
                    <a:cubicBezTo>
                      <a:pt x="353" y="1076"/>
                      <a:pt x="352" y="1200"/>
                      <a:pt x="228" y="1200"/>
                    </a:cubicBezTo>
                    <a:cubicBezTo>
                      <a:pt x="104" y="1200"/>
                      <a:pt x="103" y="1076"/>
                      <a:pt x="103" y="1076"/>
                    </a:cubicBezTo>
                    <a:lnTo>
                      <a:pt x="103" y="619"/>
                    </a:lnTo>
                    <a:lnTo>
                      <a:pt x="103" y="103"/>
                    </a:lnTo>
                    <a:lnTo>
                      <a:pt x="53" y="50"/>
                    </a:lnTo>
                    <a:lnTo>
                      <a:pt x="403" y="50"/>
                    </a:lnTo>
                    <a:moveTo>
                      <a:pt x="398" y="0"/>
                    </a:moveTo>
                    <a:lnTo>
                      <a:pt x="53" y="0"/>
                    </a:lnTo>
                    <a:cubicBezTo>
                      <a:pt x="34" y="0"/>
                      <a:pt x="16" y="12"/>
                      <a:pt x="8" y="30"/>
                    </a:cubicBezTo>
                    <a:cubicBezTo>
                      <a:pt x="0" y="48"/>
                      <a:pt x="3" y="69"/>
                      <a:pt x="17" y="84"/>
                    </a:cubicBezTo>
                    <a:lnTo>
                      <a:pt x="53" y="123"/>
                    </a:lnTo>
                    <a:lnTo>
                      <a:pt x="53" y="619"/>
                    </a:lnTo>
                    <a:lnTo>
                      <a:pt x="53" y="1076"/>
                    </a:lnTo>
                    <a:cubicBezTo>
                      <a:pt x="53" y="1146"/>
                      <a:pt x="101" y="1250"/>
                      <a:pt x="228" y="1250"/>
                    </a:cubicBezTo>
                    <a:cubicBezTo>
                      <a:pt x="355" y="1250"/>
                      <a:pt x="403" y="1146"/>
                      <a:pt x="403" y="1076"/>
                    </a:cubicBezTo>
                    <a:lnTo>
                      <a:pt x="403" y="619"/>
                    </a:lnTo>
                    <a:lnTo>
                      <a:pt x="403" y="122"/>
                    </a:lnTo>
                    <a:lnTo>
                      <a:pt x="436" y="84"/>
                    </a:lnTo>
                    <a:cubicBezTo>
                      <a:pt x="450" y="69"/>
                      <a:pt x="452" y="48"/>
                      <a:pt x="444" y="30"/>
                    </a:cubicBezTo>
                    <a:cubicBezTo>
                      <a:pt x="436" y="12"/>
                      <a:pt x="418" y="0"/>
                      <a:pt x="398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9A212FA-7035-4DF8-B3A3-0C2572E132D0}"/>
                </a:ext>
              </a:extLst>
            </p:cNvPr>
            <p:cNvSpPr/>
            <p:nvPr/>
          </p:nvSpPr>
          <p:spPr>
            <a:xfrm>
              <a:off x="6340165" y="4094126"/>
              <a:ext cx="673674" cy="16434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B73D877-E3E6-4601-ABD1-A47257D621BC}"/>
              </a:ext>
            </a:extLst>
          </p:cNvPr>
          <p:cNvGrpSpPr/>
          <p:nvPr/>
        </p:nvGrpSpPr>
        <p:grpSpPr>
          <a:xfrm>
            <a:off x="7208923" y="4094126"/>
            <a:ext cx="673674" cy="1643485"/>
            <a:chOff x="7208923" y="4094126"/>
            <a:chExt cx="673674" cy="1643485"/>
          </a:xfrm>
        </p:grpSpPr>
        <p:grpSp>
          <p:nvGrpSpPr>
            <p:cNvPr id="172" name="Test_Tube">
              <a:extLst>
                <a:ext uri="{FF2B5EF4-FFF2-40B4-BE49-F238E27FC236}">
                  <a16:creationId xmlns:a16="http://schemas.microsoft.com/office/drawing/2014/main" id="{6A9DDA83-50E1-44CC-A087-D1C7C34DDD92}"/>
                </a:ext>
              </a:extLst>
            </p:cNvPr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auto">
            <a:xfrm>
              <a:off x="7291028" y="4313884"/>
              <a:ext cx="463743" cy="1284840"/>
              <a:chOff x="157" y="8"/>
              <a:chExt cx="170" cy="471"/>
            </a:xfrm>
            <a:solidFill>
              <a:srgbClr val="107BC7"/>
            </a:solidFill>
          </p:grpSpPr>
          <p:sp>
            <p:nvSpPr>
              <p:cNvPr id="173" name="Test_Tube">
                <a:extLst>
                  <a:ext uri="{FF2B5EF4-FFF2-40B4-BE49-F238E27FC236}">
                    <a16:creationId xmlns:a16="http://schemas.microsoft.com/office/drawing/2014/main" id="{F3735FD7-979B-4498-8329-16116C5EB224}"/>
                  </a:ext>
                </a:extLst>
              </p:cNvPr>
              <p:cNvSpPr>
                <a:spLocks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15" y="295"/>
                <a:ext cx="56" cy="146"/>
              </a:xfrm>
              <a:custGeom>
                <a:avLst/>
                <a:gdLst>
                  <a:gd name="T0" fmla="*/ 0 w 150"/>
                  <a:gd name="T1" fmla="*/ 0 h 387"/>
                  <a:gd name="T2" fmla="*/ 0 w 150"/>
                  <a:gd name="T3" fmla="*/ 313 h 387"/>
                  <a:gd name="T4" fmla="*/ 75 w 150"/>
                  <a:gd name="T5" fmla="*/ 387 h 387"/>
                  <a:gd name="T6" fmla="*/ 150 w 150"/>
                  <a:gd name="T7" fmla="*/ 313 h 387"/>
                  <a:gd name="T8" fmla="*/ 150 w 150"/>
                  <a:gd name="T9" fmla="*/ 0 h 387"/>
                  <a:gd name="T10" fmla="*/ 0 w 150"/>
                  <a:gd name="T11" fmla="*/ 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387">
                    <a:moveTo>
                      <a:pt x="0" y="0"/>
                    </a:moveTo>
                    <a:lnTo>
                      <a:pt x="0" y="313"/>
                    </a:lnTo>
                    <a:cubicBezTo>
                      <a:pt x="0" y="354"/>
                      <a:pt x="34" y="387"/>
                      <a:pt x="75" y="387"/>
                    </a:cubicBezTo>
                    <a:cubicBezTo>
                      <a:pt x="116" y="387"/>
                      <a:pt x="150" y="354"/>
                      <a:pt x="150" y="313"/>
                    </a:cubicBezTo>
                    <a:lnTo>
                      <a:pt x="15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Test_Tube">
                <a:extLst>
                  <a:ext uri="{FF2B5EF4-FFF2-40B4-BE49-F238E27FC236}">
                    <a16:creationId xmlns:a16="http://schemas.microsoft.com/office/drawing/2014/main" id="{B8549C91-CBE5-4BC4-8948-AD5FE9F772BC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36" y="247"/>
                <a:ext cx="35" cy="35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Test_Tube">
                <a:extLst>
                  <a:ext uri="{FF2B5EF4-FFF2-40B4-BE49-F238E27FC236}">
                    <a16:creationId xmlns:a16="http://schemas.microsoft.com/office/drawing/2014/main" id="{5E4593A2-3FE6-4E16-B299-51CE300AECA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215" y="192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Test_Tube">
                <a:extLst>
                  <a:ext uri="{FF2B5EF4-FFF2-40B4-BE49-F238E27FC236}">
                    <a16:creationId xmlns:a16="http://schemas.microsoft.com/office/drawing/2014/main" id="{07FCDFEE-EF5B-4A13-B543-23EBD6EA4906}"/>
                  </a:ext>
                </a:extLst>
              </p:cNvPr>
              <p:cNvSpPr>
                <a:spLocks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57" y="8"/>
                <a:ext cx="170" cy="471"/>
              </a:xfrm>
              <a:custGeom>
                <a:avLst/>
                <a:gdLst>
                  <a:gd name="T0" fmla="*/ 402 w 452"/>
                  <a:gd name="T1" fmla="*/ 50 h 1250"/>
                  <a:gd name="T2" fmla="*/ 353 w 452"/>
                  <a:gd name="T3" fmla="*/ 103 h 1250"/>
                  <a:gd name="T4" fmla="*/ 353 w 452"/>
                  <a:gd name="T5" fmla="*/ 619 h 1250"/>
                  <a:gd name="T6" fmla="*/ 353 w 452"/>
                  <a:gd name="T7" fmla="*/ 1076 h 1250"/>
                  <a:gd name="T8" fmla="*/ 228 w 452"/>
                  <a:gd name="T9" fmla="*/ 1200 h 1250"/>
                  <a:gd name="T10" fmla="*/ 103 w 452"/>
                  <a:gd name="T11" fmla="*/ 1076 h 1250"/>
                  <a:gd name="T12" fmla="*/ 103 w 452"/>
                  <a:gd name="T13" fmla="*/ 619 h 1250"/>
                  <a:gd name="T14" fmla="*/ 103 w 452"/>
                  <a:gd name="T15" fmla="*/ 103 h 1250"/>
                  <a:gd name="T16" fmla="*/ 53 w 452"/>
                  <a:gd name="T17" fmla="*/ 50 h 1250"/>
                  <a:gd name="T18" fmla="*/ 403 w 452"/>
                  <a:gd name="T19" fmla="*/ 50 h 1250"/>
                  <a:gd name="T20" fmla="*/ 398 w 452"/>
                  <a:gd name="T21" fmla="*/ 0 h 1250"/>
                  <a:gd name="T22" fmla="*/ 53 w 452"/>
                  <a:gd name="T23" fmla="*/ 0 h 1250"/>
                  <a:gd name="T24" fmla="*/ 8 w 452"/>
                  <a:gd name="T25" fmla="*/ 30 h 1250"/>
                  <a:gd name="T26" fmla="*/ 17 w 452"/>
                  <a:gd name="T27" fmla="*/ 84 h 1250"/>
                  <a:gd name="T28" fmla="*/ 53 w 452"/>
                  <a:gd name="T29" fmla="*/ 123 h 1250"/>
                  <a:gd name="T30" fmla="*/ 53 w 452"/>
                  <a:gd name="T31" fmla="*/ 619 h 1250"/>
                  <a:gd name="T32" fmla="*/ 53 w 452"/>
                  <a:gd name="T33" fmla="*/ 1076 h 1250"/>
                  <a:gd name="T34" fmla="*/ 228 w 452"/>
                  <a:gd name="T35" fmla="*/ 1250 h 1250"/>
                  <a:gd name="T36" fmla="*/ 403 w 452"/>
                  <a:gd name="T37" fmla="*/ 1076 h 1250"/>
                  <a:gd name="T38" fmla="*/ 403 w 452"/>
                  <a:gd name="T39" fmla="*/ 619 h 1250"/>
                  <a:gd name="T40" fmla="*/ 403 w 452"/>
                  <a:gd name="T41" fmla="*/ 122 h 1250"/>
                  <a:gd name="T42" fmla="*/ 436 w 452"/>
                  <a:gd name="T43" fmla="*/ 84 h 1250"/>
                  <a:gd name="T44" fmla="*/ 444 w 452"/>
                  <a:gd name="T45" fmla="*/ 30 h 1250"/>
                  <a:gd name="T46" fmla="*/ 398 w 452"/>
                  <a:gd name="T47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52" h="1250">
                    <a:moveTo>
                      <a:pt x="402" y="50"/>
                    </a:moveTo>
                    <a:lnTo>
                      <a:pt x="353" y="103"/>
                    </a:lnTo>
                    <a:lnTo>
                      <a:pt x="353" y="619"/>
                    </a:lnTo>
                    <a:lnTo>
                      <a:pt x="353" y="1076"/>
                    </a:lnTo>
                    <a:cubicBezTo>
                      <a:pt x="353" y="1076"/>
                      <a:pt x="352" y="1200"/>
                      <a:pt x="228" y="1200"/>
                    </a:cubicBezTo>
                    <a:cubicBezTo>
                      <a:pt x="104" y="1200"/>
                      <a:pt x="103" y="1076"/>
                      <a:pt x="103" y="1076"/>
                    </a:cubicBezTo>
                    <a:lnTo>
                      <a:pt x="103" y="619"/>
                    </a:lnTo>
                    <a:lnTo>
                      <a:pt x="103" y="103"/>
                    </a:lnTo>
                    <a:lnTo>
                      <a:pt x="53" y="50"/>
                    </a:lnTo>
                    <a:lnTo>
                      <a:pt x="403" y="50"/>
                    </a:lnTo>
                    <a:moveTo>
                      <a:pt x="398" y="0"/>
                    </a:moveTo>
                    <a:lnTo>
                      <a:pt x="53" y="0"/>
                    </a:lnTo>
                    <a:cubicBezTo>
                      <a:pt x="34" y="0"/>
                      <a:pt x="16" y="12"/>
                      <a:pt x="8" y="30"/>
                    </a:cubicBezTo>
                    <a:cubicBezTo>
                      <a:pt x="0" y="48"/>
                      <a:pt x="3" y="69"/>
                      <a:pt x="17" y="84"/>
                    </a:cubicBezTo>
                    <a:lnTo>
                      <a:pt x="53" y="123"/>
                    </a:lnTo>
                    <a:lnTo>
                      <a:pt x="53" y="619"/>
                    </a:lnTo>
                    <a:lnTo>
                      <a:pt x="53" y="1076"/>
                    </a:lnTo>
                    <a:cubicBezTo>
                      <a:pt x="53" y="1146"/>
                      <a:pt x="101" y="1250"/>
                      <a:pt x="228" y="1250"/>
                    </a:cubicBezTo>
                    <a:cubicBezTo>
                      <a:pt x="355" y="1250"/>
                      <a:pt x="403" y="1146"/>
                      <a:pt x="403" y="1076"/>
                    </a:cubicBezTo>
                    <a:lnTo>
                      <a:pt x="403" y="619"/>
                    </a:lnTo>
                    <a:lnTo>
                      <a:pt x="403" y="122"/>
                    </a:lnTo>
                    <a:lnTo>
                      <a:pt x="436" y="84"/>
                    </a:lnTo>
                    <a:cubicBezTo>
                      <a:pt x="450" y="69"/>
                      <a:pt x="452" y="48"/>
                      <a:pt x="444" y="30"/>
                    </a:cubicBezTo>
                    <a:cubicBezTo>
                      <a:pt x="436" y="12"/>
                      <a:pt x="418" y="0"/>
                      <a:pt x="398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AAF6F75-0189-4550-A56E-587A78AE2205}"/>
                </a:ext>
              </a:extLst>
            </p:cNvPr>
            <p:cNvSpPr/>
            <p:nvPr/>
          </p:nvSpPr>
          <p:spPr>
            <a:xfrm>
              <a:off x="7208923" y="4094126"/>
              <a:ext cx="673674" cy="16434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B09DD90-858A-4CF8-8175-D4535C51BA3E}"/>
              </a:ext>
            </a:extLst>
          </p:cNvPr>
          <p:cNvGrpSpPr/>
          <p:nvPr/>
        </p:nvGrpSpPr>
        <p:grpSpPr>
          <a:xfrm>
            <a:off x="6345820" y="4392772"/>
            <a:ext cx="673674" cy="1643485"/>
            <a:chOff x="4636435" y="4048632"/>
            <a:chExt cx="673674" cy="1643485"/>
          </a:xfrm>
        </p:grpSpPr>
        <p:grpSp>
          <p:nvGrpSpPr>
            <p:cNvPr id="178" name="Test_Tube">
              <a:extLst>
                <a:ext uri="{FF2B5EF4-FFF2-40B4-BE49-F238E27FC236}">
                  <a16:creationId xmlns:a16="http://schemas.microsoft.com/office/drawing/2014/main" id="{4DDEB385-1EE5-4C10-A9C1-6C1C905B4244}"/>
                </a:ext>
              </a:extLst>
            </p:cNvPr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auto">
            <a:xfrm>
              <a:off x="4718540" y="4268390"/>
              <a:ext cx="463743" cy="1284840"/>
              <a:chOff x="157" y="8"/>
              <a:chExt cx="170" cy="471"/>
            </a:xfrm>
            <a:solidFill>
              <a:srgbClr val="7030A0"/>
            </a:solidFill>
          </p:grpSpPr>
          <p:sp>
            <p:nvSpPr>
              <p:cNvPr id="179" name="Test_Tube">
                <a:extLst>
                  <a:ext uri="{FF2B5EF4-FFF2-40B4-BE49-F238E27FC236}">
                    <a16:creationId xmlns:a16="http://schemas.microsoft.com/office/drawing/2014/main" id="{4FFB33CB-32DE-41AC-AC38-3F9F42CCCD84}"/>
                  </a:ext>
                </a:extLst>
              </p:cNvPr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15" y="295"/>
                <a:ext cx="56" cy="146"/>
              </a:xfrm>
              <a:custGeom>
                <a:avLst/>
                <a:gdLst>
                  <a:gd name="T0" fmla="*/ 0 w 150"/>
                  <a:gd name="T1" fmla="*/ 0 h 387"/>
                  <a:gd name="T2" fmla="*/ 0 w 150"/>
                  <a:gd name="T3" fmla="*/ 313 h 387"/>
                  <a:gd name="T4" fmla="*/ 75 w 150"/>
                  <a:gd name="T5" fmla="*/ 387 h 387"/>
                  <a:gd name="T6" fmla="*/ 150 w 150"/>
                  <a:gd name="T7" fmla="*/ 313 h 387"/>
                  <a:gd name="T8" fmla="*/ 150 w 150"/>
                  <a:gd name="T9" fmla="*/ 0 h 387"/>
                  <a:gd name="T10" fmla="*/ 0 w 150"/>
                  <a:gd name="T11" fmla="*/ 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387">
                    <a:moveTo>
                      <a:pt x="0" y="0"/>
                    </a:moveTo>
                    <a:lnTo>
                      <a:pt x="0" y="313"/>
                    </a:lnTo>
                    <a:cubicBezTo>
                      <a:pt x="0" y="354"/>
                      <a:pt x="34" y="387"/>
                      <a:pt x="75" y="387"/>
                    </a:cubicBezTo>
                    <a:cubicBezTo>
                      <a:pt x="116" y="387"/>
                      <a:pt x="150" y="354"/>
                      <a:pt x="150" y="313"/>
                    </a:cubicBezTo>
                    <a:lnTo>
                      <a:pt x="15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Test_Tube">
                <a:extLst>
                  <a:ext uri="{FF2B5EF4-FFF2-40B4-BE49-F238E27FC236}">
                    <a16:creationId xmlns:a16="http://schemas.microsoft.com/office/drawing/2014/main" id="{1FFA11AC-3A28-4C34-839C-ACEF0F44D2D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36" y="247"/>
                <a:ext cx="35" cy="35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st_Tube">
                <a:extLst>
                  <a:ext uri="{FF2B5EF4-FFF2-40B4-BE49-F238E27FC236}">
                    <a16:creationId xmlns:a16="http://schemas.microsoft.com/office/drawing/2014/main" id="{810D6222-FECD-4A58-9F83-73EA94D0155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15" y="192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Test_Tube">
                <a:extLst>
                  <a:ext uri="{FF2B5EF4-FFF2-40B4-BE49-F238E27FC236}">
                    <a16:creationId xmlns:a16="http://schemas.microsoft.com/office/drawing/2014/main" id="{B619255B-09AC-44AE-8586-5E5EF122929F}"/>
                  </a:ext>
                </a:extLst>
              </p:cNvPr>
              <p:cNvSpPr>
                <a:spLocks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57" y="8"/>
                <a:ext cx="170" cy="471"/>
              </a:xfrm>
              <a:custGeom>
                <a:avLst/>
                <a:gdLst>
                  <a:gd name="T0" fmla="*/ 402 w 452"/>
                  <a:gd name="T1" fmla="*/ 50 h 1250"/>
                  <a:gd name="T2" fmla="*/ 353 w 452"/>
                  <a:gd name="T3" fmla="*/ 103 h 1250"/>
                  <a:gd name="T4" fmla="*/ 353 w 452"/>
                  <a:gd name="T5" fmla="*/ 619 h 1250"/>
                  <a:gd name="T6" fmla="*/ 353 w 452"/>
                  <a:gd name="T7" fmla="*/ 1076 h 1250"/>
                  <a:gd name="T8" fmla="*/ 228 w 452"/>
                  <a:gd name="T9" fmla="*/ 1200 h 1250"/>
                  <a:gd name="T10" fmla="*/ 103 w 452"/>
                  <a:gd name="T11" fmla="*/ 1076 h 1250"/>
                  <a:gd name="T12" fmla="*/ 103 w 452"/>
                  <a:gd name="T13" fmla="*/ 619 h 1250"/>
                  <a:gd name="T14" fmla="*/ 103 w 452"/>
                  <a:gd name="T15" fmla="*/ 103 h 1250"/>
                  <a:gd name="T16" fmla="*/ 53 w 452"/>
                  <a:gd name="T17" fmla="*/ 50 h 1250"/>
                  <a:gd name="T18" fmla="*/ 403 w 452"/>
                  <a:gd name="T19" fmla="*/ 50 h 1250"/>
                  <a:gd name="T20" fmla="*/ 398 w 452"/>
                  <a:gd name="T21" fmla="*/ 0 h 1250"/>
                  <a:gd name="T22" fmla="*/ 53 w 452"/>
                  <a:gd name="T23" fmla="*/ 0 h 1250"/>
                  <a:gd name="T24" fmla="*/ 8 w 452"/>
                  <a:gd name="T25" fmla="*/ 30 h 1250"/>
                  <a:gd name="T26" fmla="*/ 17 w 452"/>
                  <a:gd name="T27" fmla="*/ 84 h 1250"/>
                  <a:gd name="T28" fmla="*/ 53 w 452"/>
                  <a:gd name="T29" fmla="*/ 123 h 1250"/>
                  <a:gd name="T30" fmla="*/ 53 w 452"/>
                  <a:gd name="T31" fmla="*/ 619 h 1250"/>
                  <a:gd name="T32" fmla="*/ 53 w 452"/>
                  <a:gd name="T33" fmla="*/ 1076 h 1250"/>
                  <a:gd name="T34" fmla="*/ 228 w 452"/>
                  <a:gd name="T35" fmla="*/ 1250 h 1250"/>
                  <a:gd name="T36" fmla="*/ 403 w 452"/>
                  <a:gd name="T37" fmla="*/ 1076 h 1250"/>
                  <a:gd name="T38" fmla="*/ 403 w 452"/>
                  <a:gd name="T39" fmla="*/ 619 h 1250"/>
                  <a:gd name="T40" fmla="*/ 403 w 452"/>
                  <a:gd name="T41" fmla="*/ 122 h 1250"/>
                  <a:gd name="T42" fmla="*/ 436 w 452"/>
                  <a:gd name="T43" fmla="*/ 84 h 1250"/>
                  <a:gd name="T44" fmla="*/ 444 w 452"/>
                  <a:gd name="T45" fmla="*/ 30 h 1250"/>
                  <a:gd name="T46" fmla="*/ 398 w 452"/>
                  <a:gd name="T47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52" h="1250">
                    <a:moveTo>
                      <a:pt x="402" y="50"/>
                    </a:moveTo>
                    <a:lnTo>
                      <a:pt x="353" y="103"/>
                    </a:lnTo>
                    <a:lnTo>
                      <a:pt x="353" y="619"/>
                    </a:lnTo>
                    <a:lnTo>
                      <a:pt x="353" y="1076"/>
                    </a:lnTo>
                    <a:cubicBezTo>
                      <a:pt x="353" y="1076"/>
                      <a:pt x="352" y="1200"/>
                      <a:pt x="228" y="1200"/>
                    </a:cubicBezTo>
                    <a:cubicBezTo>
                      <a:pt x="104" y="1200"/>
                      <a:pt x="103" y="1076"/>
                      <a:pt x="103" y="1076"/>
                    </a:cubicBezTo>
                    <a:lnTo>
                      <a:pt x="103" y="619"/>
                    </a:lnTo>
                    <a:lnTo>
                      <a:pt x="103" y="103"/>
                    </a:lnTo>
                    <a:lnTo>
                      <a:pt x="53" y="50"/>
                    </a:lnTo>
                    <a:lnTo>
                      <a:pt x="403" y="50"/>
                    </a:lnTo>
                    <a:moveTo>
                      <a:pt x="398" y="0"/>
                    </a:moveTo>
                    <a:lnTo>
                      <a:pt x="53" y="0"/>
                    </a:lnTo>
                    <a:cubicBezTo>
                      <a:pt x="34" y="0"/>
                      <a:pt x="16" y="12"/>
                      <a:pt x="8" y="30"/>
                    </a:cubicBezTo>
                    <a:cubicBezTo>
                      <a:pt x="0" y="48"/>
                      <a:pt x="3" y="69"/>
                      <a:pt x="17" y="84"/>
                    </a:cubicBezTo>
                    <a:lnTo>
                      <a:pt x="53" y="123"/>
                    </a:lnTo>
                    <a:lnTo>
                      <a:pt x="53" y="619"/>
                    </a:lnTo>
                    <a:lnTo>
                      <a:pt x="53" y="1076"/>
                    </a:lnTo>
                    <a:cubicBezTo>
                      <a:pt x="53" y="1146"/>
                      <a:pt x="101" y="1250"/>
                      <a:pt x="228" y="1250"/>
                    </a:cubicBezTo>
                    <a:cubicBezTo>
                      <a:pt x="355" y="1250"/>
                      <a:pt x="403" y="1146"/>
                      <a:pt x="403" y="1076"/>
                    </a:cubicBezTo>
                    <a:lnTo>
                      <a:pt x="403" y="619"/>
                    </a:lnTo>
                    <a:lnTo>
                      <a:pt x="403" y="122"/>
                    </a:lnTo>
                    <a:lnTo>
                      <a:pt x="436" y="84"/>
                    </a:lnTo>
                    <a:cubicBezTo>
                      <a:pt x="450" y="69"/>
                      <a:pt x="452" y="48"/>
                      <a:pt x="444" y="30"/>
                    </a:cubicBezTo>
                    <a:cubicBezTo>
                      <a:pt x="436" y="12"/>
                      <a:pt x="418" y="0"/>
                      <a:pt x="398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AFEB5D-D106-497F-8018-66D81A71ADDB}"/>
                </a:ext>
              </a:extLst>
            </p:cNvPr>
            <p:cNvSpPr/>
            <p:nvPr/>
          </p:nvSpPr>
          <p:spPr>
            <a:xfrm>
              <a:off x="4636435" y="4048632"/>
              <a:ext cx="673674" cy="16434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7FE89FE-5E6C-49F1-AA20-2FE7C00E6BFC}"/>
              </a:ext>
            </a:extLst>
          </p:cNvPr>
          <p:cNvGrpSpPr/>
          <p:nvPr/>
        </p:nvGrpSpPr>
        <p:grpSpPr>
          <a:xfrm>
            <a:off x="8514592" y="3930520"/>
            <a:ext cx="2844347" cy="1592539"/>
            <a:chOff x="8514592" y="3930520"/>
            <a:chExt cx="2844347" cy="1592539"/>
          </a:xfrm>
        </p:grpSpPr>
        <p:sp>
          <p:nvSpPr>
            <p:cNvPr id="188" name="Content Placeholder 2">
              <a:extLst>
                <a:ext uri="{FF2B5EF4-FFF2-40B4-BE49-F238E27FC236}">
                  <a16:creationId xmlns:a16="http://schemas.microsoft.com/office/drawing/2014/main" id="{C4B46D8D-7E50-417B-A4FA-C214386ECCF6}"/>
                </a:ext>
              </a:extLst>
            </p:cNvPr>
            <p:cNvSpPr txBox="1">
              <a:spLocks/>
            </p:cNvSpPr>
            <p:nvPr/>
          </p:nvSpPr>
          <p:spPr>
            <a:xfrm>
              <a:off x="8642418" y="4093606"/>
              <a:ext cx="2716521" cy="126636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4000" dirty="0"/>
                <a:t>Modular CRN Design</a:t>
              </a:r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63CE0015-A8D9-4DD3-B439-CC1836A377F1}"/>
                </a:ext>
              </a:extLst>
            </p:cNvPr>
            <p:cNvSpPr/>
            <p:nvPr/>
          </p:nvSpPr>
          <p:spPr>
            <a:xfrm>
              <a:off x="8514592" y="3930520"/>
              <a:ext cx="2743200" cy="1592539"/>
            </a:xfrm>
            <a:prstGeom prst="roundRect">
              <a:avLst>
                <a:gd name="adj" fmla="val 8994"/>
              </a:avLst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8209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43"/>
    </mc:Choice>
    <mc:Fallback xmlns="">
      <p:transition spd="slow" advTm="365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2" dur="75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" dur="7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A414-B00A-45FA-BC64-38F84254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37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functions can be </a:t>
            </a:r>
            <a:r>
              <a:rPr lang="en-US" b="1" dirty="0"/>
              <a:t>stably computed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884A1-56E5-4383-8A37-46576D46F1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2821" y="1381508"/>
                <a:ext cx="9185910" cy="582295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Theorem: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stably computable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 err="1"/>
                  <a:t>semilinear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884A1-56E5-4383-8A37-46576D46F1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2821" y="1381508"/>
                <a:ext cx="9185910" cy="582295"/>
              </a:xfrm>
              <a:blipFill>
                <a:blip r:embed="rId4"/>
                <a:stretch>
                  <a:fillRect l="-1325" t="-15464" b="-123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D2203-C309-419B-9562-32C737FF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8BD5B-E4CF-4597-A273-6F75D327F24E}"/>
              </a:ext>
            </a:extLst>
          </p:cNvPr>
          <p:cNvSpPr txBox="1"/>
          <p:nvPr/>
        </p:nvSpPr>
        <p:spPr>
          <a:xfrm>
            <a:off x="278451" y="5938998"/>
            <a:ext cx="11075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[Ho-Lin Chen, David Doty, and David </a:t>
            </a:r>
            <a:r>
              <a:rPr lang="en-US" sz="1400" dirty="0" err="1"/>
              <a:t>Soloveichik</a:t>
            </a:r>
            <a:r>
              <a:rPr lang="en-US" sz="1400" dirty="0"/>
              <a:t>. Deterministic function computation with chemical reaction networks.  Natural Computing, 2014.]</a:t>
            </a:r>
          </a:p>
          <a:p>
            <a:r>
              <a:rPr lang="en-US" sz="1400" dirty="0"/>
              <a:t>[Dana </a:t>
            </a:r>
            <a:r>
              <a:rPr lang="en-US" sz="1400" dirty="0" err="1"/>
              <a:t>Angluin</a:t>
            </a:r>
            <a:r>
              <a:rPr lang="en-US" sz="1400" dirty="0"/>
              <a:t>, James </a:t>
            </a:r>
            <a:r>
              <a:rPr lang="en-US" sz="1400" dirty="0" err="1"/>
              <a:t>Aspnes</a:t>
            </a:r>
            <a:r>
              <a:rPr lang="en-US" sz="1400" dirty="0"/>
              <a:t>, and David </a:t>
            </a:r>
            <a:r>
              <a:rPr lang="en-US" sz="1400" dirty="0" err="1"/>
              <a:t>Eisenstat</a:t>
            </a:r>
            <a:r>
              <a:rPr lang="en-US" sz="1400" dirty="0"/>
              <a:t>. Stably computable predicates are </a:t>
            </a:r>
            <a:r>
              <a:rPr lang="en-US" sz="1400" dirty="0" err="1"/>
              <a:t>semilinear</a:t>
            </a:r>
            <a:r>
              <a:rPr lang="en-US" sz="1400" dirty="0"/>
              <a:t>. PODC, 2006.]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DDB8E2CD-2AD4-4048-9726-8E5DA0042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3564984"/>
              </p:ext>
            </p:extLst>
          </p:nvPr>
        </p:nvGraphicFramePr>
        <p:xfrm>
          <a:off x="543711" y="2352088"/>
          <a:ext cx="3630258" cy="3343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05FE97-3E99-4882-B9A2-154580790061}"/>
                  </a:ext>
                </a:extLst>
              </p:cNvPr>
              <p:cNvSpPr txBox="1"/>
              <p:nvPr/>
            </p:nvSpPr>
            <p:spPr>
              <a:xfrm>
                <a:off x="4045909" y="5291264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05FE97-3E99-4882-B9A2-15458079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909" y="5291264"/>
                <a:ext cx="42639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B6E0099-03A7-44B9-9BE4-BC4800087657}"/>
                  </a:ext>
                </a:extLst>
              </p:cNvPr>
              <p:cNvSpPr txBox="1"/>
              <p:nvPr/>
            </p:nvSpPr>
            <p:spPr>
              <a:xfrm>
                <a:off x="113304" y="1890423"/>
                <a:ext cx="8608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B6E0099-03A7-44B9-9BE4-BC4800087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04" y="1890423"/>
                <a:ext cx="860813" cy="461665"/>
              </a:xfrm>
              <a:prstGeom prst="rect">
                <a:avLst/>
              </a:prstGeom>
              <a:blipFill>
                <a:blip r:embed="rId7"/>
                <a:stretch>
                  <a:fillRect l="-212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D78352-EFAA-4765-BD4B-009791BA9798}"/>
                  </a:ext>
                </a:extLst>
              </p:cNvPr>
              <p:cNvSpPr txBox="1"/>
              <p:nvPr/>
            </p:nvSpPr>
            <p:spPr>
              <a:xfrm>
                <a:off x="4604376" y="2217464"/>
                <a:ext cx="5774195" cy="2182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semilinear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function:</a:t>
                </a:r>
                <a:endParaRPr lang="en-US" sz="28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≡0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+1: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≡1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2,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≥9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≡1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2,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&lt;9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D78352-EFAA-4765-BD4B-009791BA9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376" y="2217464"/>
                <a:ext cx="5774195" cy="2182200"/>
              </a:xfrm>
              <a:prstGeom prst="rect">
                <a:avLst/>
              </a:prstGeom>
              <a:blipFill>
                <a:blip r:embed="rId8"/>
                <a:stretch>
                  <a:fillRect l="-2110" t="-2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493C8D4-F642-44DF-B936-B3D445974327}"/>
              </a:ext>
            </a:extLst>
          </p:cNvPr>
          <p:cNvSpPr txBox="1"/>
          <p:nvPr/>
        </p:nvSpPr>
        <p:spPr>
          <a:xfrm>
            <a:off x="5586457" y="4837692"/>
            <a:ext cx="192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Piecewise Affine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5ABFD3-FC6F-4F2D-B33A-9E3EF1877559}"/>
              </a:ext>
            </a:extLst>
          </p:cNvPr>
          <p:cNvCxnSpPr>
            <a:cxnSpLocks/>
          </p:cNvCxnSpPr>
          <p:nvPr/>
        </p:nvCxnSpPr>
        <p:spPr>
          <a:xfrm flipV="1">
            <a:off x="6507250" y="4424321"/>
            <a:ext cx="88313" cy="388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ABC5C54-DF9E-4E45-8F8A-CA20E9EE7154}"/>
              </a:ext>
            </a:extLst>
          </p:cNvPr>
          <p:cNvSpPr txBox="1"/>
          <p:nvPr/>
        </p:nvSpPr>
        <p:spPr>
          <a:xfrm>
            <a:off x="8018032" y="4921932"/>
            <a:ext cx="31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Domains are </a:t>
            </a:r>
            <a:r>
              <a:rPr lang="en-US" dirty="0" err="1"/>
              <a:t>semilinear</a:t>
            </a:r>
            <a:r>
              <a:rPr lang="en-US" dirty="0"/>
              <a:t> sets</a:t>
            </a:r>
          </a:p>
          <a:p>
            <a:r>
              <a:rPr lang="en-US" dirty="0"/>
              <a:t>(threshold / mod)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AE6D9B-2A19-4F27-BEF4-E6429E100331}"/>
              </a:ext>
            </a:extLst>
          </p:cNvPr>
          <p:cNvCxnSpPr>
            <a:cxnSpLocks/>
          </p:cNvCxnSpPr>
          <p:nvPr/>
        </p:nvCxnSpPr>
        <p:spPr>
          <a:xfrm flipH="1" flipV="1">
            <a:off x="8788998" y="4466655"/>
            <a:ext cx="149828" cy="430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485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489"/>
    </mc:Choice>
    <mc:Fallback xmlns="">
      <p:transition spd="slow" advTm="984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>
        <p:bldAsOne/>
      </p:bldGraphic>
      <p:bldP spid="29" grpId="0"/>
      <p:bldP spid="30" grpId="0"/>
      <p:bldP spid="32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A414-B00A-45FA-BC64-38F84254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37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functions can be stably computed?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884A1-56E5-4383-8A37-46576D46F1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2821" y="1381508"/>
                <a:ext cx="9185910" cy="582295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Theorem: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stably computable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 err="1"/>
                  <a:t>semilinear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884A1-56E5-4383-8A37-46576D46F1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2821" y="1381508"/>
                <a:ext cx="9185910" cy="582295"/>
              </a:xfrm>
              <a:blipFill>
                <a:blip r:embed="rId3"/>
                <a:stretch>
                  <a:fillRect l="-1325" t="-15464" b="-123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C6A2B-4324-4644-8697-B7E38425942F}"/>
                  </a:ext>
                </a:extLst>
              </p:cNvPr>
              <p:cNvSpPr txBox="1"/>
              <p:nvPr/>
            </p:nvSpPr>
            <p:spPr>
              <a:xfrm>
                <a:off x="652780" y="2119190"/>
                <a:ext cx="11270996" cy="96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 </a:t>
                </a:r>
                <a:r>
                  <a:rPr lang="en-US" sz="2800" i="1" dirty="0" err="1"/>
                  <a:t>semilinear</a:t>
                </a:r>
                <a:r>
                  <a:rPr lang="en-US" sz="2800" i="1" dirty="0"/>
                  <a:t> </a:t>
                </a:r>
                <a:r>
                  <a:rPr lang="en-US" sz="2800" dirty="0"/>
                  <a:t>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/>
                  <a:t>: finite Boolean combination of threshold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) and mod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) sets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C6A2B-4324-4644-8697-B7E384259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0" y="2119190"/>
                <a:ext cx="11270996" cy="969496"/>
              </a:xfrm>
              <a:prstGeom prst="rect">
                <a:avLst/>
              </a:prstGeom>
              <a:blipFill>
                <a:blip r:embed="rId4"/>
                <a:stretch>
                  <a:fillRect l="-1082" t="-5660" r="-1082" b="-16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D2203-C309-419B-9562-32C737FF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8BD5B-E4CF-4597-A273-6F75D327F24E}"/>
              </a:ext>
            </a:extLst>
          </p:cNvPr>
          <p:cNvSpPr txBox="1"/>
          <p:nvPr/>
        </p:nvSpPr>
        <p:spPr>
          <a:xfrm>
            <a:off x="278451" y="6238065"/>
            <a:ext cx="1107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[Ho-Lin Chen, David Doty, and David </a:t>
            </a:r>
            <a:r>
              <a:rPr lang="en-US" sz="1400" dirty="0" err="1"/>
              <a:t>Soloveichik</a:t>
            </a:r>
            <a:r>
              <a:rPr lang="en-US" sz="1400" dirty="0"/>
              <a:t>. Deterministic function computation with chemical reaction networks.  Natural Computing, 2014.]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92862B7-1002-40CA-997F-1BD1620DE3C5}"/>
                  </a:ext>
                </a:extLst>
              </p:cNvPr>
              <p:cNvSpPr/>
              <p:nvPr/>
            </p:nvSpPr>
            <p:spPr>
              <a:xfrm>
                <a:off x="194066" y="5352914"/>
                <a:ext cx="363698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Threshold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≥3}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92862B7-1002-40CA-997F-1BD1620DE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66" y="5352914"/>
                <a:ext cx="3636981" cy="646331"/>
              </a:xfrm>
              <a:prstGeom prst="rect">
                <a:avLst/>
              </a:prstGeom>
              <a:blipFill>
                <a:blip r:embed="rId5"/>
                <a:stretch>
                  <a:fillRect t="-4717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EE999414-1365-4EFC-A2C0-FD6B5D2EBA99}"/>
              </a:ext>
            </a:extLst>
          </p:cNvPr>
          <p:cNvGrpSpPr/>
          <p:nvPr/>
        </p:nvGrpSpPr>
        <p:grpSpPr>
          <a:xfrm>
            <a:off x="3831047" y="3244334"/>
            <a:ext cx="2703609" cy="2122118"/>
            <a:chOff x="3831047" y="3244334"/>
            <a:chExt cx="2703609" cy="2122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E1B3DAF-56F5-4F11-950D-F771A581CF2B}"/>
                    </a:ext>
                  </a:extLst>
                </p:cNvPr>
                <p:cNvSpPr txBox="1"/>
                <p:nvPr/>
              </p:nvSpPr>
              <p:spPr>
                <a:xfrm>
                  <a:off x="6057136" y="4997120"/>
                  <a:ext cx="4775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E1B3DAF-56F5-4F11-950D-F771A581CF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7136" y="4997120"/>
                  <a:ext cx="47752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6" name="Chart 15">
                  <a:extLst>
                    <a:ext uri="{FF2B5EF4-FFF2-40B4-BE49-F238E27FC236}">
                      <a16:creationId xmlns:a16="http://schemas.microsoft.com/office/drawing/2014/main" id="{5CDB2BDF-A3EE-469A-B015-C612530D0062}"/>
                    </a:ext>
                  </a:extLst>
                </p:cNvPr>
                <p:cNvGraphicFramePr/>
                <p:nvPr/>
              </p:nvGraphicFramePr>
              <p:xfrm>
                <a:off x="4249584" y="3393915"/>
                <a:ext cx="1893614" cy="192634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</mc:Choice>
          <mc:Fallback xmlns="">
            <p:graphicFrame>
              <p:nvGraphicFramePr>
                <p:cNvPr id="16" name="Chart 15">
                  <a:extLst>
                    <a:ext uri="{FF2B5EF4-FFF2-40B4-BE49-F238E27FC236}">
                      <a16:creationId xmlns:a16="http://schemas.microsoft.com/office/drawing/2014/main" id="{5CDB2BDF-A3EE-469A-B015-C612530D0062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833517205"/>
                    </p:ext>
                  </p:extLst>
                </p:nvPr>
              </p:nvGraphicFramePr>
              <p:xfrm>
                <a:off x="4249584" y="3393915"/>
                <a:ext cx="1893614" cy="192634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447B6CC-09B4-4F07-8B31-108A04DC6D84}"/>
                    </a:ext>
                  </a:extLst>
                </p:cNvPr>
                <p:cNvSpPr txBox="1"/>
                <p:nvPr/>
              </p:nvSpPr>
              <p:spPr>
                <a:xfrm>
                  <a:off x="3831047" y="3244334"/>
                  <a:ext cx="4775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447B6CC-09B4-4F07-8B31-108A04DC6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1047" y="3244334"/>
                  <a:ext cx="47752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4F212D-7667-4CF5-A9D9-0A73B1469A2E}"/>
                  </a:ext>
                </a:extLst>
              </p:cNvPr>
              <p:cNvSpPr/>
              <p:nvPr/>
            </p:nvSpPr>
            <p:spPr>
              <a:xfrm>
                <a:off x="3582842" y="5352913"/>
                <a:ext cx="363698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Mod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4F212D-7667-4CF5-A9D9-0A73B1469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842" y="5352913"/>
                <a:ext cx="3636981" cy="646331"/>
              </a:xfrm>
              <a:prstGeom prst="rect">
                <a:avLst/>
              </a:prstGeom>
              <a:blipFill>
                <a:blip r:embed="rId10"/>
                <a:stretch>
                  <a:fillRect t="-4717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6970E210-A9C0-4DD0-A82C-07014D2AF8D8}"/>
              </a:ext>
            </a:extLst>
          </p:cNvPr>
          <p:cNvGrpSpPr/>
          <p:nvPr/>
        </p:nvGrpSpPr>
        <p:grpSpPr>
          <a:xfrm>
            <a:off x="6801286" y="3245184"/>
            <a:ext cx="2703609" cy="2122118"/>
            <a:chOff x="6801286" y="3245184"/>
            <a:chExt cx="2703609" cy="2122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38E1D53-29A1-4480-A733-087EB48F2516}"/>
                    </a:ext>
                  </a:extLst>
                </p:cNvPr>
                <p:cNvSpPr txBox="1"/>
                <p:nvPr/>
              </p:nvSpPr>
              <p:spPr>
                <a:xfrm>
                  <a:off x="9027375" y="4997970"/>
                  <a:ext cx="4775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38E1D53-29A1-4480-A733-087EB48F2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7375" y="4997970"/>
                  <a:ext cx="47752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Chart 19">
                  <a:extLst>
                    <a:ext uri="{FF2B5EF4-FFF2-40B4-BE49-F238E27FC236}">
                      <a16:creationId xmlns:a16="http://schemas.microsoft.com/office/drawing/2014/main" id="{379534E9-53F0-47E7-89C6-22F97D24F89C}"/>
                    </a:ext>
                  </a:extLst>
                </p:cNvPr>
                <p:cNvGraphicFramePr/>
                <p:nvPr/>
              </p:nvGraphicFramePr>
              <p:xfrm>
                <a:off x="7219823" y="3394765"/>
                <a:ext cx="1893614" cy="192634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2"/>
                </a:graphicData>
              </a:graphic>
            </p:graphicFrame>
          </mc:Choice>
          <mc:Fallback xmlns="">
            <p:graphicFrame>
              <p:nvGraphicFramePr>
                <p:cNvPr id="20" name="Chart 19">
                  <a:extLst>
                    <a:ext uri="{FF2B5EF4-FFF2-40B4-BE49-F238E27FC236}">
                      <a16:creationId xmlns:a16="http://schemas.microsoft.com/office/drawing/2014/main" id="{379534E9-53F0-47E7-89C6-22F97D24F89C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287469093"/>
                    </p:ext>
                  </p:extLst>
                </p:nvPr>
              </p:nvGraphicFramePr>
              <p:xfrm>
                <a:off x="7219823" y="3394765"/>
                <a:ext cx="1893614" cy="192634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227E769-2559-445A-86BB-87A669D8425E}"/>
                    </a:ext>
                  </a:extLst>
                </p:cNvPr>
                <p:cNvSpPr txBox="1"/>
                <p:nvPr/>
              </p:nvSpPr>
              <p:spPr>
                <a:xfrm>
                  <a:off x="6801286" y="3245184"/>
                  <a:ext cx="4775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227E769-2559-445A-86BB-87A669D842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286" y="3245184"/>
                  <a:ext cx="47752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F3C3100-7711-4630-B4DB-D3712576576D}"/>
              </a:ext>
            </a:extLst>
          </p:cNvPr>
          <p:cNvGrpSpPr/>
          <p:nvPr/>
        </p:nvGrpSpPr>
        <p:grpSpPr>
          <a:xfrm>
            <a:off x="9422090" y="3244334"/>
            <a:ext cx="2703609" cy="2122118"/>
            <a:chOff x="9422090" y="3244334"/>
            <a:chExt cx="2703609" cy="2122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4E5348-1574-4F6A-9484-08A324B2EC0D}"/>
                    </a:ext>
                  </a:extLst>
                </p:cNvPr>
                <p:cNvSpPr txBox="1"/>
                <p:nvPr/>
              </p:nvSpPr>
              <p:spPr>
                <a:xfrm>
                  <a:off x="11648179" y="4997120"/>
                  <a:ext cx="4775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4E5348-1574-4F6A-9484-08A324B2E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8179" y="4997120"/>
                  <a:ext cx="47752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3" name="Chart 22">
                  <a:extLst>
                    <a:ext uri="{FF2B5EF4-FFF2-40B4-BE49-F238E27FC236}">
                      <a16:creationId xmlns:a16="http://schemas.microsoft.com/office/drawing/2014/main" id="{35E56798-16E1-4700-8BCD-0407CA62E4D6}"/>
                    </a:ext>
                  </a:extLst>
                </p:cNvPr>
                <p:cNvGraphicFramePr/>
                <p:nvPr/>
              </p:nvGraphicFramePr>
              <p:xfrm>
                <a:off x="9840627" y="3393915"/>
                <a:ext cx="1893614" cy="192634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6"/>
                </a:graphicData>
              </a:graphic>
            </p:graphicFrame>
          </mc:Choice>
          <mc:Fallback xmlns="">
            <p:graphicFrame>
              <p:nvGraphicFramePr>
                <p:cNvPr id="23" name="Chart 22">
                  <a:extLst>
                    <a:ext uri="{FF2B5EF4-FFF2-40B4-BE49-F238E27FC236}">
                      <a16:creationId xmlns:a16="http://schemas.microsoft.com/office/drawing/2014/main" id="{35E56798-16E1-4700-8BCD-0407CA62E4D6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493096088"/>
                    </p:ext>
                  </p:extLst>
                </p:nvPr>
              </p:nvGraphicFramePr>
              <p:xfrm>
                <a:off x="9840627" y="3393915"/>
                <a:ext cx="1893614" cy="192634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7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B222FD5-1103-423F-B67C-73E2D05C2269}"/>
                    </a:ext>
                  </a:extLst>
                </p:cNvPr>
                <p:cNvSpPr txBox="1"/>
                <p:nvPr/>
              </p:nvSpPr>
              <p:spPr>
                <a:xfrm>
                  <a:off x="9422090" y="3244334"/>
                  <a:ext cx="4775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B222FD5-1103-423F-B67C-73E2D05C22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2090" y="3244334"/>
                  <a:ext cx="47752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60A30E3-95C1-43BF-BCA0-01B31F128D3B}"/>
                  </a:ext>
                </a:extLst>
              </p:cNvPr>
              <p:cNvSpPr/>
              <p:nvPr/>
            </p:nvSpPr>
            <p:spPr>
              <a:xfrm>
                <a:off x="6972549" y="5343753"/>
                <a:ext cx="25332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semilinear</a:t>
                </a:r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60A30E3-95C1-43BF-BCA0-01B31F128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549" y="5343753"/>
                <a:ext cx="2533277" cy="369332"/>
              </a:xfrm>
              <a:prstGeom prst="rect">
                <a:avLst/>
              </a:prstGeom>
              <a:blipFill>
                <a:blip r:embed="rId1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B9A362F-0EF4-4ECD-B71D-DA896D70D650}"/>
                  </a:ext>
                </a:extLst>
              </p:cNvPr>
              <p:cNvSpPr/>
              <p:nvPr/>
            </p:nvSpPr>
            <p:spPr>
              <a:xfrm>
                <a:off x="9530893" y="5346840"/>
                <a:ext cx="25332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semilinear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B9A362F-0EF4-4ECD-B71D-DA896D70D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893" y="5346840"/>
                <a:ext cx="2533277" cy="369332"/>
              </a:xfrm>
              <a:prstGeom prst="rect">
                <a:avLst/>
              </a:prstGeom>
              <a:blipFill>
                <a:blip r:embed="rId2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2AF8225A-36DE-437E-9F4B-6BC36FC7CE22}"/>
              </a:ext>
            </a:extLst>
          </p:cNvPr>
          <p:cNvGrpSpPr/>
          <p:nvPr/>
        </p:nvGrpSpPr>
        <p:grpSpPr>
          <a:xfrm>
            <a:off x="647213" y="3244076"/>
            <a:ext cx="2703609" cy="2122376"/>
            <a:chOff x="647213" y="3244076"/>
            <a:chExt cx="2703609" cy="2122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C8F3942-8D9B-4669-8095-0E39BBDD8E26}"/>
                    </a:ext>
                  </a:extLst>
                </p:cNvPr>
                <p:cNvSpPr txBox="1"/>
                <p:nvPr/>
              </p:nvSpPr>
              <p:spPr>
                <a:xfrm>
                  <a:off x="2873302" y="4997120"/>
                  <a:ext cx="4775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C8F3942-8D9B-4669-8095-0E39BBDD8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3302" y="4997120"/>
                  <a:ext cx="47752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Chart 11">
                  <a:extLst>
                    <a:ext uri="{FF2B5EF4-FFF2-40B4-BE49-F238E27FC236}">
                      <a16:creationId xmlns:a16="http://schemas.microsoft.com/office/drawing/2014/main" id="{27D39CD3-D3FB-45F3-AEE0-1A81D118856C}"/>
                    </a:ext>
                  </a:extLst>
                </p:cNvPr>
                <p:cNvGraphicFramePr/>
                <p:nvPr/>
              </p:nvGraphicFramePr>
              <p:xfrm>
                <a:off x="1065750" y="3393915"/>
                <a:ext cx="1893614" cy="192634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2"/>
                </a:graphicData>
              </a:graphic>
            </p:graphicFrame>
          </mc:Choice>
          <mc:Fallback xmlns="">
            <p:graphicFrame>
              <p:nvGraphicFramePr>
                <p:cNvPr id="12" name="Chart 11">
                  <a:extLst>
                    <a:ext uri="{FF2B5EF4-FFF2-40B4-BE49-F238E27FC236}">
                      <a16:creationId xmlns:a16="http://schemas.microsoft.com/office/drawing/2014/main" id="{27D39CD3-D3FB-45F3-AEE0-1A81D118856C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938046204"/>
                    </p:ext>
                  </p:extLst>
                </p:nvPr>
              </p:nvGraphicFramePr>
              <p:xfrm>
                <a:off x="1065750" y="3393915"/>
                <a:ext cx="1893614" cy="192634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60DEB7C-5BCE-451D-9FDD-D2237BD66976}"/>
                    </a:ext>
                  </a:extLst>
                </p:cNvPr>
                <p:cNvSpPr txBox="1"/>
                <p:nvPr/>
              </p:nvSpPr>
              <p:spPr>
                <a:xfrm>
                  <a:off x="647213" y="3244334"/>
                  <a:ext cx="4775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60DEB7C-5BCE-451D-9FDD-D2237BD669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213" y="3244334"/>
                  <a:ext cx="47752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F71BEE7-4A28-40C9-8372-BF2180E73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865" y="3244076"/>
              <a:ext cx="884417" cy="1780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425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/>
      <p:bldP spid="18" grpId="0"/>
      <p:bldP spid="25" grpId="0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|16|1.2|1.2|1.1|1.3|0.9|0.5|0.9|3.1|13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|22.3|22.5|7.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9.7|4.9|2.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21.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4|0.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0.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5.2|6|0.8|0.8|6.5|13.3|11|12.4|8.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2.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10.6|6.7|3.4|4.6|12.1|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4|0.1|0.1|0.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7|11.1|1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8|8.7|13.9|42.7|9.4|17.8|13.4|5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4|0.2|0.1|0.1|0.1|0.2|0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3.2|5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3.2|5.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est-tube_POWER_USER_SEPARATOR_ICONS_science_POWER_USER_SEPARATOR_ICONS_school_POWER_USER_SEPARATOR_ICONS_lab_POWER_USER_SEPARATOR_ICONS_industry_POWER_USER_SEPARATOR_ICONS_experiment_POWER_USER_SEPARATOR_ICONS_chemistry_POWER_USER_SEPARATOR_ICONS_chemicals_POWER_USER_SEPARATOR_ICONS_biology_POWER_USER_SEPARATOR_ICONS_beakers_POWER_USER_SEPARATOR_ICONS_test-tubes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34171</TotalTime>
  <Words>1704</Words>
  <Application>Microsoft Office PowerPoint</Application>
  <PresentationFormat>Widescreen</PresentationFormat>
  <Paragraphs>433</Paragraphs>
  <Slides>21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Composable Computation in Discrete Chemical Reaction Networks</vt:lpstr>
      <vt:lpstr>Acknowledgements</vt:lpstr>
      <vt:lpstr>Discrete Chemical Reaction Network (CRN) Model</vt:lpstr>
      <vt:lpstr>CRN Function Computation</vt:lpstr>
      <vt:lpstr>Goal: Function Composition</vt:lpstr>
      <vt:lpstr>PowerPoint Presentation</vt:lpstr>
      <vt:lpstr>The Main Question</vt:lpstr>
      <vt:lpstr>What functions can be stably computed?</vt:lpstr>
      <vt:lpstr>What functions can be stably computed?</vt:lpstr>
      <vt:lpstr>New Constraint for Oblivious Computation</vt:lpstr>
      <vt:lpstr>1D Case: Exact Characterization</vt:lpstr>
      <vt:lpstr>CRN Construction</vt:lpstr>
      <vt:lpstr>Dimension d&gt;1</vt:lpstr>
      <vt:lpstr>Max is not Obliviously-Computable</vt:lpstr>
      <vt:lpstr>General Impossibility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 Severson</cp:lastModifiedBy>
  <cp:revision>52</cp:revision>
  <dcterms:created xsi:type="dcterms:W3CDTF">2013-07-15T20:26:40Z</dcterms:created>
  <dcterms:modified xsi:type="dcterms:W3CDTF">2019-07-30T03:22:30Z</dcterms:modified>
</cp:coreProperties>
</file>