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342" r:id="rId6"/>
    <p:sldId id="343" r:id="rId7"/>
    <p:sldId id="374" r:id="rId8"/>
    <p:sldId id="344" r:id="rId9"/>
    <p:sldId id="345" r:id="rId10"/>
    <p:sldId id="375" r:id="rId11"/>
    <p:sldId id="347" r:id="rId12"/>
    <p:sldId id="348" r:id="rId13"/>
    <p:sldId id="349" r:id="rId14"/>
    <p:sldId id="350" r:id="rId15"/>
    <p:sldId id="351" r:id="rId16"/>
    <p:sldId id="356" r:id="rId17"/>
    <p:sldId id="371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1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FD84E-09A2-489D-A015-AFFF3B4EA00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322A8-210B-4564-884C-1E4E077C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there are 7 states, 0-6 shown here in these bins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322A8-210B-4564-884C-1E4E077CA2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4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5E57-7D60-4560-A97D-97B4CBF7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7E9B8-A908-4781-9CA2-F31587C0A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0432-C8F9-4BEB-99E5-3BB92E96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374-9028-4123-A260-60F0DF890A8D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7CDC6-444B-4103-B5A9-E19AC5E4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88D7-9D20-4032-A4C2-7099246A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4CB2-9547-42D5-ABE8-DA2F12E4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D9CBE-1706-42B9-AF5A-8A711D545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D081-F76B-43E0-97A4-4229CD0D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AA5D-A1B3-4807-AC9E-7614440F42CD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8013-050D-4E58-82FA-017761C5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DAF5-6139-40C8-8866-F91B70C0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86BB0-2380-4C6C-B754-F8C79E765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CB377-1241-459A-9592-9A0FD0AB3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4354-0512-455C-8350-1F96FA95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4B4B-9FD1-4AE7-942F-9E112796EA94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2ECD-DFED-48AE-B904-585EBEAA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2F94-79FD-46BC-B429-A04AA3C7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CA76-E37A-45AB-8CBD-96C447AB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E2ED-6BE6-4B73-AF17-EDFAA433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98B5-6B8A-45A5-8B25-521AC1E5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0119-A052-401C-B7BB-A09EB39DD073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B173-5893-4AFF-8DE9-D319A5E8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9FE4D-5BF6-470E-BDFB-7854CBF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F173-54D2-4301-A772-21FA8CA7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B31B-0DCC-42A0-BAF7-75FFA7BD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8386-EC1E-4AF5-A6BF-28C63CD1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503A-52DF-4D7E-ADC0-234A53A95EF4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6D79B-3BF6-47BC-A988-8BAF8ECF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AB38-D0D8-41A0-B416-49EB24A3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F3BA-1E06-4BE7-9147-BA42B63A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71CE-2311-48DA-B488-C9E8FA60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4652-EB03-49B3-B976-4A20C26E7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2D534-086D-4949-B0DE-6322F6F1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703-2D40-4BAB-A438-6D16977526B0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BD6D3-48A9-4B6B-AAB2-0B33DCEE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7FD9-37B6-4999-BD62-35B65CBE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E10E-28D8-4633-AA5A-76957BAC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068B-F6AC-41EA-93A5-38E8E6D0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80B3-D55E-4EC6-BC3A-CE7C6C7B3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62A85-AD0E-4B16-99BD-160356C20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E4150-8801-4B79-88B9-894F78282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E6202-D592-4AC8-8B17-1D5700E6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7134-BD04-455B-8558-9B436E9F7A48}" type="datetime1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8EF02-B524-42C4-A0B7-012E2068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DFB24-5249-4A68-80D8-34E08DA4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2D08-DA57-4E1B-A6A2-9F8430E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EA441-0E9C-4EE0-B01E-8FDE00CE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53FB-30A3-45F2-9887-7A06E1632C4F}" type="datetime1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C3832-E320-44DD-B806-966AAAE4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71E8C-70E8-4322-9FA7-A4E08E9D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3070F-22C7-45D6-BBFE-43A96F7E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5CAF-7BF7-4E03-AE21-D3D8DB934867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5C84F-8BF8-46F2-8FCD-51D1BC09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CD03-86D4-4FBD-99F4-5A57FF9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CA5-13B0-4C77-A276-073890A3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0299-8891-4E42-9964-95F6FEE4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0C307-5AFC-4865-9D43-73F24F93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ECA3B-4FBC-4188-9D37-DBB9CF07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7666-1D38-4DE9-9FEF-7D51B1EF0CEA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B6BAA-D370-4985-80E8-891A5223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9437-5AB9-4577-826C-C2F07557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2AD4-CAF9-46FA-B13A-B463A41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D2B1E-CB1F-46F6-ACED-77F847F41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0BC1E-B695-4C4E-BB14-435634A0F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F0DF-DC08-4FF4-9BB8-4BC942FF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0FA-6001-4972-B382-AC3B775AC396}" type="datetime1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B7AD6-2A81-4367-8D1C-83C88FCD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2E864-49A2-4356-8615-3E1A337C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B5286-B473-4A99-86DB-C4D917C9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EE89B-F881-4603-9151-243A0B28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8DFB-7D4E-4DEF-AAC6-614548BC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60CB-8390-441B-AE32-71064633FEC1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FC80D-7973-44CF-AD6B-582A5C180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7A89-BCBA-4391-9A8C-0B54BB4E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7843-04AE-4147-A42A-1DD9E1BD6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87.png"/><Relationship Id="rId21" Type="http://schemas.openxmlformats.org/officeDocument/2006/relationships/image" Target="../media/image109.png"/><Relationship Id="rId7" Type="http://schemas.openxmlformats.org/officeDocument/2006/relationships/image" Target="../media/image103.png"/><Relationship Id="rId12" Type="http://schemas.openxmlformats.org/officeDocument/2006/relationships/image" Target="../media/image99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image" Target="../media/image86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8.png"/><Relationship Id="rId24" Type="http://schemas.openxmlformats.org/officeDocument/2006/relationships/image" Target="../media/image112.png"/><Relationship Id="rId5" Type="http://schemas.openxmlformats.org/officeDocument/2006/relationships/image" Target="../media/image89.png"/><Relationship Id="rId15" Type="http://schemas.openxmlformats.org/officeDocument/2006/relationships/image" Target="../media/image102.png"/><Relationship Id="rId23" Type="http://schemas.openxmlformats.org/officeDocument/2006/relationships/image" Target="../media/image111.png"/><Relationship Id="rId10" Type="http://schemas.openxmlformats.org/officeDocument/2006/relationships/image" Target="../media/image97.png"/><Relationship Id="rId19" Type="http://schemas.openxmlformats.org/officeDocument/2006/relationships/image" Target="../media/image107.png"/><Relationship Id="rId4" Type="http://schemas.openxmlformats.org/officeDocument/2006/relationships/image" Target="../media/image88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160.png"/><Relationship Id="rId3" Type="http://schemas.openxmlformats.org/officeDocument/2006/relationships/image" Target="../media/image87.png"/><Relationship Id="rId7" Type="http://schemas.openxmlformats.org/officeDocument/2006/relationships/image" Target="../media/image100.png"/><Relationship Id="rId12" Type="http://schemas.openxmlformats.org/officeDocument/2006/relationships/image" Target="../media/image1150.png"/><Relationship Id="rId2" Type="http://schemas.openxmlformats.org/officeDocument/2006/relationships/image" Target="../media/image86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140.png"/><Relationship Id="rId5" Type="http://schemas.openxmlformats.org/officeDocument/2006/relationships/image" Target="../media/image1120.png"/><Relationship Id="rId15" Type="http://schemas.openxmlformats.org/officeDocument/2006/relationships/image" Target="../media/image118.png"/><Relationship Id="rId10" Type="http://schemas.openxmlformats.org/officeDocument/2006/relationships/image" Target="../media/image116.png"/><Relationship Id="rId4" Type="http://schemas.openxmlformats.org/officeDocument/2006/relationships/image" Target="../media/image1110.png"/><Relationship Id="rId9" Type="http://schemas.openxmlformats.org/officeDocument/2006/relationships/image" Target="../media/image102.png"/><Relationship Id="rId1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12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8" Type="http://schemas.openxmlformats.org/officeDocument/2006/relationships/image" Target="../media/image211.png"/><Relationship Id="rId26" Type="http://schemas.openxmlformats.org/officeDocument/2006/relationships/image" Target="../media/image64.png"/><Relationship Id="rId39" Type="http://schemas.openxmlformats.org/officeDocument/2006/relationships/image" Target="../media/image45.png"/><Relationship Id="rId3" Type="http://schemas.openxmlformats.org/officeDocument/2006/relationships/image" Target="../media/image196.png"/><Relationship Id="rId21" Type="http://schemas.openxmlformats.org/officeDocument/2006/relationships/image" Target="../media/image214.png"/><Relationship Id="rId34" Type="http://schemas.openxmlformats.org/officeDocument/2006/relationships/image" Target="../media/image650.png"/><Relationship Id="rId42" Type="http://schemas.openxmlformats.org/officeDocument/2006/relationships/image" Target="../media/image48.png"/><Relationship Id="rId7" Type="http://schemas.openxmlformats.org/officeDocument/2006/relationships/image" Target="../media/image200.png"/><Relationship Id="rId17" Type="http://schemas.openxmlformats.org/officeDocument/2006/relationships/image" Target="../media/image210.png"/><Relationship Id="rId25" Type="http://schemas.openxmlformats.org/officeDocument/2006/relationships/image" Target="../media/image63.png"/><Relationship Id="rId33" Type="http://schemas.openxmlformats.org/officeDocument/2006/relationships/image" Target="../media/image640.png"/><Relationship Id="rId38" Type="http://schemas.openxmlformats.org/officeDocument/2006/relationships/image" Target="../media/image42.png"/><Relationship Id="rId16" Type="http://schemas.openxmlformats.org/officeDocument/2006/relationships/image" Target="../media/image209.png"/><Relationship Id="rId20" Type="http://schemas.openxmlformats.org/officeDocument/2006/relationships/image" Target="../media/image213.png"/><Relationship Id="rId29" Type="http://schemas.openxmlformats.org/officeDocument/2006/relationships/image" Target="../media/image67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24" Type="http://schemas.openxmlformats.org/officeDocument/2006/relationships/image" Target="../media/image62.png"/><Relationship Id="rId32" Type="http://schemas.openxmlformats.org/officeDocument/2006/relationships/image" Target="../media/image121.png"/><Relationship Id="rId37" Type="http://schemas.openxmlformats.org/officeDocument/2006/relationships/image" Target="../media/image670.png"/><Relationship Id="rId40" Type="http://schemas.openxmlformats.org/officeDocument/2006/relationships/image" Target="../media/image1200.png"/><Relationship Id="rId5" Type="http://schemas.openxmlformats.org/officeDocument/2006/relationships/image" Target="../media/image198.png"/><Relationship Id="rId23" Type="http://schemas.openxmlformats.org/officeDocument/2006/relationships/image" Target="../media/image216.png"/><Relationship Id="rId28" Type="http://schemas.openxmlformats.org/officeDocument/2006/relationships/image" Target="../media/image66.png"/><Relationship Id="rId36" Type="http://schemas.openxmlformats.org/officeDocument/2006/relationships/image" Target="../media/image37.png"/><Relationship Id="rId10" Type="http://schemas.openxmlformats.org/officeDocument/2006/relationships/image" Target="../media/image203.png"/><Relationship Id="rId19" Type="http://schemas.openxmlformats.org/officeDocument/2006/relationships/image" Target="../media/image212.png"/><Relationship Id="rId31" Type="http://schemas.openxmlformats.org/officeDocument/2006/relationships/image" Target="../media/image120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Relationship Id="rId22" Type="http://schemas.openxmlformats.org/officeDocument/2006/relationships/image" Target="../media/image215.png"/><Relationship Id="rId27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122.png"/><Relationship Id="rId43" Type="http://schemas.openxmlformats.org/officeDocument/2006/relationships/image" Target="../media/image12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8" Type="http://schemas.openxmlformats.org/officeDocument/2006/relationships/image" Target="../media/image211.png"/><Relationship Id="rId13" Type="http://schemas.openxmlformats.org/officeDocument/2006/relationships/image" Target="../media/image206.png"/><Relationship Id="rId26" Type="http://schemas.openxmlformats.org/officeDocument/2006/relationships/image" Target="../media/image218.png"/><Relationship Id="rId3" Type="http://schemas.openxmlformats.org/officeDocument/2006/relationships/image" Target="../media/image196.png"/><Relationship Id="rId21" Type="http://schemas.openxmlformats.org/officeDocument/2006/relationships/image" Target="../media/image214.png"/><Relationship Id="rId7" Type="http://schemas.openxmlformats.org/officeDocument/2006/relationships/image" Target="../media/image200.png"/><Relationship Id="rId17" Type="http://schemas.openxmlformats.org/officeDocument/2006/relationships/image" Target="../media/image210.png"/><Relationship Id="rId12" Type="http://schemas.openxmlformats.org/officeDocument/2006/relationships/image" Target="../media/image205.png"/><Relationship Id="rId25" Type="http://schemas.openxmlformats.org/officeDocument/2006/relationships/image" Target="../media/image2170.png"/><Relationship Id="rId16" Type="http://schemas.openxmlformats.org/officeDocument/2006/relationships/image" Target="../media/image209.png"/><Relationship Id="rId20" Type="http://schemas.openxmlformats.org/officeDocument/2006/relationships/image" Target="../media/image213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24" Type="http://schemas.openxmlformats.org/officeDocument/2006/relationships/image" Target="../media/image217.png"/><Relationship Id="rId5" Type="http://schemas.openxmlformats.org/officeDocument/2006/relationships/image" Target="../media/image198.png"/><Relationship Id="rId23" Type="http://schemas.openxmlformats.org/officeDocument/2006/relationships/image" Target="../media/image216.png"/><Relationship Id="rId15" Type="http://schemas.openxmlformats.org/officeDocument/2006/relationships/image" Target="../media/image208.png"/><Relationship Id="rId28" Type="http://schemas.openxmlformats.org/officeDocument/2006/relationships/image" Target="../media/image131.png"/><Relationship Id="rId10" Type="http://schemas.openxmlformats.org/officeDocument/2006/relationships/image" Target="../media/image203.png"/><Relationship Id="rId19" Type="http://schemas.openxmlformats.org/officeDocument/2006/relationships/image" Target="../media/image212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Relationship Id="rId22" Type="http://schemas.openxmlformats.org/officeDocument/2006/relationships/image" Target="../media/image215.png"/><Relationship Id="rId14" Type="http://schemas.openxmlformats.org/officeDocument/2006/relationships/image" Target="../media/image207.png"/><Relationship Id="rId27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1.png"/><Relationship Id="rId18" Type="http://schemas.openxmlformats.org/officeDocument/2006/relationships/image" Target="../media/image162.png"/><Relationship Id="rId3" Type="http://schemas.openxmlformats.org/officeDocument/2006/relationships/image" Target="../media/image158.png"/><Relationship Id="rId7" Type="http://schemas.openxmlformats.org/officeDocument/2006/relationships/image" Target="../media/image149.png"/><Relationship Id="rId12" Type="http://schemas.openxmlformats.org/officeDocument/2006/relationships/image" Target="../media/image150.png"/><Relationship Id="rId17" Type="http://schemas.openxmlformats.org/officeDocument/2006/relationships/image" Target="../media/image161.png"/><Relationship Id="rId2" Type="http://schemas.openxmlformats.org/officeDocument/2006/relationships/image" Target="../media/image145.png"/><Relationship Id="rId16" Type="http://schemas.openxmlformats.org/officeDocument/2006/relationships/image" Target="../media/image160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5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4.png"/><Relationship Id="rId19" Type="http://schemas.openxmlformats.org/officeDocument/2006/relationships/image" Target="../media/image163.png"/><Relationship Id="rId4" Type="http://schemas.openxmlformats.org/officeDocument/2006/relationships/image" Target="../media/image159.png"/><Relationship Id="rId9" Type="http://schemas.openxmlformats.org/officeDocument/2006/relationships/image" Target="../media/image153.png"/><Relationship Id="rId14" Type="http://schemas.openxmlformats.org/officeDocument/2006/relationships/image" Target="../media/image1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7.png"/><Relationship Id="rId3" Type="http://schemas.openxmlformats.org/officeDocument/2006/relationships/image" Target="../media/image165.png"/><Relationship Id="rId21" Type="http://schemas.openxmlformats.org/officeDocument/2006/relationships/image" Target="../media/image170.png"/><Relationship Id="rId7" Type="http://schemas.openxmlformats.org/officeDocument/2006/relationships/image" Target="../media/image153.png"/><Relationship Id="rId12" Type="http://schemas.openxmlformats.org/officeDocument/2006/relationships/image" Target="../media/image157.png"/><Relationship Id="rId17" Type="http://schemas.openxmlformats.org/officeDocument/2006/relationships/image" Target="../media/image166.png"/><Relationship Id="rId2" Type="http://schemas.openxmlformats.org/officeDocument/2006/relationships/image" Target="../media/image145.png"/><Relationship Id="rId16" Type="http://schemas.openxmlformats.org/officeDocument/2006/relationships/image" Target="../media/image163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6.png"/><Relationship Id="rId5" Type="http://schemas.openxmlformats.org/officeDocument/2006/relationships/image" Target="../media/image149.png"/><Relationship Id="rId15" Type="http://schemas.openxmlformats.org/officeDocument/2006/relationships/image" Target="../media/image162.png"/><Relationship Id="rId10" Type="http://schemas.openxmlformats.org/officeDocument/2006/relationships/image" Target="../media/image151.png"/><Relationship Id="rId19" Type="http://schemas.openxmlformats.org/officeDocument/2006/relationships/image" Target="../media/image168.png"/><Relationship Id="rId4" Type="http://schemas.openxmlformats.org/officeDocument/2006/relationships/image" Target="../media/image148.png"/><Relationship Id="rId9" Type="http://schemas.openxmlformats.org/officeDocument/2006/relationships/image" Target="../media/image150.png"/><Relationship Id="rId14" Type="http://schemas.openxmlformats.org/officeDocument/2006/relationships/image" Target="../media/image161.png"/><Relationship Id="rId22" Type="http://schemas.openxmlformats.org/officeDocument/2006/relationships/image" Target="../media/image17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2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3.png"/><Relationship Id="rId2" Type="http://schemas.openxmlformats.org/officeDocument/2006/relationships/image" Target="../media/image52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56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C775-01FE-42EF-AE74-A4F445F04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412" y="621220"/>
            <a:ext cx="10339388" cy="2562321"/>
          </a:xfrm>
        </p:spPr>
        <p:txBody>
          <a:bodyPr>
            <a:normAutofit/>
          </a:bodyPr>
          <a:lstStyle/>
          <a:p>
            <a:r>
              <a:rPr lang="en-US" dirty="0"/>
              <a:t>Time-Optimal Self-Stabilizing Leader Election</a:t>
            </a:r>
            <a:br>
              <a:rPr lang="en-US" dirty="0"/>
            </a:br>
            <a:r>
              <a:rPr lang="en-US" dirty="0"/>
              <a:t>in Population Protocols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4006AE-EFCA-458D-9044-D2AD062DC531}"/>
              </a:ext>
            </a:extLst>
          </p:cNvPr>
          <p:cNvSpPr txBox="1">
            <a:spLocks/>
          </p:cNvSpPr>
          <p:nvPr/>
        </p:nvSpPr>
        <p:spPr>
          <a:xfrm>
            <a:off x="2076449" y="4509473"/>
            <a:ext cx="4019551" cy="1400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Eric Severson</a:t>
            </a:r>
          </a:p>
          <a:p>
            <a:r>
              <a:rPr lang="en-US" sz="4000" dirty="0"/>
              <a:t>UC Davis</a:t>
            </a:r>
          </a:p>
        </p:txBody>
      </p:sp>
      <p:pic>
        <p:nvPicPr>
          <p:cNvPr id="5" name="Picture 4" descr="Image result for uc davis logo">
            <a:extLst>
              <a:ext uri="{FF2B5EF4-FFF2-40B4-BE49-F238E27FC236}">
                <a16:creationId xmlns:a16="http://schemas.microsoft.com/office/drawing/2014/main" id="{EB2A2CC9-58FA-4797-88D5-42F27D52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7" y="4169664"/>
            <a:ext cx="1908417" cy="19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9523-6C6C-4215-8084-C34FF443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DFC190-1E84-45C8-8443-DF44D3EBDB38}"/>
              </a:ext>
            </a:extLst>
          </p:cNvPr>
          <p:cNvSpPr txBox="1">
            <a:spLocks/>
          </p:cNvSpPr>
          <p:nvPr/>
        </p:nvSpPr>
        <p:spPr>
          <a:xfrm>
            <a:off x="6404160" y="4955619"/>
            <a:ext cx="5218050" cy="631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PODC 2021</a:t>
            </a:r>
          </a:p>
        </p:txBody>
      </p:sp>
    </p:spTree>
    <p:extLst>
      <p:ext uri="{BB962C8B-B14F-4D97-AF65-F5344CB8AC3E}">
        <p14:creationId xmlns:p14="http://schemas.microsoft.com/office/powerpoint/2010/main" val="366143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6CDD-966D-41D3-9D8D-7CA86414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BEDE-845D-4371-892E-755AF95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/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={0,1,…,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={0}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blipFill>
                <a:blip r:embed="rId2"/>
                <a:stretch>
                  <a:fillRect l="-4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/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/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/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ABFE320-456E-49B2-BE76-01178752DC3C}"/>
              </a:ext>
            </a:extLst>
          </p:cNvPr>
          <p:cNvGrpSpPr/>
          <p:nvPr/>
        </p:nvGrpSpPr>
        <p:grpSpPr>
          <a:xfrm>
            <a:off x="2391350" y="4508642"/>
            <a:ext cx="6219250" cy="241152"/>
            <a:chOff x="5508152" y="4892480"/>
            <a:chExt cx="5143041" cy="243699"/>
          </a:xfrm>
        </p:grpSpPr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74B85E28-24F3-43EB-871F-F13493483E45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4D203713-D9E4-4BEC-A67F-7100330F97A2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C990808D-7D06-4381-B4F7-1AA9301BC0C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C829551B-AE23-48EB-B373-67D6F169D02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B2539A81-BA09-4E1E-A832-467875C0173B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92575E18-2EE7-41DD-9570-3E22FCFA7CE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BCEB76E0-9C61-45ED-BC3E-EB56DF139688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/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/>
              <p:nvPr/>
            </p:nvSpPr>
            <p:spPr>
              <a:xfrm>
                <a:off x="3546436" y="384704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3847049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/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/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/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/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AC47548-5CD5-4942-94DC-6EE803FAB70F}"/>
              </a:ext>
            </a:extLst>
          </p:cNvPr>
          <p:cNvGrpSpPr/>
          <p:nvPr/>
        </p:nvGrpSpPr>
        <p:grpSpPr>
          <a:xfrm>
            <a:off x="2219618" y="4686432"/>
            <a:ext cx="6550218" cy="1044123"/>
            <a:chOff x="2219618" y="4686432"/>
            <a:chExt cx="6550218" cy="1044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E66ED5-3301-47ED-A58E-8DCDE57FAF4A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52547D26-D389-4D1C-B25D-D0B9DD9033C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D5CE4C-199D-40A3-8593-A2730E40F12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row: Up 51">
                <a:extLst>
                  <a:ext uri="{FF2B5EF4-FFF2-40B4-BE49-F238E27FC236}">
                    <a16:creationId xmlns:a16="http://schemas.microsoft.com/office/drawing/2014/main" id="{7F6FD912-6442-4C79-AB64-970E833319C1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AF809B-F6DB-454B-AA8D-57E30FEF7825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72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Arrow: Up 54">
                <a:extLst>
                  <a:ext uri="{FF2B5EF4-FFF2-40B4-BE49-F238E27FC236}">
                    <a16:creationId xmlns:a16="http://schemas.microsoft.com/office/drawing/2014/main" id="{49798D1C-A363-4288-91EF-E179F5A16B98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041B157-C118-47D6-9166-E0BA509B4A76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Arrow: Up 57">
                <a:extLst>
                  <a:ext uri="{FF2B5EF4-FFF2-40B4-BE49-F238E27FC236}">
                    <a16:creationId xmlns:a16="http://schemas.microsoft.com/office/drawing/2014/main" id="{3702DF68-71F1-46DF-A1C0-017473942297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6212D8-B2A4-476A-9511-759EB2EBFD69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48B7A7-7DC9-47E2-90B3-2C1ACA16390A}"/>
                  </a:ext>
                </a:extLst>
              </p:cNvPr>
              <p:cNvSpPr txBox="1"/>
              <p:nvPr/>
            </p:nvSpPr>
            <p:spPr>
              <a:xfrm>
                <a:off x="353028" y="3402611"/>
                <a:ext cx="3227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Configuration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bottlenecks: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48B7A7-7DC9-47E2-90B3-2C1ACA163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28" y="3402611"/>
                <a:ext cx="3227500" cy="830997"/>
              </a:xfrm>
              <a:prstGeom prst="rect">
                <a:avLst/>
              </a:prstGeom>
              <a:blipFill>
                <a:blip r:embed="rId16"/>
                <a:stretch>
                  <a:fillRect l="-302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901504D-0192-49D5-8D4B-41A728FCBF18}"/>
                  </a:ext>
                </a:extLst>
              </p:cNvPr>
              <p:cNvSpPr/>
              <p:nvPr/>
            </p:nvSpPr>
            <p:spPr>
              <a:xfrm>
                <a:off x="4489680" y="389142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901504D-0192-49D5-8D4B-41A728FCB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80" y="3891426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D856A7F-BA22-4E96-8468-2410CBFE5222}"/>
                  </a:ext>
                </a:extLst>
              </p:cNvPr>
              <p:cNvSpPr/>
              <p:nvPr/>
            </p:nvSpPr>
            <p:spPr>
              <a:xfrm>
                <a:off x="8065551" y="3910881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D856A7F-BA22-4E96-8468-2410CBFE5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551" y="3910881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C343721-3F3C-4782-8D0A-5EDD77D775A8}"/>
                  </a:ext>
                </a:extLst>
              </p:cNvPr>
              <p:cNvSpPr/>
              <p:nvPr/>
            </p:nvSpPr>
            <p:spPr>
              <a:xfrm>
                <a:off x="5429318" y="387183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C343721-3F3C-4782-8D0A-5EDD77D77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18" y="3871839"/>
                <a:ext cx="328613" cy="32861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BEFA0FB-9C72-483D-A6D1-D6650F61E1CF}"/>
                  </a:ext>
                </a:extLst>
              </p:cNvPr>
              <p:cNvSpPr/>
              <p:nvPr/>
            </p:nvSpPr>
            <p:spPr>
              <a:xfrm>
                <a:off x="6263439" y="388044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BEFA0FB-9C72-483D-A6D1-D6650F61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439" y="3880445"/>
                <a:ext cx="328613" cy="32861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E9C8F7-2DB4-4D43-A8A2-EA73E0DE7934}"/>
                  </a:ext>
                </a:extLst>
              </p:cNvPr>
              <p:cNvSpPr/>
              <p:nvPr/>
            </p:nvSpPr>
            <p:spPr>
              <a:xfrm>
                <a:off x="7164495" y="388044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E9C8F7-2DB4-4D43-A8A2-EA73E0DE7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95" y="3880445"/>
                <a:ext cx="328613" cy="32861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CD9D0731-6F8D-4F39-BE44-AD52D49CFF58}"/>
              </a:ext>
            </a:extLst>
          </p:cNvPr>
          <p:cNvSpPr/>
          <p:nvPr/>
        </p:nvSpPr>
        <p:spPr>
          <a:xfrm>
            <a:off x="3412188" y="3732013"/>
            <a:ext cx="569339" cy="97605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A7A324-EA7F-4FB6-9658-E40968233C84}"/>
                  </a:ext>
                </a:extLst>
              </p:cNvPr>
              <p:cNvSpPr txBox="1"/>
              <p:nvPr/>
            </p:nvSpPr>
            <p:spPr>
              <a:xfrm>
                <a:off x="8902317" y="4070484"/>
                <a:ext cx="1793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A7A324-EA7F-4FB6-9658-E40968233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317" y="4070484"/>
                <a:ext cx="1793762" cy="461665"/>
              </a:xfrm>
              <a:prstGeom prst="rect">
                <a:avLst/>
              </a:prstGeom>
              <a:blipFill>
                <a:blip r:embed="rId22"/>
                <a:stretch>
                  <a:fillRect l="-67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71C3B4-6871-4F9C-8D6C-0FD95A97E381}"/>
                  </a:ext>
                </a:extLst>
              </p:cNvPr>
              <p:cNvSpPr/>
              <p:nvPr/>
            </p:nvSpPr>
            <p:spPr>
              <a:xfrm>
                <a:off x="3190979" y="3362680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71C3B4-6871-4F9C-8D6C-0FD95A97E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79" y="3362680"/>
                <a:ext cx="1200137" cy="369332"/>
              </a:xfrm>
              <a:prstGeom prst="rect">
                <a:avLst/>
              </a:prstGeom>
              <a:blipFill>
                <a:blip r:embed="rId23"/>
                <a:stretch>
                  <a:fillRect t="-10000" r="-35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2C03511-23A6-458A-920B-A3D1B9BF9090}"/>
                  </a:ext>
                </a:extLst>
              </p:cNvPr>
              <p:cNvSpPr/>
              <p:nvPr/>
            </p:nvSpPr>
            <p:spPr>
              <a:xfrm>
                <a:off x="4549947" y="3375027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2C03511-23A6-458A-920B-A3D1B9BF9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947" y="3375027"/>
                <a:ext cx="1200137" cy="369332"/>
              </a:xfrm>
              <a:prstGeom prst="rect">
                <a:avLst/>
              </a:prstGeom>
              <a:blipFill>
                <a:blip r:embed="rId24"/>
                <a:stretch>
                  <a:fillRect t="-10000" r="-35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0CC276-BBAA-4CF4-8F6A-894C21A71291}"/>
                  </a:ext>
                </a:extLst>
              </p:cNvPr>
              <p:cNvSpPr/>
              <p:nvPr/>
            </p:nvSpPr>
            <p:spPr>
              <a:xfrm>
                <a:off x="5429318" y="3388711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0CC276-BBAA-4CF4-8F6A-894C21A71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18" y="3388711"/>
                <a:ext cx="1200137" cy="369332"/>
              </a:xfrm>
              <a:prstGeom prst="rect">
                <a:avLst/>
              </a:prstGeom>
              <a:blipFill>
                <a:blip r:embed="rId25"/>
                <a:stretch>
                  <a:fillRect t="-10000" r="-30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05B54D4-6C29-442A-93AF-95710DA1EAFD}"/>
                  </a:ext>
                </a:extLst>
              </p:cNvPr>
              <p:cNvSpPr/>
              <p:nvPr/>
            </p:nvSpPr>
            <p:spPr>
              <a:xfrm>
                <a:off x="6365965" y="3397390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05B54D4-6C29-442A-93AF-95710DA1E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397390"/>
                <a:ext cx="1200137" cy="369332"/>
              </a:xfrm>
              <a:prstGeom prst="rect">
                <a:avLst/>
              </a:prstGeom>
              <a:blipFill>
                <a:blip r:embed="rId26"/>
                <a:stretch>
                  <a:fillRect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E269E01-AE1C-4A11-8AC8-E02971693135}"/>
                  </a:ext>
                </a:extLst>
              </p:cNvPr>
              <p:cNvSpPr/>
              <p:nvPr/>
            </p:nvSpPr>
            <p:spPr>
              <a:xfrm>
                <a:off x="7229067" y="3417389"/>
                <a:ext cx="12001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E269E01-AE1C-4A11-8AC8-E02971693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067" y="3417389"/>
                <a:ext cx="1200137" cy="369332"/>
              </a:xfrm>
              <a:prstGeom prst="rect">
                <a:avLst/>
              </a:prstGeom>
              <a:blipFill>
                <a:blip r:embed="rId27"/>
                <a:stretch>
                  <a:fillRect t="-10000" r="-30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3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/>
      <p:bldP spid="3" grpId="0"/>
      <p:bldP spid="3" grpId="1"/>
      <p:bldP spid="45" grpId="0"/>
      <p:bldP spid="45" grpId="1"/>
      <p:bldP spid="46" grpId="0"/>
      <p:bldP spid="46" grpId="1"/>
      <p:bldP spid="68" grpId="0"/>
      <p:bldP spid="68" grpId="1"/>
      <p:bldP spid="70" grpId="0"/>
      <p:bldP spid="7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6CDD-966D-41D3-9D8D-7CA86414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BEDE-845D-4371-892E-755AF95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/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={0,1,…,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={0}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blipFill>
                <a:blip r:embed="rId2"/>
                <a:stretch>
                  <a:fillRect l="-4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/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/>
              <p:nvPr/>
            </p:nvSpPr>
            <p:spPr>
              <a:xfrm>
                <a:off x="3366473" y="43261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73" y="4326165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ABFE320-456E-49B2-BE76-01178752DC3C}"/>
              </a:ext>
            </a:extLst>
          </p:cNvPr>
          <p:cNvGrpSpPr/>
          <p:nvPr/>
        </p:nvGrpSpPr>
        <p:grpSpPr>
          <a:xfrm>
            <a:off x="2391350" y="4508642"/>
            <a:ext cx="6219250" cy="241152"/>
            <a:chOff x="5508152" y="4892480"/>
            <a:chExt cx="5143041" cy="243699"/>
          </a:xfrm>
        </p:grpSpPr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74B85E28-24F3-43EB-871F-F13493483E45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4D203713-D9E4-4BEC-A67F-7100330F97A2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C990808D-7D06-4381-B4F7-1AA9301BC0C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C829551B-AE23-48EB-B373-67D6F169D02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B2539A81-BA09-4E1E-A832-467875C0173B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92575E18-2EE7-41DD-9570-3E22FCFA7CE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BCEB76E0-9C61-45ED-BC3E-EB56DF139688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/>
              <p:nvPr/>
            </p:nvSpPr>
            <p:spPr>
              <a:xfrm>
                <a:off x="3756987" y="43261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87" y="4326165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AC47548-5CD5-4942-94DC-6EE803FAB70F}"/>
              </a:ext>
            </a:extLst>
          </p:cNvPr>
          <p:cNvGrpSpPr/>
          <p:nvPr/>
        </p:nvGrpSpPr>
        <p:grpSpPr>
          <a:xfrm>
            <a:off x="2219618" y="4686432"/>
            <a:ext cx="6550218" cy="1044123"/>
            <a:chOff x="2219618" y="4686432"/>
            <a:chExt cx="6550218" cy="1044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E66ED5-3301-47ED-A58E-8DCDE57FAF4A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52547D26-D389-4D1C-B25D-D0B9DD9033C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D5CE4C-199D-40A3-8593-A2730E40F12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row: Up 51">
                <a:extLst>
                  <a:ext uri="{FF2B5EF4-FFF2-40B4-BE49-F238E27FC236}">
                    <a16:creationId xmlns:a16="http://schemas.microsoft.com/office/drawing/2014/main" id="{7F6FD912-6442-4C79-AB64-970E833319C1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AF809B-F6DB-454B-AA8D-57E30FEF7825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72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Arrow: Up 54">
                <a:extLst>
                  <a:ext uri="{FF2B5EF4-FFF2-40B4-BE49-F238E27FC236}">
                    <a16:creationId xmlns:a16="http://schemas.microsoft.com/office/drawing/2014/main" id="{49798D1C-A363-4288-91EF-E179F5A16B98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041B157-C118-47D6-9166-E0BA509B4A76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Arrow: Up 57">
                <a:extLst>
                  <a:ext uri="{FF2B5EF4-FFF2-40B4-BE49-F238E27FC236}">
                    <a16:creationId xmlns:a16="http://schemas.microsoft.com/office/drawing/2014/main" id="{3702DF68-71F1-46DF-A1C0-017473942297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6212D8-B2A4-476A-9511-759EB2EBFD69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13AD64F-D39B-4E6D-8341-69695A65EF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284946" cy="9962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13AD64F-D39B-4E6D-8341-69695A65E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284946" cy="996230"/>
              </a:xfrm>
              <a:blipFill>
                <a:blip r:embed="rId10"/>
                <a:stretch>
                  <a:fillRect l="-1961" t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B48B7A7-7DC9-47E2-90B3-2C1ACA16390A}"/>
              </a:ext>
            </a:extLst>
          </p:cNvPr>
          <p:cNvSpPr txBox="1"/>
          <p:nvPr/>
        </p:nvSpPr>
        <p:spPr>
          <a:xfrm>
            <a:off x="957375" y="3359428"/>
            <a:ext cx="2407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Worst case initial configuration: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003BAD9-6F2C-49D6-87E8-6D06097576A6}"/>
                  </a:ext>
                </a:extLst>
              </p:cNvPr>
              <p:cNvSpPr/>
              <p:nvPr/>
            </p:nvSpPr>
            <p:spPr>
              <a:xfrm>
                <a:off x="3364800" y="393768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003BAD9-6F2C-49D6-87E8-6D0609757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800" y="3937686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3DD724-5A59-4277-8BC3-24529C7CB8BC}"/>
                  </a:ext>
                </a:extLst>
              </p:cNvPr>
              <p:cNvSpPr/>
              <p:nvPr/>
            </p:nvSpPr>
            <p:spPr>
              <a:xfrm>
                <a:off x="3755314" y="393768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3DD724-5A59-4277-8BC3-24529C7CB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314" y="3937686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DDB4EAE-16FC-4C68-8330-CA54AE42968A}"/>
                  </a:ext>
                </a:extLst>
              </p:cNvPr>
              <p:cNvSpPr/>
              <p:nvPr/>
            </p:nvSpPr>
            <p:spPr>
              <a:xfrm>
                <a:off x="3364800" y="356984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DDB4EAE-16FC-4C68-8330-CA54AE429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800" y="3569846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131559-D55C-4FEC-A28C-2080F5741DA9}"/>
                  </a:ext>
                </a:extLst>
              </p:cNvPr>
              <p:cNvSpPr/>
              <p:nvPr/>
            </p:nvSpPr>
            <p:spPr>
              <a:xfrm>
                <a:off x="3755314" y="356984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131559-D55C-4FEC-A28C-2080F5741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314" y="3569846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182B0A2-6744-477F-8AB7-46DA33C4441B}"/>
                  </a:ext>
                </a:extLst>
              </p:cNvPr>
              <p:cNvSpPr/>
              <p:nvPr/>
            </p:nvSpPr>
            <p:spPr>
              <a:xfrm>
                <a:off x="3574899" y="323091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182B0A2-6744-477F-8AB7-46DA33C44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899" y="3230914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CB8951-A367-4AA6-BBC8-490A50FFE744}"/>
                  </a:ext>
                </a:extLst>
              </p:cNvPr>
              <p:cNvSpPr txBox="1"/>
              <p:nvPr/>
            </p:nvSpPr>
            <p:spPr>
              <a:xfrm>
                <a:off x="8993375" y="4028806"/>
                <a:ext cx="1715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CB8951-A367-4AA6-BBC8-490A50FFE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75" y="4028806"/>
                <a:ext cx="1715874" cy="461665"/>
              </a:xfrm>
              <a:prstGeom prst="rect">
                <a:avLst/>
              </a:prstGeom>
              <a:blipFill>
                <a:blip r:embed="rId16"/>
                <a:stretch>
                  <a:fillRect l="-70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C8F-156C-4ACB-B8E5-0C3AFA6D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507459"/>
            <a:ext cx="9357360" cy="1325563"/>
          </a:xfrm>
        </p:spPr>
        <p:txBody>
          <a:bodyPr/>
          <a:lstStyle/>
          <a:p>
            <a:pPr algn="ctr"/>
            <a:r>
              <a:rPr lang="en-US" dirty="0"/>
              <a:t>Our Work: Time / Space Tradeoffs for Self-Stabilizing Leader 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E63AA-133F-418B-96BD-93DE01FD7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10968"/>
                <a:ext cx="10515600" cy="24822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Time and space optimal </a:t>
                </a:r>
                <a:r>
                  <a:rPr lang="en-US" b="1" dirty="0"/>
                  <a:t>silent</a:t>
                </a:r>
                <a:r>
                  <a:rPr lang="en-US" dirty="0"/>
                  <a:t> protocol: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states</a:t>
                </a:r>
              </a:p>
              <a:p>
                <a:r>
                  <a:rPr lang="en-US" dirty="0"/>
                  <a:t>Time optimal non-silent protocol: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exponential states</a:t>
                </a:r>
              </a:p>
              <a:p>
                <a:r>
                  <a:rPr lang="en-US" dirty="0"/>
                  <a:t>Both our protocols also solve ranking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E63AA-133F-418B-96BD-93DE01FD7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10968"/>
                <a:ext cx="10515600" cy="2482239"/>
              </a:xfrm>
              <a:blipFill>
                <a:blip r:embed="rId2"/>
                <a:stretch>
                  <a:fillRect l="-1043" t="-3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CAF40-2130-4630-BCEB-0F2DBD6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081E5AE-C769-4B82-8440-8BB392954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10805" y="4586610"/>
                <a:ext cx="3784743" cy="991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lower bound for silent protocols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081E5AE-C769-4B82-8440-8BB392954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05" y="4586610"/>
                <a:ext cx="3784743" cy="991793"/>
              </a:xfrm>
              <a:prstGeom prst="rect">
                <a:avLst/>
              </a:prstGeom>
              <a:blipFill>
                <a:blip r:embed="rId3"/>
                <a:stretch>
                  <a:fillRect l="-3221" t="-9816" r="-322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6C2B986-93B5-49DA-A320-5C3ED4C2B010}"/>
              </a:ext>
            </a:extLst>
          </p:cNvPr>
          <p:cNvGrpSpPr/>
          <p:nvPr/>
        </p:nvGrpSpPr>
        <p:grpSpPr>
          <a:xfrm>
            <a:off x="1245446" y="4378681"/>
            <a:ext cx="2619994" cy="1219966"/>
            <a:chOff x="6319219" y="3982902"/>
            <a:chExt cx="2619994" cy="1219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4375AD4-FDBF-4FBF-A879-DD01AD8036E9}"/>
                    </a:ext>
                  </a:extLst>
                </p:cNvPr>
                <p:cNvSpPr/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5A93483-066D-4B0D-842F-3AA5EA83E0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FCCCE59-D9BF-411A-8E6E-CC4B69E29589}"/>
                </a:ext>
              </a:extLst>
            </p:cNvPr>
            <p:cNvSpPr/>
            <p:nvPr/>
          </p:nvSpPr>
          <p:spPr>
            <a:xfrm>
              <a:off x="7380950" y="4031107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246BDD-332A-4910-B75F-2B1FB7969165}"/>
                </a:ext>
              </a:extLst>
            </p:cNvPr>
            <p:cNvSpPr/>
            <p:nvPr/>
          </p:nvSpPr>
          <p:spPr>
            <a:xfrm>
              <a:off x="6803874" y="4874255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844B1D-7D8B-403D-9165-BEE515F990A1}"/>
                </a:ext>
              </a:extLst>
            </p:cNvPr>
            <p:cNvSpPr/>
            <p:nvPr/>
          </p:nvSpPr>
          <p:spPr>
            <a:xfrm>
              <a:off x="7709563" y="4811279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D20D5B8-AA3B-4DF3-AC51-9F07C13B681E}"/>
                </a:ext>
              </a:extLst>
            </p:cNvPr>
            <p:cNvSpPr/>
            <p:nvPr/>
          </p:nvSpPr>
          <p:spPr>
            <a:xfrm>
              <a:off x="6885890" y="4313867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3BCEC34-F322-4412-8466-875AEAB03A55}"/>
                </a:ext>
              </a:extLst>
            </p:cNvPr>
            <p:cNvSpPr/>
            <p:nvPr/>
          </p:nvSpPr>
          <p:spPr>
            <a:xfrm>
              <a:off x="7963075" y="4375814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C74768-384F-4C47-B50A-83AD4CAE4EDC}"/>
                </a:ext>
              </a:extLst>
            </p:cNvPr>
            <p:cNvSpPr/>
            <p:nvPr/>
          </p:nvSpPr>
          <p:spPr>
            <a:xfrm>
              <a:off x="6319219" y="4565355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1C3062-ECAE-4044-9930-486DD2D4F5E1}"/>
                </a:ext>
              </a:extLst>
            </p:cNvPr>
            <p:cNvSpPr/>
            <p:nvPr/>
          </p:nvSpPr>
          <p:spPr>
            <a:xfrm>
              <a:off x="7256718" y="4697743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353888-686E-40F1-AE29-D11E9264E373}"/>
                </a:ext>
              </a:extLst>
            </p:cNvPr>
            <p:cNvSpPr/>
            <p:nvPr/>
          </p:nvSpPr>
          <p:spPr>
            <a:xfrm>
              <a:off x="6483525" y="3982902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B6D6604-200C-4710-8043-83CB80BD6D16}"/>
              </a:ext>
            </a:extLst>
          </p:cNvPr>
          <p:cNvSpPr txBox="1"/>
          <p:nvPr/>
        </p:nvSpPr>
        <p:spPr>
          <a:xfrm>
            <a:off x="1264190" y="574130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Silent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B34ECAD-816A-4BAC-B3BC-DD79AE1E64AB}"/>
                  </a:ext>
                </a:extLst>
              </p:cNvPr>
              <p:cNvSpPr/>
              <p:nvPr/>
            </p:nvSpPr>
            <p:spPr>
              <a:xfrm>
                <a:off x="7487132" y="4767012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B34ECAD-816A-4BAC-B3BC-DD79AE1E6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132" y="4767012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5035213D-18A3-41E6-87FC-81B809CE33A3}"/>
              </a:ext>
            </a:extLst>
          </p:cNvPr>
          <p:cNvSpPr/>
          <p:nvPr/>
        </p:nvSpPr>
        <p:spPr>
          <a:xfrm>
            <a:off x="6257482" y="4422304"/>
            <a:ext cx="328613" cy="3286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565D2-D792-4F01-AC23-FC7EA5F65172}"/>
              </a:ext>
            </a:extLst>
          </p:cNvPr>
          <p:cNvSpPr/>
          <p:nvPr/>
        </p:nvSpPr>
        <p:spPr>
          <a:xfrm>
            <a:off x="5680406" y="5265452"/>
            <a:ext cx="328613" cy="3286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7DE2D5-F075-4178-8EB8-CE8D2A029849}"/>
              </a:ext>
            </a:extLst>
          </p:cNvPr>
          <p:cNvSpPr/>
          <p:nvPr/>
        </p:nvSpPr>
        <p:spPr>
          <a:xfrm>
            <a:off x="6586095" y="5202476"/>
            <a:ext cx="328613" cy="3286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E7BC32-E086-4E61-9634-8D4695D820DD}"/>
              </a:ext>
            </a:extLst>
          </p:cNvPr>
          <p:cNvSpPr/>
          <p:nvPr/>
        </p:nvSpPr>
        <p:spPr>
          <a:xfrm>
            <a:off x="5762422" y="4705064"/>
            <a:ext cx="328613" cy="32861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AE7DC8-8D26-4DF1-BF6C-43A92863B998}"/>
              </a:ext>
            </a:extLst>
          </p:cNvPr>
          <p:cNvSpPr/>
          <p:nvPr/>
        </p:nvSpPr>
        <p:spPr>
          <a:xfrm>
            <a:off x="5195751" y="4956552"/>
            <a:ext cx="328613" cy="32861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269A59-60EB-4008-9CBA-EDA9944D7E38}"/>
              </a:ext>
            </a:extLst>
          </p:cNvPr>
          <p:cNvSpPr/>
          <p:nvPr/>
        </p:nvSpPr>
        <p:spPr>
          <a:xfrm>
            <a:off x="6133250" y="5088940"/>
            <a:ext cx="328613" cy="328613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5115C4-A909-4A3C-9E64-6A6B255E8550}"/>
              </a:ext>
            </a:extLst>
          </p:cNvPr>
          <p:cNvSpPr/>
          <p:nvPr/>
        </p:nvSpPr>
        <p:spPr>
          <a:xfrm>
            <a:off x="5360057" y="4374099"/>
            <a:ext cx="328613" cy="328613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ACB0A79-B6F6-4D8B-A24D-F0B3745ED8C3}"/>
                  </a:ext>
                </a:extLst>
              </p:cNvPr>
              <p:cNvSpPr/>
              <p:nvPr/>
            </p:nvSpPr>
            <p:spPr>
              <a:xfrm>
                <a:off x="6839607" y="470506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ACB0A79-B6F6-4D8B-A24D-F0B3745ED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607" y="4705064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E87CE7-6451-4264-BB80-4634BC4F5984}"/>
                  </a:ext>
                </a:extLst>
              </p:cNvPr>
              <p:cNvSpPr txBox="1"/>
              <p:nvPr/>
            </p:nvSpPr>
            <p:spPr>
              <a:xfrm>
                <a:off x="4828600" y="5741306"/>
                <a:ext cx="35149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 configuration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bottleneck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E87CE7-6451-4264-BB80-4634BC4F5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00" y="5741306"/>
                <a:ext cx="3514990" cy="830997"/>
              </a:xfrm>
              <a:prstGeom prst="rect">
                <a:avLst/>
              </a:prstGeom>
              <a:blipFill>
                <a:blip r:embed="rId7"/>
                <a:stretch>
                  <a:fillRect l="-260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D78331-6F3B-4A9D-BCA0-FFFCD4D47F15}"/>
              </a:ext>
            </a:extLst>
          </p:cNvPr>
          <p:cNvCxnSpPr>
            <a:cxnSpLocks/>
          </p:cNvCxnSpPr>
          <p:nvPr/>
        </p:nvCxnSpPr>
        <p:spPr>
          <a:xfrm flipH="1" flipV="1">
            <a:off x="8159262" y="3219232"/>
            <a:ext cx="451338" cy="1253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08247B9-9C37-4769-8D6B-3D543879D262}"/>
              </a:ext>
            </a:extLst>
          </p:cNvPr>
          <p:cNvSpPr/>
          <p:nvPr/>
        </p:nvSpPr>
        <p:spPr>
          <a:xfrm>
            <a:off x="6898223" y="2553825"/>
            <a:ext cx="1624454" cy="646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6B8737-1416-41C7-9503-3E4C466389B4}"/>
              </a:ext>
            </a:extLst>
          </p:cNvPr>
          <p:cNvSpPr/>
          <p:nvPr/>
        </p:nvSpPr>
        <p:spPr>
          <a:xfrm>
            <a:off x="838200" y="4208585"/>
            <a:ext cx="3351055" cy="226255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CEE678-4CE8-4ED0-951B-BDC71AA43D89}"/>
              </a:ext>
            </a:extLst>
          </p:cNvPr>
          <p:cNvSpPr/>
          <p:nvPr/>
        </p:nvSpPr>
        <p:spPr>
          <a:xfrm>
            <a:off x="4611322" y="4208585"/>
            <a:ext cx="3514990" cy="251289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E3F9CD-74DD-4A82-B167-6DD5E32C788C}"/>
                  </a:ext>
                </a:extLst>
              </p:cNvPr>
              <p:cNvSpPr/>
              <p:nvPr/>
            </p:nvSpPr>
            <p:spPr>
              <a:xfrm>
                <a:off x="2964403" y="1817396"/>
                <a:ext cx="5810504" cy="646331"/>
              </a:xfrm>
              <a:prstGeom prst="rect">
                <a:avLst/>
              </a:prstGeom>
              <a:ln w="38100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Existing protocol: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silent</a:t>
                </a:r>
              </a:p>
              <a:p>
                <a:r>
                  <a:rPr lang="en-US" sz="1200" b="0" i="0" dirty="0">
                    <a:effectLst/>
                  </a:rPr>
                  <a:t>[S. Cai, T. Izumi, and K. Wada. Theory of Computing Systems, 2012.]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E3F9CD-74DD-4A82-B167-6DD5E32C7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403" y="1817396"/>
                <a:ext cx="5810504" cy="646331"/>
              </a:xfrm>
              <a:prstGeom prst="rect">
                <a:avLst/>
              </a:prstGeom>
              <a:blipFill>
                <a:blip r:embed="rId8"/>
                <a:stretch>
                  <a:fillRect l="-1251" t="-4464" r="-104" b="-3571"/>
                </a:stretch>
              </a:blipFill>
              <a:ln w="381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8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30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3267-BCB7-47D4-916B-4A9716F9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Optimal silent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2C89E-F85B-4CBE-872F-F2992A6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13</a:t>
            </a:fld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28EFFBD3-299C-49AC-93E0-CE3A9369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594338"/>
            <a:ext cx="7864476" cy="52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Each agent has a</a:t>
            </a:r>
            <a:r>
              <a:rPr kumimoji="0" lang="en-US" altLang="en-US" sz="21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role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 {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66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Settled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,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B8B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Unsettled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,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Resetting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}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Settled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agent has 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rank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 {1, …, n}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8B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Unsettled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agent waits to get its rank from 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Settled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agent (and counts (n) interactions)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In a silent stable configuration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every agent is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66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Settled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to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a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unique rank  {1, …, n}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Otherwise, trigger Reset if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two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Settled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 agents with an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identical rank interact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Symbol" panose="05050102010706020507" pitchFamily="18" charset="2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agent stays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8B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Unsettled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after (n) interactions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</a:b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Symbol" panose="05050102010706020507" pitchFamily="18" charset="2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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agents move to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Resetting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  <a:sym typeface="Symbol" panose="05050102010706020507" pitchFamily="18" charset="2"/>
            </a:endParaRP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264858C3-B489-456F-A921-8021DA74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038" y="1594338"/>
            <a:ext cx="576262" cy="576262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43037B23-20E9-4DDA-BB64-56E1C0949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157" y="2300775"/>
            <a:ext cx="576262" cy="576263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E8E71FA2-FFC9-4899-B284-4690728A7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364525"/>
            <a:ext cx="576262" cy="576263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42B921DB-4A1E-4DE8-8A72-5F760BB1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413" y="4364525"/>
            <a:ext cx="576262" cy="576263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2E0B4174-4797-4D31-9CAC-F3EC39E5A773}"/>
              </a:ext>
            </a:extLst>
          </p:cNvPr>
          <p:cNvGrpSpPr>
            <a:grpSpLocks/>
          </p:cNvGrpSpPr>
          <p:nvPr/>
        </p:nvGrpSpPr>
        <p:grpSpPr bwMode="auto">
          <a:xfrm>
            <a:off x="7605713" y="4507400"/>
            <a:ext cx="557212" cy="258763"/>
            <a:chOff x="4296" y="2558"/>
            <a:chExt cx="467" cy="179"/>
          </a:xfrm>
        </p:grpSpPr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B8CCC7D9-E307-467E-80BE-4DD433480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AutoShape 11">
              <a:extLst>
                <a:ext uri="{FF2B5EF4-FFF2-40B4-BE49-F238E27FC236}">
                  <a16:creationId xmlns:a16="http://schemas.microsoft.com/office/drawing/2014/main" id="{0E2D3C46-AF45-49A6-850D-E45A43D6C9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Oval 12">
            <a:extLst>
              <a:ext uri="{FF2B5EF4-FFF2-40B4-BE49-F238E27FC236}">
                <a16:creationId xmlns:a16="http://schemas.microsoft.com/office/drawing/2014/main" id="{83858080-0F7D-4F36-8475-48799C7B0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5202237"/>
            <a:ext cx="576263" cy="576263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13">
            <a:extLst>
              <a:ext uri="{FF2B5EF4-FFF2-40B4-BE49-F238E27FC236}">
                <a16:creationId xmlns:a16="http://schemas.microsoft.com/office/drawing/2014/main" id="{8810A6CF-FAFF-4D8F-BCC6-80BA37F1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427" y="5322888"/>
            <a:ext cx="3613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rror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counter: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(n) interactions</a:t>
            </a:r>
            <a:endParaRPr kumimoji="0" lang="fr-F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Oval 26">
            <a:extLst>
              <a:ext uri="{FF2B5EF4-FFF2-40B4-BE49-F238E27FC236}">
                <a16:creationId xmlns:a16="http://schemas.microsoft.com/office/drawing/2014/main" id="{E6D15DB2-C68C-4DAD-8010-BE0409D2F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288" y="3007213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27">
            <a:extLst>
              <a:ext uri="{FF2B5EF4-FFF2-40B4-BE49-F238E27FC236}">
                <a16:creationId xmlns:a16="http://schemas.microsoft.com/office/drawing/2014/main" id="{6BFEDCDC-D3E5-47FE-A023-71409E2E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063" y="3821600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78694087-B7EA-4FB3-8314-6F005F6B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325" y="3821600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29">
            <a:extLst>
              <a:ext uri="{FF2B5EF4-FFF2-40B4-BE49-F238E27FC236}">
                <a16:creationId xmlns:a16="http://schemas.microsoft.com/office/drawing/2014/main" id="{EB6807E8-0AB6-45F4-9494-76C17C09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600" y="3316775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7E15C1BD-9910-4884-8CAE-2E4C4E2C2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3316775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40" grpId="0" animBg="1"/>
      <p:bldP spid="41" grpId="0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66BB85E-F8E6-44D2-A0E8-DDFFACC4F22E}"/>
              </a:ext>
            </a:extLst>
          </p:cNvPr>
          <p:cNvGrpSpPr/>
          <p:nvPr/>
        </p:nvGrpSpPr>
        <p:grpSpPr>
          <a:xfrm>
            <a:off x="1811969" y="2658508"/>
            <a:ext cx="2332212" cy="1079081"/>
            <a:chOff x="3258962" y="3137273"/>
            <a:chExt cx="2332212" cy="1079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B79A31-F9A1-4F11-B515-E9093AAAEF2E}"/>
                    </a:ext>
                  </a:extLst>
                </p:cNvPr>
                <p:cNvSpPr/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B79A31-F9A1-4F11-B515-E9093AAAEF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7C05619-3D55-4ADE-B49B-786FB0B8813F}"/>
                    </a:ext>
                  </a:extLst>
                </p:cNvPr>
                <p:cNvSpPr/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7C05619-3D55-4ADE-B49B-786FB0B88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3D02120-7510-49C0-8EBD-8196A919BB75}"/>
                    </a:ext>
                  </a:extLst>
                </p:cNvPr>
                <p:cNvSpPr/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3D02120-7510-49C0-8EBD-8196A919BB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D57A76B-9DE0-4F97-8779-67061E4AFFB1}"/>
                    </a:ext>
                  </a:extLst>
                </p:cNvPr>
                <p:cNvSpPr/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D57A76B-9DE0-4F97-8779-67061E4AFF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B33CA8-5BB8-4F17-AF7D-9EE630076309}"/>
                    </a:ext>
                  </a:extLst>
                </p:cNvPr>
                <p:cNvSpPr/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B33CA8-5BB8-4F17-AF7D-9EE63007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DB6C0C-F84B-428B-9CA2-5576FED675A3}"/>
                    </a:ext>
                  </a:extLst>
                </p:cNvPr>
                <p:cNvSpPr/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DB6C0C-F84B-428B-9CA2-5576FED67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6B1615E-16BD-4B84-8421-E1F005A5FB40}"/>
                    </a:ext>
                  </a:extLst>
                </p:cNvPr>
                <p:cNvSpPr/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6B1615E-16BD-4B84-8421-E1F005A5F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18DF7F4-1DEF-4951-9EDE-558E49D54989}"/>
                    </a:ext>
                  </a:extLst>
                </p:cNvPr>
                <p:cNvSpPr/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18DF7F4-1DEF-4951-9EDE-558E49D549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0CB7EF-7E6C-41D9-AA02-80C4720B3F4D}"/>
              </a:ext>
            </a:extLst>
          </p:cNvPr>
          <p:cNvGrpSpPr/>
          <p:nvPr/>
        </p:nvGrpSpPr>
        <p:grpSpPr>
          <a:xfrm>
            <a:off x="1811969" y="2658508"/>
            <a:ext cx="2332212" cy="1079081"/>
            <a:chOff x="3258962" y="3137273"/>
            <a:chExt cx="2332212" cy="1079081"/>
          </a:xfrm>
          <a:solidFill>
            <a:srgbClr val="00B05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077F2E7-3935-4434-9EC6-93EFE64AC872}"/>
                    </a:ext>
                  </a:extLst>
                </p:cNvPr>
                <p:cNvSpPr/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077F2E7-3935-4434-9EC6-93EFE64AC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4E4B54C-AC50-4B01-B748-D828AB624C4C}"/>
                    </a:ext>
                  </a:extLst>
                </p:cNvPr>
                <p:cNvSpPr/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4E4B54C-AC50-4B01-B748-D828AB624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4DB6E5-7FFE-4072-ACB5-FC1A2A831910}"/>
                    </a:ext>
                  </a:extLst>
                </p:cNvPr>
                <p:cNvSpPr/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4DB6E5-7FFE-4072-ACB5-FC1A2A8319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908DC9C-1C94-40E5-8328-D5725527AC7B}"/>
                    </a:ext>
                  </a:extLst>
                </p:cNvPr>
                <p:cNvSpPr/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908DC9C-1C94-40E5-8328-D5725527AC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759C699-80E2-41E8-9E8F-50A74F4D1D5D}"/>
                    </a:ext>
                  </a:extLst>
                </p:cNvPr>
                <p:cNvSpPr/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759C699-80E2-41E8-9E8F-50A74F4D1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F9A2C2-EA2F-4CD6-868A-CD9255EE2AB8}"/>
                    </a:ext>
                  </a:extLst>
                </p:cNvPr>
                <p:cNvSpPr/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F9A2C2-EA2F-4CD6-868A-CD9255EE2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A269D5E-37C2-4E70-BA9C-380731689B63}"/>
                    </a:ext>
                  </a:extLst>
                </p:cNvPr>
                <p:cNvSpPr/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A269D5E-37C2-4E70-BA9C-380731689B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3DDC346-B671-452F-9AB6-831C5BE38490}"/>
                    </a:ext>
                  </a:extLst>
                </p:cNvPr>
                <p:cNvSpPr/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3DDC346-B671-452F-9AB6-831C5BE38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559675-7938-4F0C-AD85-7747690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Reset Subroutine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99CD-E59E-4184-8C3C-B3D29EC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7603AF-F13D-4FC3-935E-C034BA4DC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1504"/>
                <a:ext cx="10515600" cy="980328"/>
              </a:xfrm>
            </p:spPr>
            <p:txBody>
              <a:bodyPr/>
              <a:lstStyle/>
              <a:p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updates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−1,0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−1,0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7603AF-F13D-4FC3-935E-C034BA4DC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1504"/>
                <a:ext cx="10515600" cy="980328"/>
              </a:xfrm>
              <a:blipFill>
                <a:blip r:embed="rId24"/>
                <a:stretch>
                  <a:fillRect l="-1043" t="-1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2FDD60-B80B-440B-A85F-FEDE60A727D8}"/>
                  </a:ext>
                </a:extLst>
              </p:cNvPr>
              <p:cNvSpPr/>
              <p:nvPr/>
            </p:nvSpPr>
            <p:spPr>
              <a:xfrm>
                <a:off x="3100950" y="27786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2FDD60-B80B-440B-A85F-FEDE60A7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50" y="2778643"/>
                <a:ext cx="328613" cy="328613"/>
              </a:xfrm>
              <a:prstGeom prst="ellipse">
                <a:avLst/>
              </a:prstGeom>
              <a:blipFill>
                <a:blip r:embed="rId25"/>
                <a:stretch>
                  <a:fillRect r="-714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3AE154-85DD-4C23-97D6-BD7941EA0632}"/>
                  </a:ext>
                </a:extLst>
              </p:cNvPr>
              <p:cNvSpPr/>
              <p:nvPr/>
            </p:nvSpPr>
            <p:spPr>
              <a:xfrm>
                <a:off x="2425264" y="3080361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3AE154-85DD-4C23-97D6-BD7941EA0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64" y="3080361"/>
                <a:ext cx="328613" cy="3286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8491D-C730-458E-A431-1966426896DC}"/>
                  </a:ext>
                </a:extLst>
              </p:cNvPr>
              <p:cNvSpPr/>
              <p:nvPr/>
            </p:nvSpPr>
            <p:spPr>
              <a:xfrm>
                <a:off x="3098227" y="27786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8491D-C730-458E-A431-196642689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27" y="2778643"/>
                <a:ext cx="328613" cy="328613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018695-BFD7-4D18-8181-E2FECB631E2A}"/>
                  </a:ext>
                </a:extLst>
              </p:cNvPr>
              <p:cNvSpPr/>
              <p:nvPr/>
            </p:nvSpPr>
            <p:spPr>
              <a:xfrm>
                <a:off x="2426447" y="3080361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018695-BFD7-4D18-8181-E2FECB631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447" y="3080361"/>
                <a:ext cx="328613" cy="3286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198210-AF32-496A-9508-5E5CD2B1C04E}"/>
                  </a:ext>
                </a:extLst>
              </p:cNvPr>
              <p:cNvSpPr/>
              <p:nvPr/>
            </p:nvSpPr>
            <p:spPr>
              <a:xfrm>
                <a:off x="3812845" y="3080361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198210-AF32-496A-9508-5E5CD2B1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45" y="3080361"/>
                <a:ext cx="328613" cy="328613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FC6122-8E69-42EA-BB3E-D7E1467A03D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755060" y="3025751"/>
            <a:ext cx="367309" cy="2189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414F7-5624-49D0-B33E-9281DD8C6045}"/>
                  </a:ext>
                </a:extLst>
              </p:cNvPr>
              <p:cNvSpPr txBox="1"/>
              <p:nvPr/>
            </p:nvSpPr>
            <p:spPr>
              <a:xfrm>
                <a:off x="3429562" y="2547810"/>
                <a:ext cx="5454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trigger reset,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414F7-5624-49D0-B33E-9281DD8C6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62" y="2547810"/>
                <a:ext cx="5454071" cy="461665"/>
              </a:xfrm>
              <a:prstGeom prst="rect">
                <a:avLst/>
              </a:prstGeom>
              <a:blipFill>
                <a:blip r:embed="rId30"/>
                <a:stretch>
                  <a:fillRect l="-17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C8A77C-0F93-4CA5-9BA0-2DDBA95C39C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755060" y="3244670"/>
            <a:ext cx="1060508" cy="93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EA2355-FD8F-400B-93D0-D62F03D32F01}"/>
                  </a:ext>
                </a:extLst>
              </p:cNvPr>
              <p:cNvSpPr txBox="1"/>
              <p:nvPr/>
            </p:nvSpPr>
            <p:spPr>
              <a:xfrm>
                <a:off x="4305763" y="2952673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positive signal </a:t>
                </a:r>
                <a:r>
                  <a:rPr lang="en-US" sz="2400" dirty="0"/>
                  <a:t>spreads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EA2355-FD8F-400B-93D0-D62F03D3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763" y="2952673"/>
                <a:ext cx="5312345" cy="461665"/>
              </a:xfrm>
              <a:prstGeom prst="rect">
                <a:avLst/>
              </a:prstGeom>
              <a:blipFill>
                <a:blip r:embed="rId31"/>
                <a:stretch>
                  <a:fillRect l="-172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58F6E-7ECF-4804-ADEC-365428B3AA9A}"/>
                  </a:ext>
                </a:extLst>
              </p:cNvPr>
              <p:cNvSpPr txBox="1"/>
              <p:nvPr/>
            </p:nvSpPr>
            <p:spPr>
              <a:xfrm>
                <a:off x="4586509" y="3373736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decays back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58F6E-7ECF-4804-ADEC-365428B3A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09" y="3373736"/>
                <a:ext cx="5312345" cy="461665"/>
              </a:xfrm>
              <a:prstGeom prst="rect">
                <a:avLst/>
              </a:prstGeom>
              <a:blipFill>
                <a:blip r:embed="rId32"/>
                <a:stretch>
                  <a:fillRect l="-172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FC322D23-EEDA-4DB3-8C6C-BF25A4A0E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77" y="4248150"/>
                <a:ext cx="10515600" cy="4961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Wait an additional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do initialized 2-state leader election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FC322D23-EEDA-4DB3-8C6C-BF25A4A0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7" y="4248150"/>
                <a:ext cx="10515600" cy="496172"/>
              </a:xfrm>
              <a:prstGeom prst="rect">
                <a:avLst/>
              </a:prstGeom>
              <a:blipFill>
                <a:blip r:embed="rId33"/>
                <a:stretch>
                  <a:fillRect l="-1043" t="-20988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005972-0ACC-42B4-B9FF-7980223926B0}"/>
                  </a:ext>
                </a:extLst>
              </p:cNvPr>
              <p:cNvSpPr txBox="1"/>
              <p:nvPr/>
            </p:nvSpPr>
            <p:spPr>
              <a:xfrm>
                <a:off x="1378547" y="4901750"/>
                <a:ext cx="22094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005972-0ACC-42B4-B9FF-798022392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47" y="4901750"/>
                <a:ext cx="2209451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8">
            <a:extLst>
              <a:ext uri="{FF2B5EF4-FFF2-40B4-BE49-F238E27FC236}">
                <a16:creationId xmlns:a16="http://schemas.microsoft.com/office/drawing/2014/main" id="{04B02F77-95D5-4A52-B283-8F96246F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571" y="6074479"/>
            <a:ext cx="379127" cy="3840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fr-F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AutoShape 36">
            <a:extLst>
              <a:ext uri="{FF2B5EF4-FFF2-40B4-BE49-F238E27FC236}">
                <a16:creationId xmlns:a16="http://schemas.microsoft.com/office/drawing/2014/main" id="{3887F45E-45B2-4DAE-8645-B3A421695B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98221" y="5163582"/>
            <a:ext cx="580739" cy="2244017"/>
          </a:xfrm>
          <a:prstGeom prst="upArrow">
            <a:avLst>
              <a:gd name="adj1" fmla="val 25843"/>
              <a:gd name="adj2" fmla="val 30208"/>
            </a:avLst>
          </a:prstGeom>
          <a:solidFill>
            <a:srgbClr val="D8D8EC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AutoShape 36">
            <a:extLst>
              <a:ext uri="{FF2B5EF4-FFF2-40B4-BE49-F238E27FC236}">
                <a16:creationId xmlns:a16="http://schemas.microsoft.com/office/drawing/2014/main" id="{682CD1DE-A32D-4FB8-8F6A-A3B25F61A6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24758" y="4189730"/>
            <a:ext cx="580739" cy="2244017"/>
          </a:xfrm>
          <a:prstGeom prst="upArrow">
            <a:avLst>
              <a:gd name="adj1" fmla="val 25843"/>
              <a:gd name="adj2" fmla="val 30208"/>
            </a:avLst>
          </a:prstGeom>
          <a:solidFill>
            <a:srgbClr val="D8D8EC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FF52B7D-7051-436E-9DEB-E6918AF88EDE}"/>
              </a:ext>
            </a:extLst>
          </p:cNvPr>
          <p:cNvSpPr txBox="1"/>
          <p:nvPr/>
        </p:nvSpPr>
        <p:spPr>
          <a:xfrm>
            <a:off x="10623889" y="48091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B8B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Unsettled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35C9F99-E727-423B-9E4D-B945D66626A0}"/>
              </a:ext>
            </a:extLst>
          </p:cNvPr>
          <p:cNvSpPr txBox="1"/>
          <p:nvPr/>
        </p:nvSpPr>
        <p:spPr>
          <a:xfrm>
            <a:off x="9629070" y="6101370"/>
            <a:ext cx="200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Settled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  <a:sym typeface="Symbol" panose="05050102010706020507" pitchFamily="18" charset="2"/>
              </a:rPr>
              <a:t>, rank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3999BD8-5BDF-49C4-944B-DC9EDD89BA5F}"/>
                  </a:ext>
                </a:extLst>
              </p:cNvPr>
              <p:cNvSpPr txBox="1"/>
              <p:nvPr/>
            </p:nvSpPr>
            <p:spPr>
              <a:xfrm>
                <a:off x="4717720" y="3110990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additional counter up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3999BD8-5BDF-49C4-944B-DC9EDD89B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720" y="3110990"/>
                <a:ext cx="5312345" cy="461665"/>
              </a:xfrm>
              <a:prstGeom prst="rect">
                <a:avLst/>
              </a:prstGeom>
              <a:blipFill>
                <a:blip r:embed="rId35"/>
                <a:stretch>
                  <a:fillRect l="-18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5E430DF-4C17-4F7F-A699-D88DF7C984A3}"/>
              </a:ext>
            </a:extLst>
          </p:cNvPr>
          <p:cNvGrpSpPr/>
          <p:nvPr/>
        </p:nvGrpSpPr>
        <p:grpSpPr>
          <a:xfrm>
            <a:off x="4545911" y="4885232"/>
            <a:ext cx="1747208" cy="1533191"/>
            <a:chOff x="4545911" y="4885232"/>
            <a:chExt cx="1747208" cy="153319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6229734-B4FA-4AC7-ADC1-9ABE509F7817}"/>
                </a:ext>
              </a:extLst>
            </p:cNvPr>
            <p:cNvGrpSpPr/>
            <p:nvPr/>
          </p:nvGrpSpPr>
          <p:grpSpPr>
            <a:xfrm>
              <a:off x="4545911" y="4885232"/>
              <a:ext cx="1747208" cy="1533191"/>
              <a:chOff x="9470989" y="3910042"/>
              <a:chExt cx="1747208" cy="15331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8468D59-70A8-49B9-806E-A65D9A235DAB}"/>
                      </a:ext>
                    </a:extLst>
                  </p:cNvPr>
                  <p:cNvSpPr/>
                  <p:nvPr/>
                </p:nvSpPr>
                <p:spPr>
                  <a:xfrm>
                    <a:off x="10889584" y="5114620"/>
                    <a:ext cx="328613" cy="32861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A769F0A1-153A-4D48-84BA-5765E1F635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9584" y="5114620"/>
                    <a:ext cx="328613" cy="328613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1CCF0BA2-7CA8-4718-B51F-B50F17A81D22}"/>
                      </a:ext>
                    </a:extLst>
                  </p:cNvPr>
                  <p:cNvSpPr/>
                  <p:nvPr/>
                </p:nvSpPr>
                <p:spPr>
                  <a:xfrm>
                    <a:off x="9475466" y="4059612"/>
                    <a:ext cx="328613" cy="32861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1CCF0BA2-7CA8-4718-B51F-B50F17A81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5466" y="4059612"/>
                    <a:ext cx="328613" cy="328613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43F785C2-9390-4822-A818-358C845DBF67}"/>
                      </a:ext>
                    </a:extLst>
                  </p:cNvPr>
                  <p:cNvSpPr/>
                  <p:nvPr/>
                </p:nvSpPr>
                <p:spPr>
                  <a:xfrm>
                    <a:off x="9470989" y="4560584"/>
                    <a:ext cx="328613" cy="32861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40442514-829A-44DA-8859-3BA5079C5C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0989" y="4560584"/>
                    <a:ext cx="328613" cy="328613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04295A1-E920-42B4-A2DE-74EE0B2CC8C3}"/>
                      </a:ext>
                    </a:extLst>
                  </p:cNvPr>
                  <p:cNvSpPr/>
                  <p:nvPr/>
                </p:nvSpPr>
                <p:spPr>
                  <a:xfrm>
                    <a:off x="10193889" y="4049315"/>
                    <a:ext cx="328613" cy="32861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92B20AFE-8B6A-4A30-A1D1-3AF268BB13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889" y="4049315"/>
                    <a:ext cx="328613" cy="328613"/>
                  </a:xfrm>
                  <a:prstGeom prst="ellipse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81242892-7074-4063-B424-92FDED0C5026}"/>
                      </a:ext>
                    </a:extLst>
                  </p:cNvPr>
                  <p:cNvSpPr/>
                  <p:nvPr/>
                </p:nvSpPr>
                <p:spPr>
                  <a:xfrm>
                    <a:off x="10092670" y="4643546"/>
                    <a:ext cx="328613" cy="32861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81242892-7074-4063-B424-92FDED0C50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2670" y="4643546"/>
                    <a:ext cx="328613" cy="328613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4BCCF144-7E25-4B60-8ABD-C827BFA5F57B}"/>
                      </a:ext>
                    </a:extLst>
                  </p:cNvPr>
                  <p:cNvSpPr/>
                  <p:nvPr/>
                </p:nvSpPr>
                <p:spPr>
                  <a:xfrm>
                    <a:off x="10671686" y="3910042"/>
                    <a:ext cx="328613" cy="32861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473D20B7-8919-4902-AC6E-0C1AF83C1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1686" y="3910042"/>
                    <a:ext cx="328613" cy="328613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184FDC27-EDD6-4946-BF91-E1F13C7E0875}"/>
                      </a:ext>
                    </a:extLst>
                  </p:cNvPr>
                  <p:cNvSpPr/>
                  <p:nvPr/>
                </p:nvSpPr>
                <p:spPr>
                  <a:xfrm>
                    <a:off x="10677107" y="4509813"/>
                    <a:ext cx="328613" cy="32861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288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7831CCC7-9183-42B7-BD5A-D409574FC6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7107" y="4509813"/>
                    <a:ext cx="328613" cy="328613"/>
                  </a:xfrm>
                  <a:prstGeom prst="ellipse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D26FEAAB-D88F-4CB7-B514-CFC8171BDCFD}"/>
                    </a:ext>
                  </a:extLst>
                </p:cNvPr>
                <p:cNvSpPr/>
                <p:nvPr/>
              </p:nvSpPr>
              <p:spPr>
                <a:xfrm>
                  <a:off x="4834836" y="5990560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D26FEAAB-D88F-4CB7-B514-CFC8171BD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836" y="5990560"/>
                  <a:ext cx="328613" cy="328613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29A0C62-EB81-43F9-8C65-A81A13D273BC}"/>
              </a:ext>
            </a:extLst>
          </p:cNvPr>
          <p:cNvGrpSpPr/>
          <p:nvPr/>
        </p:nvGrpSpPr>
        <p:grpSpPr>
          <a:xfrm>
            <a:off x="8802605" y="4823686"/>
            <a:ext cx="2124728" cy="989552"/>
            <a:chOff x="8802605" y="4823686"/>
            <a:chExt cx="2124728" cy="989552"/>
          </a:xfrm>
        </p:grpSpPr>
        <p:sp>
          <p:nvSpPr>
            <p:cNvPr id="42" name="Oval 42">
              <a:extLst>
                <a:ext uri="{FF2B5EF4-FFF2-40B4-BE49-F238E27FC236}">
                  <a16:creationId xmlns:a16="http://schemas.microsoft.com/office/drawing/2014/main" id="{C22BEF5E-21F1-46A4-AB22-DB3AACC5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7913" y="4918394"/>
              <a:ext cx="379127" cy="365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val 42">
              <a:extLst>
                <a:ext uri="{FF2B5EF4-FFF2-40B4-BE49-F238E27FC236}">
                  <a16:creationId xmlns:a16="http://schemas.microsoft.com/office/drawing/2014/main" id="{2E02F513-71CB-49A0-A199-69CC1D8F1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2605" y="5448113"/>
              <a:ext cx="379127" cy="365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val 42">
              <a:extLst>
                <a:ext uri="{FF2B5EF4-FFF2-40B4-BE49-F238E27FC236}">
                  <a16:creationId xmlns:a16="http://schemas.microsoft.com/office/drawing/2014/main" id="{2EE8E2AF-C8DC-4029-9723-FFCB84BBB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8496" y="4895057"/>
              <a:ext cx="379127" cy="365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val 42">
              <a:extLst>
                <a:ext uri="{FF2B5EF4-FFF2-40B4-BE49-F238E27FC236}">
                  <a16:creationId xmlns:a16="http://schemas.microsoft.com/office/drawing/2014/main" id="{FB9542DE-5DBE-4CB5-B3AC-4CEF7A048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6335" y="5446487"/>
              <a:ext cx="379127" cy="365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val 42">
              <a:extLst>
                <a:ext uri="{FF2B5EF4-FFF2-40B4-BE49-F238E27FC236}">
                  <a16:creationId xmlns:a16="http://schemas.microsoft.com/office/drawing/2014/main" id="{B1A22EA9-F37A-483B-8E47-6F897B2D3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9079" y="4823686"/>
              <a:ext cx="379127" cy="365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Oval 42">
              <a:extLst>
                <a:ext uri="{FF2B5EF4-FFF2-40B4-BE49-F238E27FC236}">
                  <a16:creationId xmlns:a16="http://schemas.microsoft.com/office/drawing/2014/main" id="{83DA8528-ABAF-4339-A3CF-01E29176A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0065" y="5375116"/>
              <a:ext cx="379127" cy="365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val 42">
              <a:extLst>
                <a:ext uri="{FF2B5EF4-FFF2-40B4-BE49-F238E27FC236}">
                  <a16:creationId xmlns:a16="http://schemas.microsoft.com/office/drawing/2014/main" id="{39676FF0-D31D-4A43-B513-7E86FE759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206" y="5352436"/>
              <a:ext cx="379127" cy="365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29F4B18-A56C-45C4-8401-3D5EBA50DCD2}"/>
              </a:ext>
            </a:extLst>
          </p:cNvPr>
          <p:cNvSpPr txBox="1"/>
          <p:nvPr/>
        </p:nvSpPr>
        <p:spPr>
          <a:xfrm>
            <a:off x="2178314" y="3903371"/>
            <a:ext cx="8362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</a:rPr>
              <a:t>[Dan </a:t>
            </a:r>
            <a:r>
              <a:rPr lang="en-US" sz="1200" b="0" i="0" dirty="0" err="1">
                <a:effectLst/>
              </a:rPr>
              <a:t>Alistarh</a:t>
            </a:r>
            <a:r>
              <a:rPr lang="en-US" sz="1200" b="0" i="0" dirty="0">
                <a:effectLst/>
              </a:rPr>
              <a:t>, Bartlomiej Dudek, Adrian </a:t>
            </a:r>
            <a:r>
              <a:rPr lang="en-US" sz="1200" b="0" i="0" dirty="0" err="1">
                <a:effectLst/>
              </a:rPr>
              <a:t>Kosowski</a:t>
            </a:r>
            <a:r>
              <a:rPr lang="en-US" sz="1200" b="0" i="0" dirty="0">
                <a:effectLst/>
              </a:rPr>
              <a:t>, David </a:t>
            </a:r>
            <a:r>
              <a:rPr lang="en-US" sz="1200" b="0" i="0" dirty="0" err="1">
                <a:effectLst/>
              </a:rPr>
              <a:t>Soloveichik</a:t>
            </a:r>
            <a:r>
              <a:rPr lang="en-US" sz="1200" b="0" i="0" dirty="0">
                <a:effectLst/>
              </a:rPr>
              <a:t>, </a:t>
            </a:r>
            <a:r>
              <a:rPr lang="en-US" sz="1200" b="0" i="0" dirty="0" err="1">
                <a:effectLst/>
              </a:rPr>
              <a:t>Przemyslaw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Uznanski</a:t>
            </a:r>
            <a:r>
              <a:rPr lang="en-US" sz="1200" b="0" i="0" dirty="0">
                <a:effectLst/>
              </a:rPr>
              <a:t>. DNA, 2017.]</a:t>
            </a:r>
          </a:p>
        </p:txBody>
      </p:sp>
    </p:spTree>
    <p:extLst>
      <p:ext uri="{BB962C8B-B14F-4D97-AF65-F5344CB8AC3E}">
        <p14:creationId xmlns:p14="http://schemas.microsoft.com/office/powerpoint/2010/main" val="235092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1" grpId="0"/>
      <p:bldP spid="31" grpId="1"/>
      <p:bldP spid="37" grpId="0"/>
      <p:bldP spid="37" grpId="1"/>
      <p:bldP spid="38" grpId="0"/>
      <p:bldP spid="38" grpId="1"/>
      <p:bldP spid="34" grpId="0"/>
      <p:bldP spid="35" grpId="0" animBg="1"/>
      <p:bldP spid="40" grpId="0" animBg="1"/>
      <p:bldP spid="64" grpId="0" animBg="1"/>
      <p:bldP spid="145" grpId="0" animBg="1"/>
      <p:bldP spid="153" grpId="0"/>
      <p:bldP spid="155" grpId="0"/>
      <p:bldP spid="1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8CB77-CCD2-4EA3-A394-C1450C2F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0F2C3086-9579-4614-8AB7-6418E982D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777207"/>
                <a:ext cx="8006862" cy="1925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Rank 1 leader is root of binary tree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Each </a:t>
                </a:r>
                <a:r>
                  <a:rPr kumimoji="0" lang="en-US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47F7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/>
                    <a:ea typeface="+mn-ea"/>
                    <a:cs typeface="Arial"/>
                  </a:rPr>
                  <a:t>Settled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altLang="en-US" sz="26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agent with rank </a:t>
                </a:r>
                <a:r>
                  <a:rPr kumimoji="0" lang="en-US" altLang="en-US" sz="2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547F7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/>
                    <a:ea typeface="+mn-ea"/>
                    <a:cs typeface="Arial"/>
                  </a:rPr>
                  <a:t>i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settles ranks of</a:t>
                </a:r>
                <a:b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at most </a:t>
                </a:r>
                <a:r>
                  <a:rPr kumimoji="0" lang="en-US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2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4A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/>
                    <a:ea typeface="+mn-ea"/>
                    <a:cs typeface="Arial"/>
                  </a:rPr>
                  <a:t>Unsettled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agents to </a:t>
                </a:r>
                <a:r>
                  <a:rPr kumimoji="0" lang="en-US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47F7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/>
                    <a:ea typeface="+mn-ea"/>
                    <a:cs typeface="Arial"/>
                  </a:rPr>
                  <a:t>2i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</a:t>
                </a:r>
                <a:r>
                  <a:rPr kumimoji="0" lang="en-US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47F7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/>
                    <a:ea typeface="+mn-ea"/>
                    <a:cs typeface="Arial"/>
                  </a:rPr>
                  <a:t>2i+1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(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anose="05050102010706020507" pitchFamily="18" charset="2"/>
                  </a:rPr>
                  <a:t> </a:t>
                </a:r>
                <a:r>
                  <a:rPr kumimoji="0" lang="en-US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n)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en-US" sz="2600" dirty="0">
                    <a:solidFill>
                      <a:srgbClr val="000000"/>
                    </a:solidFill>
                    <a:latin typeface="Arial"/>
                    <a:cs typeface="Arial"/>
                  </a:rPr>
                  <a:t>Takes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𝑂</m:t>
                    </m:r>
                    <m:r>
                      <a:rPr lang="en-US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  <m:r>
                      <a:rPr lang="en-US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kumimoji="0" lang="fr-FR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time </a:t>
                </a:r>
                <a:r>
                  <a:rPr kumimoji="0" lang="fr-FR" altLang="en-US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with</a:t>
                </a:r>
                <a:r>
                  <a:rPr kumimoji="0" lang="fr-FR" altLang="en-US" sz="26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constant </a:t>
                </a:r>
                <a:r>
                  <a:rPr kumimoji="0" lang="fr-FR" altLang="en-US" sz="26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probability</a:t>
                </a:r>
                <a:endParaRPr kumimoji="0" lang="fr-FR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0F2C3086-9579-4614-8AB7-6418E982D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777207"/>
                <a:ext cx="8006862" cy="1925637"/>
              </a:xfrm>
              <a:prstGeom prst="rect">
                <a:avLst/>
              </a:prstGeom>
              <a:blipFill>
                <a:blip r:embed="rId2"/>
                <a:stretch>
                  <a:fillRect l="-457" t="-3175" b="-34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4">
            <a:extLst>
              <a:ext uri="{FF2B5EF4-FFF2-40B4-BE49-F238E27FC236}">
                <a16:creationId xmlns:a16="http://schemas.microsoft.com/office/drawing/2014/main" id="{75E16982-AC00-41B8-814C-04E11A35BD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5157788"/>
            <a:ext cx="0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CCE8E6B3-FD95-4564-92BC-487D09AD8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5734050"/>
            <a:ext cx="431800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id="{550561AC-32B9-4A37-816D-2503692D2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5157788"/>
            <a:ext cx="431800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99739232-FEA7-4CE8-B61D-523320A04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5722938"/>
            <a:ext cx="43180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8">
            <a:extLst>
              <a:ext uri="{FF2B5EF4-FFF2-40B4-BE49-F238E27FC236}">
                <a16:creationId xmlns:a16="http://schemas.microsoft.com/office/drawing/2014/main" id="{401EEDA9-B06B-4263-A669-94378F965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157788"/>
            <a:ext cx="71437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34B8BC03-3C40-467B-B095-A8AF9FCF8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4570413"/>
            <a:ext cx="287337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Line 10">
            <a:extLst>
              <a:ext uri="{FF2B5EF4-FFF2-40B4-BE49-F238E27FC236}">
                <a16:creationId xmlns:a16="http://schemas.microsoft.com/office/drawing/2014/main" id="{19AA4308-31D7-43CF-8837-C5F256404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734050"/>
            <a:ext cx="0" cy="358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E5330951-87AD-4138-B187-C46593BAD0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2125" y="5805488"/>
            <a:ext cx="43180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Line 12">
            <a:extLst>
              <a:ext uri="{FF2B5EF4-FFF2-40B4-BE49-F238E27FC236}">
                <a16:creationId xmlns:a16="http://schemas.microsoft.com/office/drawing/2014/main" id="{76124855-CD37-439D-98CF-49049F6D6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805488"/>
            <a:ext cx="73025" cy="2873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Line 13">
            <a:extLst>
              <a:ext uri="{FF2B5EF4-FFF2-40B4-BE49-F238E27FC236}">
                <a16:creationId xmlns:a16="http://schemas.microsoft.com/office/drawing/2014/main" id="{0BEB27E3-730C-4E93-A08A-E0C4C3550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4652963"/>
            <a:ext cx="215900" cy="288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Line 14">
            <a:extLst>
              <a:ext uri="{FF2B5EF4-FFF2-40B4-BE49-F238E27FC236}">
                <a16:creationId xmlns:a16="http://schemas.microsoft.com/office/drawing/2014/main" id="{7DD05338-916B-4EF4-BEE5-D529639DB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5157788"/>
            <a:ext cx="43180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116B2B89-5E22-42E2-A4D2-F097940D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292600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16">
            <a:extLst>
              <a:ext uri="{FF2B5EF4-FFF2-40B4-BE49-F238E27FC236}">
                <a16:creationId xmlns:a16="http://schemas.microsoft.com/office/drawing/2014/main" id="{46DDB1B6-7AF9-42B6-B0B6-B814F3E36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4868863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17">
            <a:extLst>
              <a:ext uri="{FF2B5EF4-FFF2-40B4-BE49-F238E27FC236}">
                <a16:creationId xmlns:a16="http://schemas.microsoft.com/office/drawing/2014/main" id="{97CBF5FF-DC0B-43E0-8507-F7CA4807E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868863"/>
            <a:ext cx="433388" cy="431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18">
            <a:extLst>
              <a:ext uri="{FF2B5EF4-FFF2-40B4-BE49-F238E27FC236}">
                <a16:creationId xmlns:a16="http://schemas.microsoft.com/office/drawing/2014/main" id="{DA152F61-D8CB-43A1-BAC0-B71FA984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445125"/>
            <a:ext cx="433388" cy="431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val 19">
            <a:extLst>
              <a:ext uri="{FF2B5EF4-FFF2-40B4-BE49-F238E27FC236}">
                <a16:creationId xmlns:a16="http://schemas.microsoft.com/office/drawing/2014/main" id="{8D74C393-D3F1-4AE8-B35F-D428E76E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445125"/>
            <a:ext cx="433387" cy="431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20">
            <a:extLst>
              <a:ext uri="{FF2B5EF4-FFF2-40B4-BE49-F238E27FC236}">
                <a16:creationId xmlns:a16="http://schemas.microsoft.com/office/drawing/2014/main" id="{C3BD0073-277E-4E6B-97B4-174CE454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544512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5D75E77F-D28F-40E9-9CB5-4ECBC12B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5445125"/>
            <a:ext cx="433387" cy="431800"/>
          </a:xfrm>
          <a:prstGeom prst="ellips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22">
            <a:extLst>
              <a:ext uri="{FF2B5EF4-FFF2-40B4-BE49-F238E27FC236}">
                <a16:creationId xmlns:a16="http://schemas.microsoft.com/office/drawing/2014/main" id="{DB2382D8-B293-49BB-88D4-39A08BFDC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609282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23">
            <a:extLst>
              <a:ext uri="{FF2B5EF4-FFF2-40B4-BE49-F238E27FC236}">
                <a16:creationId xmlns:a16="http://schemas.microsoft.com/office/drawing/2014/main" id="{0BB44659-42E6-460C-B59E-99B984079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6103938"/>
            <a:ext cx="433387" cy="431800"/>
          </a:xfrm>
          <a:prstGeom prst="ellips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24">
            <a:extLst>
              <a:ext uri="{FF2B5EF4-FFF2-40B4-BE49-F238E27FC236}">
                <a16:creationId xmlns:a16="http://schemas.microsoft.com/office/drawing/2014/main" id="{CDE64EFD-ED09-4F00-9F81-CE48FE2C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6103938"/>
            <a:ext cx="433387" cy="431800"/>
          </a:xfrm>
          <a:prstGeom prst="ellips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25">
            <a:extLst>
              <a:ext uri="{FF2B5EF4-FFF2-40B4-BE49-F238E27FC236}">
                <a16:creationId xmlns:a16="http://schemas.microsoft.com/office/drawing/2014/main" id="{E6C88516-1EEB-43F0-A2C8-4D966C45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6092825"/>
            <a:ext cx="433387" cy="431800"/>
          </a:xfrm>
          <a:prstGeom prst="ellips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26">
            <a:extLst>
              <a:ext uri="{FF2B5EF4-FFF2-40B4-BE49-F238E27FC236}">
                <a16:creationId xmlns:a16="http://schemas.microsoft.com/office/drawing/2014/main" id="{DB546280-63E9-4439-B9F6-BDC9A73E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09282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kumimoji="0" lang="fr-FR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27">
            <a:extLst>
              <a:ext uri="{FF2B5EF4-FFF2-40B4-BE49-F238E27FC236}">
                <a16:creationId xmlns:a16="http://schemas.microsoft.com/office/drawing/2014/main" id="{6DDAD776-FEB3-4BB5-A00D-02A927E3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724400"/>
            <a:ext cx="433388" cy="431800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28">
            <a:extLst>
              <a:ext uri="{FF2B5EF4-FFF2-40B4-BE49-F238E27FC236}">
                <a16:creationId xmlns:a16="http://schemas.microsoft.com/office/drawing/2014/main" id="{B6BEF47B-B97F-4A17-B3DF-C494C0F38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445125"/>
            <a:ext cx="433387" cy="431800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29">
            <a:extLst>
              <a:ext uri="{FF2B5EF4-FFF2-40B4-BE49-F238E27FC236}">
                <a16:creationId xmlns:a16="http://schemas.microsoft.com/office/drawing/2014/main" id="{B50D936C-A291-447B-B9E0-3CD714240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508500"/>
            <a:ext cx="433387" cy="431800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30">
            <a:extLst>
              <a:ext uri="{FF2B5EF4-FFF2-40B4-BE49-F238E27FC236}">
                <a16:creationId xmlns:a16="http://schemas.microsoft.com/office/drawing/2014/main" id="{C42848FA-5A2D-45F6-8F27-8FDE4A33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229225"/>
            <a:ext cx="433387" cy="431800"/>
          </a:xfrm>
          <a:prstGeom prst="ellipse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 Box 31">
            <a:extLst>
              <a:ext uri="{FF2B5EF4-FFF2-40B4-BE49-F238E27FC236}">
                <a16:creationId xmlns:a16="http://schemas.microsoft.com/office/drawing/2014/main" id="{9077544B-504F-4F1A-9B93-C555755C9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789363"/>
            <a:ext cx="27876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547F7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Settled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agents with ranks</a:t>
            </a:r>
            <a:endParaRPr lang="fr-FR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 Box 32">
            <a:extLst>
              <a:ext uri="{FF2B5EF4-FFF2-40B4-BE49-F238E27FC236}">
                <a16:creationId xmlns:a16="http://schemas.microsoft.com/office/drawing/2014/main" id="{9724C272-34CE-4A43-916C-720D01177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783013"/>
            <a:ext cx="12255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A4A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Unsettled</a:t>
            </a:r>
            <a:endParaRPr lang="fr-FR" altLang="en-US" b="1">
              <a:solidFill>
                <a:srgbClr val="A4A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 Box 33">
            <a:extLst>
              <a:ext uri="{FF2B5EF4-FFF2-40B4-BE49-F238E27FC236}">
                <a16:creationId xmlns:a16="http://schemas.microsoft.com/office/drawing/2014/main" id="{7FC8E8E7-9E45-42A9-8436-098AF5B75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43706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 = 12</a:t>
            </a:r>
            <a:endParaRPr kumimoji="0" lang="fr-F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322620EC-3E7A-4A42-BEEB-1AE219ED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Post reset: Binary tree ranking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C69014-21BB-406D-8054-E016CE56DC0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4039814" y="4940300"/>
            <a:ext cx="1684711" cy="1302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Oval 20">
            <a:extLst>
              <a:ext uri="{FF2B5EF4-FFF2-40B4-BE49-F238E27FC236}">
                <a16:creationId xmlns:a16="http://schemas.microsoft.com/office/drawing/2014/main" id="{F05557C0-5B92-4E54-AD30-077DBF50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454650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7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20">
            <a:extLst>
              <a:ext uri="{FF2B5EF4-FFF2-40B4-BE49-F238E27FC236}">
                <a16:creationId xmlns:a16="http://schemas.microsoft.com/office/drawing/2014/main" id="{599CD475-F0A9-4287-89C0-4747BC62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486727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3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64" grpId="0" animBg="1"/>
      <p:bldP spid="72" grpId="0" animBg="1"/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B78798-6062-4822-8645-293BA4D7B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0" dirty="0"/>
                  <a:t>Silent protocol: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B78798-6062-4822-8645-293BA4D7B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64551-B613-4E83-BCE1-34734A14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ACF6F2-8FC0-4600-916D-85F886779B18}"/>
              </a:ext>
            </a:extLst>
          </p:cNvPr>
          <p:cNvCxnSpPr>
            <a:cxnSpLocks/>
          </p:cNvCxnSpPr>
          <p:nvPr/>
        </p:nvCxnSpPr>
        <p:spPr>
          <a:xfrm flipV="1">
            <a:off x="2625969" y="1324708"/>
            <a:ext cx="2942493" cy="785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6D128-1926-456C-A73B-268F0BB8E785}"/>
                  </a:ext>
                </a:extLst>
              </p:cNvPr>
              <p:cNvSpPr txBox="1"/>
              <p:nvPr/>
            </p:nvSpPr>
            <p:spPr>
              <a:xfrm>
                <a:off x="507326" y="2110154"/>
                <a:ext cx="36895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Trigger reset: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time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6D128-1926-456C-A73B-268F0BB8E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26" y="2110154"/>
                <a:ext cx="3689536" cy="523220"/>
              </a:xfrm>
              <a:prstGeom prst="rect">
                <a:avLst/>
              </a:prstGeom>
              <a:blipFill>
                <a:blip r:embed="rId3"/>
                <a:stretch>
                  <a:fillRect l="-3306" t="-10465" r="-231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8CA075-4346-43BD-AC11-7C6E04F101B4}"/>
                  </a:ext>
                </a:extLst>
              </p:cNvPr>
              <p:cNvSpPr txBox="1"/>
              <p:nvPr/>
            </p:nvSpPr>
            <p:spPr>
              <a:xfrm>
                <a:off x="507326" y="3052840"/>
                <a:ext cx="52999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Counter for 2-state leader election: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time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8CA075-4346-43BD-AC11-7C6E04F10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26" y="3052840"/>
                <a:ext cx="5299977" cy="954107"/>
              </a:xfrm>
              <a:prstGeom prst="rect">
                <a:avLst/>
              </a:prstGeom>
              <a:blipFill>
                <a:blip r:embed="rId4"/>
                <a:stretch>
                  <a:fillRect l="-2299" t="-6410" r="-126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6F49B-0B62-407C-BE86-76C1E1DE2D9C}"/>
                  </a:ext>
                </a:extLst>
              </p:cNvPr>
              <p:cNvSpPr txBox="1"/>
              <p:nvPr/>
            </p:nvSpPr>
            <p:spPr>
              <a:xfrm>
                <a:off x="531502" y="4414992"/>
                <a:ext cx="304846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Binary tree ranking: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6F49B-0B62-407C-BE86-76C1E1DE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02" y="4414992"/>
                <a:ext cx="3048463" cy="954107"/>
              </a:xfrm>
              <a:prstGeom prst="rect">
                <a:avLst/>
              </a:prstGeom>
              <a:blipFill>
                <a:blip r:embed="rId5"/>
                <a:stretch>
                  <a:fillRect l="-4000" t="-5732" r="-3000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1B09392-035F-4137-8562-E0ADFA675A9F}"/>
              </a:ext>
            </a:extLst>
          </p:cNvPr>
          <p:cNvSpPr txBox="1"/>
          <p:nvPr/>
        </p:nvSpPr>
        <p:spPr>
          <a:xfrm>
            <a:off x="2022074" y="235068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B15D1-5958-412E-99A2-5D256B91AE74}"/>
              </a:ext>
            </a:extLst>
          </p:cNvPr>
          <p:cNvSpPr txBox="1"/>
          <p:nvPr/>
        </p:nvSpPr>
        <p:spPr>
          <a:xfrm>
            <a:off x="2022074" y="375503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6E6BBB-0BDD-4FDD-8681-367EC5B4EA1F}"/>
              </a:ext>
            </a:extLst>
          </p:cNvPr>
          <p:cNvCxnSpPr>
            <a:cxnSpLocks/>
          </p:cNvCxnSpPr>
          <p:nvPr/>
        </p:nvCxnSpPr>
        <p:spPr>
          <a:xfrm flipV="1">
            <a:off x="8927124" y="1437157"/>
            <a:ext cx="0" cy="560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F0104F-8376-403D-BE48-8D16B5D23625}"/>
                  </a:ext>
                </a:extLst>
              </p:cNvPr>
              <p:cNvSpPr txBox="1"/>
              <p:nvPr/>
            </p:nvSpPr>
            <p:spPr>
              <a:xfrm>
                <a:off x="6271846" y="2161898"/>
                <a:ext cx="4322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800" b="1" dirty="0">
                    <a:solidFill>
                      <a:srgbClr val="6699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Arial"/>
                    <a:sym typeface="Symbol" panose="05050102010706020507" pitchFamily="18" charset="2"/>
                  </a:rPr>
                  <a:t>Settled </a:t>
                </a:r>
                <a:r>
                  <a:rPr lang="en-US" sz="2800" dirty="0"/>
                  <a:t>agents: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states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F0104F-8376-403D-BE48-8D16B5D23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846" y="2161898"/>
                <a:ext cx="4322978" cy="523220"/>
              </a:xfrm>
              <a:prstGeom prst="rect">
                <a:avLst/>
              </a:prstGeom>
              <a:blipFill>
                <a:blip r:embed="rId6"/>
                <a:stretch>
                  <a:fillRect l="-3103" t="-16471" r="-1551" b="-3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FAC6090-3738-42E7-A3B6-E0325F93CAFC}"/>
              </a:ext>
            </a:extLst>
          </p:cNvPr>
          <p:cNvSpPr txBox="1"/>
          <p:nvPr/>
        </p:nvSpPr>
        <p:spPr>
          <a:xfrm>
            <a:off x="7786594" y="254670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EC5D0C-B366-4344-B44B-49D6129E3203}"/>
              </a:ext>
            </a:extLst>
          </p:cNvPr>
          <p:cNvSpPr txBox="1"/>
          <p:nvPr/>
        </p:nvSpPr>
        <p:spPr>
          <a:xfrm>
            <a:off x="7786594" y="385800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C9CCB7-C520-405C-923C-923C489FF932}"/>
                  </a:ext>
                </a:extLst>
              </p:cNvPr>
              <p:cNvSpPr txBox="1"/>
              <p:nvPr/>
            </p:nvSpPr>
            <p:spPr>
              <a:xfrm>
                <a:off x="6265984" y="3407177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800" b="1" dirty="0">
                    <a:solidFill>
                      <a:srgbClr val="B8B4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Arial"/>
                    <a:sym typeface="Symbol" panose="05050102010706020507" pitchFamily="18" charset="2"/>
                  </a:rPr>
                  <a:t>Unsettled </a:t>
                </a:r>
                <a:r>
                  <a:rPr lang="en-US" sz="2800" dirty="0"/>
                  <a:t>agents: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states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C9CCB7-C520-405C-923C-923C489FF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84" y="3407177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 l="-2200" t="-16279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875E2C-B4D5-470D-8666-BB9882606F5B}"/>
                  </a:ext>
                </a:extLst>
              </p:cNvPr>
              <p:cNvSpPr txBox="1"/>
              <p:nvPr/>
            </p:nvSpPr>
            <p:spPr>
              <a:xfrm>
                <a:off x="6265984" y="470674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800" b="1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Arial"/>
                    <a:sym typeface="Symbol" panose="05050102010706020507" pitchFamily="18" charset="2"/>
                  </a:rPr>
                  <a:t>Resetting</a:t>
                </a:r>
                <a:r>
                  <a:rPr lang="en-US" altLang="en-US" sz="2800" b="1" dirty="0">
                    <a:solidFill>
                      <a:srgbClr val="B8B4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Arial"/>
                    <a:sym typeface="Symbol" panose="05050102010706020507" pitchFamily="18" charset="2"/>
                  </a:rPr>
                  <a:t> </a:t>
                </a:r>
                <a:r>
                  <a:rPr lang="en-US" sz="2800" dirty="0"/>
                  <a:t>agents: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states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875E2C-B4D5-470D-8666-BB9882606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84" y="4706741"/>
                <a:ext cx="6096000" cy="523220"/>
              </a:xfrm>
              <a:prstGeom prst="rect">
                <a:avLst/>
              </a:prstGeom>
              <a:blipFill>
                <a:blip r:embed="rId8"/>
                <a:stretch>
                  <a:fillRect l="-2200" t="-15116" b="-36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49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9" grpId="0"/>
      <p:bldP spid="22" grpId="0"/>
      <p:bldP spid="23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BBE0-47AA-4DAA-8189-0DD6CCD8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Time-optimal non-silent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F22A4-668A-4868-A1AE-78F3A7AD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06EFAC-282F-4396-BD40-6E4CAA77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584325"/>
            <a:ext cx="624363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agent is</a:t>
            </a:r>
            <a:b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either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547F7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Collecting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or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Resetting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547F7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Collecting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b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has a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 {1, …, n</a:t>
            </a:r>
            <a:r>
              <a:rPr kumimoji="0" lang="en-US" altLang="en-US" sz="21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3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anose="05050102010706020507" pitchFamily="18" charset="2"/>
              </a:rPr>
              <a:t>}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and</a:t>
            </a:r>
            <a:b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roster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array to collect names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agents merge their rosters during an interaction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/>
                <a:cs typeface="Arial"/>
              </a:rPr>
              <a:t>All rosters are complete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O(log n) time</a:t>
            </a: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|roster| = n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b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agent’s 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rank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 its name’s</a:t>
            </a:r>
            <a:b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 in the roster</a:t>
            </a:r>
            <a:endParaRPr kumimoji="0" lang="fr-FR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A977223-D688-4FF3-A87A-97994AA6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276475"/>
            <a:ext cx="576262" cy="57626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03497901-BD8C-4030-AEDD-8B34CA25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249610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1C3B3310-D588-4911-A96B-56A317E1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3329110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7982003A-0CAC-4BE5-8596-DD85BB42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388" y="3327523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03E4113B-0DB4-477F-8B92-FD4BAF4C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088" y="2681410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C6BF765E-A7FC-4645-A9A0-84482B7B5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563" y="265918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F76BB493-CE74-4F8B-8F36-CE244750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276475"/>
            <a:ext cx="576263" cy="576263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686050E-8E38-441F-A996-7D00BCDD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32410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kumimoji="0" lang="fr-F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D6942E83-5883-45B7-8D81-A3321694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1889248"/>
            <a:ext cx="2127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Roster = {2, 4, 10}</a:t>
            </a:r>
            <a:endParaRPr kumimoji="0" lang="fr-F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3BA042F3-B213-4120-BE32-30E308853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925" y="3762498"/>
            <a:ext cx="1518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10, 21}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6A01FA22-1FBA-4CDA-8CCC-9567FC70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60910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{5, 10}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A1E6D26B-35C2-48AB-A1FD-1FB79997F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2465510"/>
            <a:ext cx="125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{5, 10, 21}</a:t>
            </a:r>
            <a:endParaRPr kumimoji="0" lang="fr-F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829D8E1A-8AD1-4C30-B2F6-6C33BB4B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163" y="2321048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{4}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0FB8391D-AB98-48A1-B60E-BB3FB7EE3013}"/>
              </a:ext>
            </a:extLst>
          </p:cNvPr>
          <p:cNvSpPr>
            <a:spLocks noChangeArrowheads="1"/>
          </p:cNvSpPr>
          <p:nvPr/>
        </p:nvSpPr>
        <p:spPr bwMode="auto">
          <a:xfrm rot="14227120">
            <a:off x="7849394" y="2415504"/>
            <a:ext cx="769937" cy="1584325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18">
            <a:extLst>
              <a:ext uri="{FF2B5EF4-FFF2-40B4-BE49-F238E27FC236}">
                <a16:creationId xmlns:a16="http://schemas.microsoft.com/office/drawing/2014/main" id="{B5DB7869-1106-410C-B38C-6D8F0432B08D}"/>
              </a:ext>
            </a:extLst>
          </p:cNvPr>
          <p:cNvGrpSpPr>
            <a:grpSpLocks/>
          </p:cNvGrpSpPr>
          <p:nvPr/>
        </p:nvGrpSpPr>
        <p:grpSpPr bwMode="auto">
          <a:xfrm rot="-2463047">
            <a:off x="7874000" y="3111623"/>
            <a:ext cx="700088" cy="228600"/>
            <a:chOff x="4296" y="2558"/>
            <a:chExt cx="467" cy="179"/>
          </a:xfrm>
        </p:grpSpPr>
        <p:sp>
          <p:nvSpPr>
            <p:cNvPr id="23" name="AutoShape 19">
              <a:extLst>
                <a:ext uri="{FF2B5EF4-FFF2-40B4-BE49-F238E27FC236}">
                  <a16:creationId xmlns:a16="http://schemas.microsoft.com/office/drawing/2014/main" id="{5564E41D-2952-43DC-BF69-2FE2FA55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AutoShape 20">
              <a:extLst>
                <a:ext uri="{FF2B5EF4-FFF2-40B4-BE49-F238E27FC236}">
                  <a16:creationId xmlns:a16="http://schemas.microsoft.com/office/drawing/2014/main" id="{8F19A13B-1FAB-4AD5-A38E-209DE57B5F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 Box 21">
            <a:extLst>
              <a:ext uri="{FF2B5EF4-FFF2-40B4-BE49-F238E27FC236}">
                <a16:creationId xmlns:a16="http://schemas.microsoft.com/office/drawing/2014/main" id="{78D6B30B-EA14-4483-B961-095C4558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209" y="3751141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{4, 5, 10}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69807E2F-0F49-4FDA-A147-3F2F66FDE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376" y="2278944"/>
            <a:ext cx="1133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{4, 5, 10}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06626269-D06F-465D-845B-F0750FD455F6}"/>
              </a:ext>
            </a:extLst>
          </p:cNvPr>
          <p:cNvSpPr>
            <a:spLocks noChangeArrowheads="1"/>
          </p:cNvSpPr>
          <p:nvPr/>
        </p:nvSpPr>
        <p:spPr bwMode="auto">
          <a:xfrm rot="11470045">
            <a:off x="8305800" y="2608385"/>
            <a:ext cx="606425" cy="1247775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4">
            <a:extLst>
              <a:ext uri="{FF2B5EF4-FFF2-40B4-BE49-F238E27FC236}">
                <a16:creationId xmlns:a16="http://schemas.microsoft.com/office/drawing/2014/main" id="{E650C449-D817-415E-B2C9-14D354489073}"/>
              </a:ext>
            </a:extLst>
          </p:cNvPr>
          <p:cNvGrpSpPr>
            <a:grpSpLocks/>
          </p:cNvGrpSpPr>
          <p:nvPr/>
        </p:nvGrpSpPr>
        <p:grpSpPr bwMode="auto">
          <a:xfrm rot="-4815678">
            <a:off x="8270082" y="3075904"/>
            <a:ext cx="576262" cy="215900"/>
            <a:chOff x="4296" y="2558"/>
            <a:chExt cx="467" cy="179"/>
          </a:xfrm>
        </p:grpSpPr>
        <p:sp>
          <p:nvSpPr>
            <p:cNvPr id="29" name="AutoShape 25">
              <a:extLst>
                <a:ext uri="{FF2B5EF4-FFF2-40B4-BE49-F238E27FC236}">
                  <a16:creationId xmlns:a16="http://schemas.microsoft.com/office/drawing/2014/main" id="{E4D87F9C-09CE-42E0-8EC4-B683F835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utoShape 26">
              <a:extLst>
                <a:ext uri="{FF2B5EF4-FFF2-40B4-BE49-F238E27FC236}">
                  <a16:creationId xmlns:a16="http://schemas.microsoft.com/office/drawing/2014/main" id="{12995294-0455-4C63-A59A-E61F21D8B7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 Box 27">
            <a:extLst>
              <a:ext uri="{FF2B5EF4-FFF2-40B4-BE49-F238E27FC236}">
                <a16:creationId xmlns:a16="http://schemas.microsoft.com/office/drawing/2014/main" id="{B1C26FBB-91C0-4722-B1CD-54B5BA014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19" y="3764276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</a:t>
            </a: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10, 21}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302FA312-9B61-43E7-825E-60A30A6F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825" y="2248023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</a:t>
            </a:r>
            <a:r>
              <a:rPr kumimoji="0" lang="en-US" altLang="en-US" sz="1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10, 21}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CA42B1-2B42-401B-9D29-75239260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63" y="5561135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1E7C4AE7-FBAB-4550-A82C-E257E9E20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5176960"/>
            <a:ext cx="27687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Roster = {2, 4, 5, 10, 21}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4CC12ECF-3D12-4587-AF1A-29BC656CE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00" y="4519735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B1879D-032F-4080-B1BF-74732C9B1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807073"/>
            <a:ext cx="0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DD070-2370-4AE9-9D3E-4EDD32641864}"/>
              </a:ext>
            </a:extLst>
          </p:cNvPr>
          <p:cNvSpPr txBox="1"/>
          <p:nvPr/>
        </p:nvSpPr>
        <p:spPr>
          <a:xfrm>
            <a:off x="5269798" y="5981118"/>
            <a:ext cx="6260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Stable config: unique names, correct rosters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64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1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1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uiExpand="1" build="allAtOnce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7" grpId="1"/>
      <p:bldP spid="18" grpId="0"/>
      <p:bldP spid="18" grpId="1"/>
      <p:bldP spid="19" grpId="0"/>
      <p:bldP spid="20" grpId="0"/>
      <p:bldP spid="20" grpId="1"/>
      <p:bldP spid="25" grpId="0"/>
      <p:bldP spid="26" grpId="0"/>
      <p:bldP spid="26" grpId="1"/>
      <p:bldP spid="31" grpId="0"/>
      <p:bldP spid="32" grpId="0"/>
      <p:bldP spid="33" grpId="0" animBg="1"/>
      <p:bldP spid="34" grpId="0"/>
      <p:bldP spid="35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66BB85E-F8E6-44D2-A0E8-DDFFACC4F22E}"/>
              </a:ext>
            </a:extLst>
          </p:cNvPr>
          <p:cNvGrpSpPr/>
          <p:nvPr/>
        </p:nvGrpSpPr>
        <p:grpSpPr>
          <a:xfrm>
            <a:off x="1799773" y="2940890"/>
            <a:ext cx="2332212" cy="1079081"/>
            <a:chOff x="3258962" y="3137273"/>
            <a:chExt cx="2332212" cy="1079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B79A31-F9A1-4F11-B515-E9093AAAEF2E}"/>
                    </a:ext>
                  </a:extLst>
                </p:cNvPr>
                <p:cNvSpPr/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B79A31-F9A1-4F11-B515-E9093AAAEF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7C05619-3D55-4ADE-B49B-786FB0B8813F}"/>
                    </a:ext>
                  </a:extLst>
                </p:cNvPr>
                <p:cNvSpPr/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7C05619-3D55-4ADE-B49B-786FB0B88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3D02120-7510-49C0-8EBD-8196A919BB75}"/>
                    </a:ext>
                  </a:extLst>
                </p:cNvPr>
                <p:cNvSpPr/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3D02120-7510-49C0-8EBD-8196A919BB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D57A76B-9DE0-4F97-8779-67061E4AFFB1}"/>
                    </a:ext>
                  </a:extLst>
                </p:cNvPr>
                <p:cNvSpPr/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D57A76B-9DE0-4F97-8779-67061E4AFF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B33CA8-5BB8-4F17-AF7D-9EE630076309}"/>
                    </a:ext>
                  </a:extLst>
                </p:cNvPr>
                <p:cNvSpPr/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6B33CA8-5BB8-4F17-AF7D-9EE63007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DB6C0C-F84B-428B-9CA2-5576FED675A3}"/>
                    </a:ext>
                  </a:extLst>
                </p:cNvPr>
                <p:cNvSpPr/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DB6C0C-F84B-428B-9CA2-5576FED67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6B1615E-16BD-4B84-8421-E1F005A5FB40}"/>
                    </a:ext>
                  </a:extLst>
                </p:cNvPr>
                <p:cNvSpPr/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6B1615E-16BD-4B84-8421-E1F005A5F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18DF7F4-1DEF-4951-9EDE-558E49D54989}"/>
                    </a:ext>
                  </a:extLst>
                </p:cNvPr>
                <p:cNvSpPr/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18DF7F4-1DEF-4951-9EDE-558E49D549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0CB7EF-7E6C-41D9-AA02-80C4720B3F4D}"/>
              </a:ext>
            </a:extLst>
          </p:cNvPr>
          <p:cNvGrpSpPr/>
          <p:nvPr/>
        </p:nvGrpSpPr>
        <p:grpSpPr>
          <a:xfrm>
            <a:off x="1799773" y="2940890"/>
            <a:ext cx="2332212" cy="1079081"/>
            <a:chOff x="3258962" y="3137273"/>
            <a:chExt cx="2332212" cy="1079081"/>
          </a:xfrm>
          <a:solidFill>
            <a:srgbClr val="00B05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077F2E7-3935-4434-9EC6-93EFE64AC872}"/>
                    </a:ext>
                  </a:extLst>
                </p:cNvPr>
                <p:cNvSpPr/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077F2E7-3935-4434-9EC6-93EFE64AC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021" y="3137273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4E4B54C-AC50-4B01-B748-D828AB624C4C}"/>
                    </a:ext>
                  </a:extLst>
                </p:cNvPr>
                <p:cNvSpPr/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4E4B54C-AC50-4B01-B748-D828AB624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43" y="3257408"/>
                  <a:ext cx="328613" cy="32861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4DB6E5-7FFE-4072-ACB5-FC1A2A831910}"/>
                    </a:ext>
                  </a:extLst>
                </p:cNvPr>
                <p:cNvSpPr/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4DB6E5-7FFE-4072-ACB5-FC1A2A8319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026" y="3887741"/>
                  <a:ext cx="328613" cy="328613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908DC9C-1C94-40E5-8328-D5725527AC7B}"/>
                    </a:ext>
                  </a:extLst>
                </p:cNvPr>
                <p:cNvSpPr/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908DC9C-1C94-40E5-8328-D5725527AC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668" y="3887741"/>
                  <a:ext cx="328613" cy="328613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759C699-80E2-41E8-9E8F-50A74F4D1D5D}"/>
                    </a:ext>
                  </a:extLst>
                </p:cNvPr>
                <p:cNvSpPr/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759C699-80E2-41E8-9E8F-50A74F4D1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408" y="3887741"/>
                  <a:ext cx="328613" cy="3286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F9A2C2-EA2F-4CD6-868A-CD9255EE2AB8}"/>
                    </a:ext>
                  </a:extLst>
                </p:cNvPr>
                <p:cNvSpPr/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F9A2C2-EA2F-4CD6-868A-CD9255EE2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61" y="3559128"/>
                  <a:ext cx="328613" cy="328613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A269D5E-37C2-4E70-BA9C-380731689B63}"/>
                    </a:ext>
                  </a:extLst>
                </p:cNvPr>
                <p:cNvSpPr/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A269D5E-37C2-4E70-BA9C-380731689B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962" y="3394821"/>
                  <a:ext cx="328613" cy="328613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3DDC346-B671-452F-9AB6-831C5BE38490}"/>
                    </a:ext>
                  </a:extLst>
                </p:cNvPr>
                <p:cNvSpPr/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3DDC346-B671-452F-9AB6-831C5BE38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40" y="3559127"/>
                  <a:ext cx="328613" cy="328613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559675-7938-4F0C-AD85-7747690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Similar Reset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99CD-E59E-4184-8C3C-B3D29EC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97843-04AE-4147-A42A-1DD9E1BD6B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7603AF-F13D-4FC3-935E-C034BA4DC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0328"/>
              </a:xfrm>
            </p:spPr>
            <p:txBody>
              <a:bodyPr/>
              <a:lstStyle/>
              <a:p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𝐫𝐞𝐬𝐞𝐭𝐜𝐨𝐮𝐧𝐭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updates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−1,0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−1,0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37603AF-F13D-4FC3-935E-C034BA4DC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0328"/>
              </a:xfrm>
              <a:blipFill>
                <a:blip r:embed="rId2"/>
                <a:stretch>
                  <a:fillRect l="-1043"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2FDD60-B80B-440B-A85F-FEDE60A727D8}"/>
                  </a:ext>
                </a:extLst>
              </p:cNvPr>
              <p:cNvSpPr/>
              <p:nvPr/>
            </p:nvSpPr>
            <p:spPr>
              <a:xfrm>
                <a:off x="3088754" y="3061025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2FDD60-B80B-440B-A85F-FEDE60A7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754" y="3061025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 r="-714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3AE154-85DD-4C23-97D6-BD7941EA0632}"/>
                  </a:ext>
                </a:extLst>
              </p:cNvPr>
              <p:cNvSpPr/>
              <p:nvPr/>
            </p:nvSpPr>
            <p:spPr>
              <a:xfrm>
                <a:off x="2413068" y="33627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3AE154-85DD-4C23-97D6-BD7941EA0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68" y="3362743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8491D-C730-458E-A431-1966426896DC}"/>
                  </a:ext>
                </a:extLst>
              </p:cNvPr>
              <p:cNvSpPr/>
              <p:nvPr/>
            </p:nvSpPr>
            <p:spPr>
              <a:xfrm>
                <a:off x="3086031" y="3061025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88491D-C730-458E-A431-196642689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31" y="3061025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018695-BFD7-4D18-8181-E2FECB631E2A}"/>
                  </a:ext>
                </a:extLst>
              </p:cNvPr>
              <p:cNvSpPr/>
              <p:nvPr/>
            </p:nvSpPr>
            <p:spPr>
              <a:xfrm>
                <a:off x="2414251" y="33627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018695-BFD7-4D18-8181-E2FECB631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51" y="3362743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198210-AF32-496A-9508-5E5CD2B1C04E}"/>
                  </a:ext>
                </a:extLst>
              </p:cNvPr>
              <p:cNvSpPr/>
              <p:nvPr/>
            </p:nvSpPr>
            <p:spPr>
              <a:xfrm>
                <a:off x="3800649" y="3362743"/>
                <a:ext cx="328613" cy="32861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198210-AF32-496A-9508-5E5CD2B1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649" y="3362743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FC6122-8E69-42EA-BB3E-D7E1467A03D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742864" y="3308133"/>
            <a:ext cx="367309" cy="2189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414F7-5624-49D0-B33E-9281DD8C6045}"/>
                  </a:ext>
                </a:extLst>
              </p:cNvPr>
              <p:cNvSpPr txBox="1"/>
              <p:nvPr/>
            </p:nvSpPr>
            <p:spPr>
              <a:xfrm>
                <a:off x="3417366" y="2830192"/>
                <a:ext cx="5454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trigger reset, </a:t>
                </a: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𝐫𝐞𝐬𝐞𝐭𝐜𝐨𝐮𝐧𝐭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func>
                      <m:func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414F7-5624-49D0-B33E-9281DD8C6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66" y="2830192"/>
                <a:ext cx="5454071" cy="461665"/>
              </a:xfrm>
              <a:prstGeom prst="rect">
                <a:avLst/>
              </a:prstGeom>
              <a:blipFill>
                <a:blip r:embed="rId24"/>
                <a:stretch>
                  <a:fillRect l="-179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C8A77C-0F93-4CA5-9BA0-2DDBA95C39C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742864" y="3527052"/>
            <a:ext cx="1060508" cy="93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EA2355-FD8F-400B-93D0-D62F03D32F01}"/>
                  </a:ext>
                </a:extLst>
              </p:cNvPr>
              <p:cNvSpPr txBox="1"/>
              <p:nvPr/>
            </p:nvSpPr>
            <p:spPr>
              <a:xfrm>
                <a:off x="4293567" y="3235055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spreads like epidemic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log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EA2355-FD8F-400B-93D0-D62F03D3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67" y="3235055"/>
                <a:ext cx="5312345" cy="461665"/>
              </a:xfrm>
              <a:prstGeom prst="rect">
                <a:avLst/>
              </a:prstGeom>
              <a:blipFill>
                <a:blip r:embed="rId25"/>
                <a:stretch>
                  <a:fillRect l="-172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58F6E-7ECF-4804-ADEC-365428B3AA9A}"/>
                  </a:ext>
                </a:extLst>
              </p:cNvPr>
              <p:cNvSpPr txBox="1"/>
              <p:nvPr/>
            </p:nvSpPr>
            <p:spPr>
              <a:xfrm>
                <a:off x="4326819" y="3544305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decays back to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log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58F6E-7ECF-4804-ADEC-365428B3A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19" y="3544305"/>
                <a:ext cx="5312345" cy="461665"/>
              </a:xfrm>
              <a:prstGeom prst="rect">
                <a:avLst/>
              </a:prstGeom>
              <a:blipFill>
                <a:blip r:embed="rId26"/>
                <a:stretch>
                  <a:fillRect l="-18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FC322D23-EEDA-4DB3-8C6C-BF25A4A0E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77" y="4248149"/>
                <a:ext cx="11177954" cy="1582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Wait an additional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time, generate bits for new name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Each agent becomes </a:t>
                </a:r>
                <a:r>
                  <a:rPr lang="en-US" altLang="en-US" dirty="0">
                    <a:solidFill>
                      <a:srgbClr val="547F7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Collecting</a:t>
                </a:r>
                <a:r>
                  <a:rPr lang="en-US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with random </a:t>
                </a:r>
                <a:r>
                  <a:rPr lang="en-US" altLang="en-US" b="1" dirty="0">
                    <a:solidFill>
                      <a:srgbClr val="000000"/>
                    </a:solidFill>
                    <a:latin typeface="Arial"/>
                    <a:cs typeface="Arial"/>
                  </a:rPr>
                  <a:t>name</a:t>
                </a:r>
                <a:r>
                  <a:rPr lang="en-US" alt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en-US" b="1" dirty="0">
                    <a:solidFill>
                      <a:srgbClr val="000000"/>
                    </a:solidFill>
                    <a:latin typeface="Arial"/>
                    <a:cs typeface="Arial"/>
                    <a:sym typeface="Symbol" panose="05050102010706020507" pitchFamily="18" charset="2"/>
                  </a:rPr>
                  <a:t> {1, …, n</a:t>
                </a:r>
                <a:r>
                  <a:rPr lang="en-US" altLang="en-US" b="1" baseline="30000" dirty="0">
                    <a:solidFill>
                      <a:srgbClr val="000000"/>
                    </a:solidFill>
                    <a:latin typeface="Arial"/>
                    <a:cs typeface="Arial"/>
                    <a:sym typeface="Symbol" panose="05050102010706020507" pitchFamily="18" charset="2"/>
                  </a:rPr>
                  <a:t>3</a:t>
                </a:r>
                <a:r>
                  <a:rPr lang="en-US" altLang="en-US" b="1" dirty="0">
                    <a:solidFill>
                      <a:srgbClr val="000000"/>
                    </a:solidFill>
                    <a:latin typeface="Arial"/>
                    <a:cs typeface="Arial"/>
                    <a:sym typeface="Symbol" panose="05050102010706020507" pitchFamily="18" charset="2"/>
                  </a:rPr>
                  <a:t>}</a:t>
                </a:r>
                <a:r>
                  <a:rPr lang="en-US" altLang="en-US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</a:p>
              <a:p>
                <a:pPr lvl="0"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With high probability, unique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names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stable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ranking in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log</m:t>
                    </m:r>
                    <m:r>
                      <a:rPr kumimoji="0" lang="en-US" sz="2800" b="0" i="0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FC322D23-EEDA-4DB3-8C6C-BF25A4A0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7" y="4248149"/>
                <a:ext cx="11177954" cy="1582247"/>
              </a:xfrm>
              <a:prstGeom prst="rect">
                <a:avLst/>
              </a:prstGeom>
              <a:blipFill>
                <a:blip r:embed="rId27"/>
                <a:stretch>
                  <a:fillRect l="-982" t="-6564" b="-6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3999BD8-5BDF-49C4-944B-DC9EDD89BA5F}"/>
                  </a:ext>
                </a:extLst>
              </p:cNvPr>
              <p:cNvSpPr txBox="1"/>
              <p:nvPr/>
            </p:nvSpPr>
            <p:spPr>
              <a:xfrm>
                <a:off x="4551891" y="3356145"/>
                <a:ext cx="5312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additional counter up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log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3999BD8-5BDF-49C4-944B-DC9EDD89B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91" y="3356145"/>
                <a:ext cx="5312345" cy="461665"/>
              </a:xfrm>
              <a:prstGeom prst="rect">
                <a:avLst/>
              </a:prstGeom>
              <a:blipFill>
                <a:blip r:embed="rId28"/>
                <a:stretch>
                  <a:fillRect l="-183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65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1" grpId="0"/>
      <p:bldP spid="31" grpId="1"/>
      <p:bldP spid="37" grpId="0"/>
      <p:bldP spid="37" grpId="1"/>
      <p:bldP spid="38" grpId="0"/>
      <p:bldP spid="38" grpId="1"/>
      <p:bldP spid="34" grpId="0"/>
      <p:bldP spid="1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6FEA-934A-48C4-B546-5EAA106C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Detecting Errors from </a:t>
            </a:r>
            <a:r>
              <a:rPr lang="en-US" b="1" dirty="0"/>
              <a:t>any </a:t>
            </a:r>
            <a:r>
              <a:rPr lang="en-US" dirty="0"/>
              <a:t>initial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A9670-A86F-4637-BE43-0D449770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DB8F989-3366-4D74-BC14-03D0BF1CC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599" y="1484313"/>
                <a:ext cx="9179011" cy="4897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Reset</a:t>
                </a: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 triggered </a:t>
                </a: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if</a:t>
                </a: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 agent detects:</a:t>
                </a:r>
                <a:b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endParaRPr kumimoji="0" lang="en-US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“Ghost name” error</a:t>
                </a:r>
                <a:b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    </a:t>
                </a: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 name in a roster belonging to no agent.</a:t>
                </a:r>
              </a:p>
              <a:p>
                <a:pPr marL="693738" marR="0" lvl="2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CC00"/>
                  </a:buClr>
                  <a:buSzPct val="70000"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Unique names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⇒ </m:t>
                    </m:r>
                  </m:oMath>
                </a14:m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detected whenever </a:t>
                </a:r>
                <a:r>
                  <a:rPr kumimoji="0" lang="en-US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|roster| &gt; n</a:t>
                </a:r>
                <a:r>
                  <a:rPr kumimoji="0" lang="en-US" alt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 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(in O(log n) time)</a:t>
                </a: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  <a:tabLst/>
                  <a:defRPr/>
                </a:pPr>
                <a:endParaRPr kumimoji="0" lang="en-US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Name collision error</a:t>
                </a:r>
              </a:p>
              <a:p>
                <a:pPr marL="571500" marR="0" lvl="0" indent="-5715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Font typeface="Wingdings" panose="05000000000000000000" pitchFamily="2" charset="2"/>
                  <a:buAutoNum type="arabicPeriod"/>
                  <a:tabLst/>
                  <a:defRPr/>
                </a:pPr>
                <a:endParaRPr kumimoji="0" lang="en-US" alt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DB8F989-3366-4D74-BC14-03D0BF1CC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1484313"/>
                <a:ext cx="9179011" cy="4897437"/>
              </a:xfrm>
              <a:prstGeom prst="rect">
                <a:avLst/>
              </a:prstGeom>
              <a:blipFill>
                <a:blip r:embed="rId2"/>
                <a:stretch>
                  <a:fillRect l="-797" t="-21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4">
            <a:extLst>
              <a:ext uri="{FF2B5EF4-FFF2-40B4-BE49-F238E27FC236}">
                <a16:creationId xmlns:a16="http://schemas.microsoft.com/office/drawing/2014/main" id="{99B20BA9-DE04-4AD8-A074-5465CD6D6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3436938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2350B877-FEDD-48FA-8E61-D2A00AC47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4516438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869A490A-2062-4EBE-90E8-A021E4B7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14850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B1DFC1E-16EB-4DED-83CC-1D8776F6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3868738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6DB3AE9D-A009-42D3-B49D-94FE30070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3846513"/>
            <a:ext cx="433388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EDF0A400-0CD8-4A35-8B16-EB87C4558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32131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11}</a:t>
            </a:r>
            <a:endParaRPr kumimoji="0" lang="fr-FR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35D538A-8E1C-4007-84A2-C07B8E30D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39258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{5, 10, 21}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891D54-C8D6-42DD-834C-31696C263BD1}"/>
              </a:ext>
            </a:extLst>
          </p:cNvPr>
          <p:cNvSpPr>
            <a:spLocks noChangeArrowheads="1"/>
          </p:cNvSpPr>
          <p:nvPr/>
        </p:nvSpPr>
        <p:spPr bwMode="auto">
          <a:xfrm rot="16045023">
            <a:off x="4672807" y="3291681"/>
            <a:ext cx="576262" cy="1584325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32719-6E1C-4DE6-BED9-0F1D7DA5570E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3951288"/>
            <a:ext cx="700088" cy="228600"/>
            <a:chOff x="4296" y="2558"/>
            <a:chExt cx="467" cy="179"/>
          </a:xfrm>
        </p:grpSpPr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A00100C5-3145-4DF1-9479-E207590EB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A6DED6D9-6CE7-4E17-B89A-9532F7E49D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 Box 18">
            <a:extLst>
              <a:ext uri="{FF2B5EF4-FFF2-40B4-BE49-F238E27FC236}">
                <a16:creationId xmlns:a16="http://schemas.microsoft.com/office/drawing/2014/main" id="{614716C1-FF95-46D2-9792-CF9AB570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494188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{4, 5, 11}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BFF9A9E7-A7B4-4A69-89FF-99B8F601E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4948238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 11, 21}</a:t>
            </a:r>
            <a:endParaRPr kumimoji="0" lang="fr-F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1AD5CC1C-3F06-40B8-8C83-8E5C4A143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500438"/>
            <a:ext cx="175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 11, 21}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3C419E73-38B2-49CE-A752-2B04F7290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25888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 10, 11, 21}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C4825BE4-6602-461A-B038-2F07F74E0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3500438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{2, 4, 5, 10, 11, 21}</a:t>
            </a:r>
            <a:endParaRPr kumimoji="0" lang="fr-F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BB7C247A-652A-472F-9538-64E1A153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397" y="5811838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id="{94BB29AB-0677-42B0-8F7B-706B1D4A9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897" y="5800726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fr-FR" altLang="en-US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30">
            <a:extLst>
              <a:ext uri="{FF2B5EF4-FFF2-40B4-BE49-F238E27FC236}">
                <a16:creationId xmlns:a16="http://schemas.microsoft.com/office/drawing/2014/main" id="{4D0F31DC-8210-45AB-84F7-9867BC17490D}"/>
              </a:ext>
            </a:extLst>
          </p:cNvPr>
          <p:cNvGrpSpPr>
            <a:grpSpLocks/>
          </p:cNvGrpSpPr>
          <p:nvPr/>
        </p:nvGrpSpPr>
        <p:grpSpPr bwMode="auto">
          <a:xfrm>
            <a:off x="4845659" y="5956301"/>
            <a:ext cx="419100" cy="193675"/>
            <a:chOff x="4296" y="2558"/>
            <a:chExt cx="467" cy="179"/>
          </a:xfrm>
        </p:grpSpPr>
        <p:sp>
          <p:nvSpPr>
            <p:cNvPr id="27" name="AutoShape 31">
              <a:extLst>
                <a:ext uri="{FF2B5EF4-FFF2-40B4-BE49-F238E27FC236}">
                  <a16:creationId xmlns:a16="http://schemas.microsoft.com/office/drawing/2014/main" id="{D2E5A6A3-B044-4277-8132-F938C3A03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AutoShape 32">
              <a:extLst>
                <a:ext uri="{FF2B5EF4-FFF2-40B4-BE49-F238E27FC236}">
                  <a16:creationId xmlns:a16="http://schemas.microsoft.com/office/drawing/2014/main" id="{B2D0C8E7-C8B3-48E4-B6B8-2BBB345358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D06816-ECDD-4868-B3EB-CC20FCFD3768}"/>
                  </a:ext>
                </a:extLst>
              </p:cNvPr>
              <p:cNvSpPr txBox="1"/>
              <p:nvPr/>
            </p:nvSpPr>
            <p:spPr>
              <a:xfrm>
                <a:off x="6389401" y="5603141"/>
                <a:ext cx="36273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Direct detection: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</a:t>
                </a:r>
              </a:p>
              <a:p>
                <a:r>
                  <a:rPr lang="en-US" sz="2400" b="1" dirty="0"/>
                  <a:t>Only</a:t>
                </a:r>
                <a:r>
                  <a:rPr lang="en-US" sz="2400" dirty="0"/>
                  <a:t> slow bottleneck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D06816-ECDD-4868-B3EB-CC20FCFD3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01" y="5603141"/>
                <a:ext cx="3627340" cy="830997"/>
              </a:xfrm>
              <a:prstGeom prst="rect">
                <a:avLst/>
              </a:prstGeom>
              <a:blipFill>
                <a:blip r:embed="rId3"/>
                <a:stretch>
                  <a:fillRect l="-2521" t="-5882" r="-201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6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4" grpId="1"/>
      <p:bldP spid="19" grpId="0"/>
      <p:bldP spid="20" grpId="0"/>
      <p:bldP spid="21" grpId="0"/>
      <p:bldP spid="21" grpId="1"/>
      <p:bldP spid="22" grpId="0"/>
      <p:bldP spid="23" grpId="0"/>
      <p:bldP spid="25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university paris sud">
            <a:extLst>
              <a:ext uri="{FF2B5EF4-FFF2-40B4-BE49-F238E27FC236}">
                <a16:creationId xmlns:a16="http://schemas.microsoft.com/office/drawing/2014/main" id="{9A9AA275-0D97-4CC3-AC1D-BE2DF9470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8" y="2791246"/>
            <a:ext cx="3080565" cy="18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B088D-395C-4E1D-A570-789841E7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28" y="1114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Joint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C0CD-1C28-4904-B365-324D3096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228" y="1147393"/>
            <a:ext cx="3124200" cy="5791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with</a:t>
            </a:r>
          </a:p>
        </p:txBody>
      </p:sp>
      <p:pic>
        <p:nvPicPr>
          <p:cNvPr id="1028" name="Picture 4" descr="Image result for uc davis logo">
            <a:extLst>
              <a:ext uri="{FF2B5EF4-FFF2-40B4-BE49-F238E27FC236}">
                <a16:creationId xmlns:a16="http://schemas.microsoft.com/office/drawing/2014/main" id="{D1968E8E-7EC4-4D3A-9814-01AB446C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96" y="2524358"/>
            <a:ext cx="1670568" cy="167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517829-8500-447A-B730-EF3BE0597016}"/>
              </a:ext>
            </a:extLst>
          </p:cNvPr>
          <p:cNvSpPr txBox="1">
            <a:spLocks/>
          </p:cNvSpPr>
          <p:nvPr/>
        </p:nvSpPr>
        <p:spPr>
          <a:xfrm>
            <a:off x="3318783" y="1996647"/>
            <a:ext cx="2260057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David Doty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CBD1B8-2D0B-4858-8814-1B9FF98900B4}"/>
              </a:ext>
            </a:extLst>
          </p:cNvPr>
          <p:cNvSpPr txBox="1">
            <a:spLocks/>
          </p:cNvSpPr>
          <p:nvPr/>
        </p:nvSpPr>
        <p:spPr>
          <a:xfrm>
            <a:off x="429220" y="1996647"/>
            <a:ext cx="2692129" cy="57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Janna Burman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62FD13C-7C62-4876-9949-F5DE87228D80}"/>
              </a:ext>
            </a:extLst>
          </p:cNvPr>
          <p:cNvSpPr txBox="1">
            <a:spLocks/>
          </p:cNvSpPr>
          <p:nvPr/>
        </p:nvSpPr>
        <p:spPr>
          <a:xfrm>
            <a:off x="235002" y="2400858"/>
            <a:ext cx="3080565" cy="57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Thomas Nowak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0C1E5A-49BD-4431-B122-6CF248A56451}"/>
              </a:ext>
            </a:extLst>
          </p:cNvPr>
          <p:cNvSpPr txBox="1">
            <a:spLocks/>
          </p:cNvSpPr>
          <p:nvPr/>
        </p:nvSpPr>
        <p:spPr>
          <a:xfrm>
            <a:off x="9000561" y="1996647"/>
            <a:ext cx="2260057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err="1"/>
              <a:t>Chuan</a:t>
            </a:r>
            <a:r>
              <a:rPr lang="en-US" sz="3200" dirty="0"/>
              <a:t> Xu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F707BB5-605E-491C-848F-B92902B8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404" y="2575823"/>
            <a:ext cx="2742769" cy="9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DB85C-2DC4-4CDD-803A-9B179994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3E29D23-5CF5-4CFB-9A9A-DA4B81415B4F}"/>
              </a:ext>
            </a:extLst>
          </p:cNvPr>
          <p:cNvSpPr txBox="1">
            <a:spLocks/>
          </p:cNvSpPr>
          <p:nvPr/>
        </p:nvSpPr>
        <p:spPr>
          <a:xfrm>
            <a:off x="5701909" y="1996647"/>
            <a:ext cx="3040426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Ho-Lin Chen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Hsueh-Ping Chen</a:t>
            </a:r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EFCC2B3C-D8DF-4C1A-82AC-6DB285F60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81" y="3293785"/>
            <a:ext cx="1802281" cy="180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4"/>
    </mc:Choice>
    <mc:Fallback xmlns="">
      <p:transition spd="slow" advTm="362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Faster name collision detection: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3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3C8C-FF38-490F-95FC-C4BE070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20</a:t>
            </a:fld>
            <a:endParaRPr lang="en-US"/>
          </a:p>
        </p:txBody>
      </p:sp>
      <p:sp>
        <p:nvSpPr>
          <p:cNvPr id="5" name="Oval 28">
            <a:extLst>
              <a:ext uri="{FF2B5EF4-FFF2-40B4-BE49-F238E27FC236}">
                <a16:creationId xmlns:a16="http://schemas.microsoft.com/office/drawing/2014/main" id="{B35E288C-8249-4F4F-B144-EC266C16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213" y="1859694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29">
            <a:extLst>
              <a:ext uri="{FF2B5EF4-FFF2-40B4-BE49-F238E27FC236}">
                <a16:creationId xmlns:a16="http://schemas.microsoft.com/office/drawing/2014/main" id="{CD42E1B1-7EDD-44E7-B4B9-B7046240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13" y="1848582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30">
            <a:extLst>
              <a:ext uri="{FF2B5EF4-FFF2-40B4-BE49-F238E27FC236}">
                <a16:creationId xmlns:a16="http://schemas.microsoft.com/office/drawing/2014/main" id="{6FBAB0DA-0BF4-48E6-9665-9CFF98C6DE5E}"/>
              </a:ext>
            </a:extLst>
          </p:cNvPr>
          <p:cNvGrpSpPr>
            <a:grpSpLocks/>
          </p:cNvGrpSpPr>
          <p:nvPr/>
        </p:nvGrpSpPr>
        <p:grpSpPr bwMode="auto">
          <a:xfrm>
            <a:off x="2313475" y="2004157"/>
            <a:ext cx="419100" cy="193675"/>
            <a:chOff x="4296" y="2558"/>
            <a:chExt cx="467" cy="179"/>
          </a:xfrm>
        </p:grpSpPr>
        <p:sp>
          <p:nvSpPr>
            <p:cNvPr id="8" name="AutoShape 31">
              <a:extLst>
                <a:ext uri="{FF2B5EF4-FFF2-40B4-BE49-F238E27FC236}">
                  <a16:creationId xmlns:a16="http://schemas.microsoft.com/office/drawing/2014/main" id="{25A550AC-2648-423F-87E3-AAB0F178A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AutoShape 32">
              <a:extLst>
                <a:ext uri="{FF2B5EF4-FFF2-40B4-BE49-F238E27FC236}">
                  <a16:creationId xmlns:a16="http://schemas.microsoft.com/office/drawing/2014/main" id="{A4ECFCBA-6112-4B01-B41D-0FCFC1B174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A24309-D7D7-4E3C-8BD0-8FF622E90B06}"/>
                  </a:ext>
                </a:extLst>
              </p:cNvPr>
              <p:cNvSpPr txBox="1"/>
              <p:nvPr/>
            </p:nvSpPr>
            <p:spPr>
              <a:xfrm>
                <a:off x="1088254" y="1478091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dirty="0">
                    <a:latin typeface="Cambria Math" panose="02040503050406030204" pitchFamily="18" charset="0"/>
                  </a:rPr>
                  <a:t>Direct interaction: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A24309-D7D7-4E3C-8BD0-8FF622E90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54" y="1478091"/>
                <a:ext cx="3048000" cy="369332"/>
              </a:xfrm>
              <a:prstGeom prst="rect">
                <a:avLst/>
              </a:prstGeom>
              <a:blipFill>
                <a:blip r:embed="rId3"/>
                <a:stretch>
                  <a:fillRect l="-1800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8">
            <a:extLst>
              <a:ext uri="{FF2B5EF4-FFF2-40B4-BE49-F238E27FC236}">
                <a16:creationId xmlns:a16="http://schemas.microsoft.com/office/drawing/2014/main" id="{7B8CAC22-B3A8-47EF-9F20-01CC0BCB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871" y="184397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A40B5945-672A-43ED-83DB-803ABE23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799" y="1832867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A573C437-D821-4E63-9098-747A3155332C}"/>
              </a:ext>
            </a:extLst>
          </p:cNvPr>
          <p:cNvGrpSpPr>
            <a:grpSpLocks/>
          </p:cNvGrpSpPr>
          <p:nvPr/>
        </p:nvGrpSpPr>
        <p:grpSpPr bwMode="auto">
          <a:xfrm>
            <a:off x="5430687" y="1988442"/>
            <a:ext cx="419100" cy="193675"/>
            <a:chOff x="4296" y="2558"/>
            <a:chExt cx="467" cy="179"/>
          </a:xfrm>
        </p:grpSpPr>
        <p:sp>
          <p:nvSpPr>
            <p:cNvPr id="25" name="AutoShape 31">
              <a:extLst>
                <a:ext uri="{FF2B5EF4-FFF2-40B4-BE49-F238E27FC236}">
                  <a16:creationId xmlns:a16="http://schemas.microsoft.com/office/drawing/2014/main" id="{9CADCE46-0101-4F40-A557-EAA3E0E0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utoShape 32">
              <a:extLst>
                <a:ext uri="{FF2B5EF4-FFF2-40B4-BE49-F238E27FC236}">
                  <a16:creationId xmlns:a16="http://schemas.microsoft.com/office/drawing/2014/main" id="{C497C60E-64CE-4577-BC69-BB995FF183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val 29">
            <a:extLst>
              <a:ext uri="{FF2B5EF4-FFF2-40B4-BE49-F238E27FC236}">
                <a16:creationId xmlns:a16="http://schemas.microsoft.com/office/drawing/2014/main" id="{0DF5BFC8-789B-4890-8332-AEECE25B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640" y="184397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7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FB00E162-1862-43E4-8B22-8A6C46C9432B}"/>
              </a:ext>
            </a:extLst>
          </p:cNvPr>
          <p:cNvGrpSpPr>
            <a:grpSpLocks/>
          </p:cNvGrpSpPr>
          <p:nvPr/>
        </p:nvGrpSpPr>
        <p:grpSpPr bwMode="auto">
          <a:xfrm>
            <a:off x="6395722" y="1988442"/>
            <a:ext cx="419100" cy="193675"/>
            <a:chOff x="4296" y="2558"/>
            <a:chExt cx="467" cy="179"/>
          </a:xfrm>
        </p:grpSpPr>
        <p:sp>
          <p:nvSpPr>
            <p:cNvPr id="29" name="AutoShape 31">
              <a:extLst>
                <a:ext uri="{FF2B5EF4-FFF2-40B4-BE49-F238E27FC236}">
                  <a16:creationId xmlns:a16="http://schemas.microsoft.com/office/drawing/2014/main" id="{54FE015A-555B-40D9-BAA1-E151B4D8E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100845EA-B8D1-490D-97EA-6A40642D89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02AE18-F9A2-4EB0-9339-AE224E4EDDAF}"/>
                  </a:ext>
                </a:extLst>
              </p:cNvPr>
              <p:cNvSpPr txBox="1"/>
              <p:nvPr/>
            </p:nvSpPr>
            <p:spPr>
              <a:xfrm>
                <a:off x="4956978" y="1436634"/>
                <a:ext cx="3047999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Length-2 path: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02AE18-F9A2-4EB0-9339-AE224E4E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978" y="1436634"/>
                <a:ext cx="3047999" cy="372410"/>
              </a:xfrm>
              <a:prstGeom prst="rect">
                <a:avLst/>
              </a:prstGeom>
              <a:blipFill>
                <a:blip r:embed="rId4"/>
                <a:stretch>
                  <a:fillRect l="-1600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065" y="4365957"/>
                <a:ext cx="10515600" cy="2380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Agents pick new random </a:t>
                </a:r>
                <a:r>
                  <a:rPr lang="en-US" b="1" dirty="0">
                    <a:solidFill>
                      <a:srgbClr val="7030A0"/>
                    </a:solidFill>
                  </a:rPr>
                  <a:t>sync value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in each interaction (not silent)</a:t>
                </a:r>
              </a:p>
              <a:p>
                <a:r>
                  <a:rPr lang="en-US" dirty="0"/>
                  <a:t>Locally store other agent’s name + sync value</a:t>
                </a:r>
              </a:p>
              <a:p>
                <a:r>
                  <a:rPr lang="en-US" dirty="0"/>
                  <a:t>Consistency check can indirectly detect collisions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Safety</a:t>
                </a:r>
                <a:r>
                  <a:rPr lang="en-US" dirty="0"/>
                  <a:t> property: with unique names, matching sync values are preserved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no false collisions</a:t>
                </a: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065" y="4365957"/>
                <a:ext cx="10515600" cy="2380337"/>
              </a:xfrm>
              <a:blipFill>
                <a:blip r:embed="rId5"/>
                <a:stretch>
                  <a:fillRect l="-1043" t="-5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/>
              <p:nvPr/>
            </p:nvSpPr>
            <p:spPr>
              <a:xfrm>
                <a:off x="5175044" y="2129278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044" y="2129278"/>
                <a:ext cx="89281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FCD40EF-C0FA-411F-85F1-65B10456A08D}"/>
              </a:ext>
            </a:extLst>
          </p:cNvPr>
          <p:cNvGrpSpPr/>
          <p:nvPr/>
        </p:nvGrpSpPr>
        <p:grpSpPr>
          <a:xfrm>
            <a:off x="2227581" y="2928312"/>
            <a:ext cx="2658574" cy="1452494"/>
            <a:chOff x="2298404" y="2803655"/>
            <a:chExt cx="2658574" cy="145249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9791FDF-E4F5-46C0-AB37-D4B01C476441}"/>
                </a:ext>
              </a:extLst>
            </p:cNvPr>
            <p:cNvGrpSpPr/>
            <p:nvPr/>
          </p:nvGrpSpPr>
          <p:grpSpPr>
            <a:xfrm>
              <a:off x="2298404" y="2803655"/>
              <a:ext cx="2658574" cy="1375208"/>
              <a:chOff x="2298404" y="2803655"/>
              <a:chExt cx="2658574" cy="1375208"/>
            </a:xfrm>
          </p:grpSpPr>
          <p:sp>
            <p:nvSpPr>
              <p:cNvPr id="40" name="Thought Bubble: Cloud 39">
                <a:extLst>
                  <a:ext uri="{FF2B5EF4-FFF2-40B4-BE49-F238E27FC236}">
                    <a16:creationId xmlns:a16="http://schemas.microsoft.com/office/drawing/2014/main" id="{317159AB-FEDC-4955-974C-9A78318A7290}"/>
                  </a:ext>
                </a:extLst>
              </p:cNvPr>
              <p:cNvSpPr/>
              <p:nvPr/>
            </p:nvSpPr>
            <p:spPr>
              <a:xfrm>
                <a:off x="2298404" y="2803655"/>
                <a:ext cx="2658574" cy="1375208"/>
              </a:xfrm>
              <a:prstGeom prst="cloudCallout">
                <a:avLst>
                  <a:gd name="adj1" fmla="val 46943"/>
                  <a:gd name="adj2" fmla="val -10091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28">
                <a:extLst>
                  <a:ext uri="{FF2B5EF4-FFF2-40B4-BE49-F238E27FC236}">
                    <a16:creationId xmlns:a16="http://schemas.microsoft.com/office/drawing/2014/main" id="{AA88F943-3391-447E-AA7D-B0892751E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0101" y="3049113"/>
                <a:ext cx="384054" cy="379887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000000"/>
                    </a:solidFill>
                  </a:rPr>
                  <a:t>4</a:t>
                </a:r>
                <a:endParaRPr kumimoji="0" lang="fr-F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19">
                <a:extLst>
                  <a:ext uri="{FF2B5EF4-FFF2-40B4-BE49-F238E27FC236}">
                    <a16:creationId xmlns:a16="http://schemas.microsoft.com/office/drawing/2014/main" id="{AC001E0C-208C-4C19-8168-5E4BEF8EC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1568" y="3352931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21">
                <a:extLst>
                  <a:ext uri="{FF2B5EF4-FFF2-40B4-BE49-F238E27FC236}">
                    <a16:creationId xmlns:a16="http://schemas.microsoft.com/office/drawing/2014/main" id="{EB14E591-855A-416D-B0AA-19E270A04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938" y="3572951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/>
                  <a:t>8</a:t>
                </a:r>
                <a:endParaRPr lang="fr-FR" altLang="en-US" sz="1600" b="0"/>
              </a:p>
            </p:txBody>
          </p:sp>
          <p:sp>
            <p:nvSpPr>
              <p:cNvPr id="44" name="Line 19">
                <a:extLst>
                  <a:ext uri="{FF2B5EF4-FFF2-40B4-BE49-F238E27FC236}">
                    <a16:creationId xmlns:a16="http://schemas.microsoft.com/office/drawing/2014/main" id="{8B08EF36-6DC3-4895-8966-84F421E93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49810" y="3428999"/>
                <a:ext cx="124630" cy="3073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Oval 21">
                <a:extLst>
                  <a:ext uri="{FF2B5EF4-FFF2-40B4-BE49-F238E27FC236}">
                    <a16:creationId xmlns:a16="http://schemas.microsoft.com/office/drawing/2014/main" id="{9496BECE-50F5-4D3C-BC88-9805C970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658" y="3741938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5273F29-E915-4C39-AD32-0CB9F675C904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2587001" y="3274731"/>
                    <a:ext cx="892810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219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5273F29-E915-4C39-AD32-0CB9F675C9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2587001" y="3274731"/>
                    <a:ext cx="89281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774EF44-8E32-40CE-9534-32CD93E28B25}"/>
                    </a:ext>
                  </a:extLst>
                </p:cNvPr>
                <p:cNvSpPr txBox="1"/>
                <p:nvPr/>
              </p:nvSpPr>
              <p:spPr>
                <a:xfrm rot="4240010">
                  <a:off x="3250219" y="3655855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0" dirty="0">
                      <a:solidFill>
                        <a:srgbClr val="7030A0"/>
                      </a:solidFill>
                    </a:rPr>
                    <a:t>6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774EF44-8E32-40CE-9534-32CD93E28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240010">
                  <a:off x="3250219" y="3655855"/>
                  <a:ext cx="89281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0309" t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45B17A-AC04-45B8-90C4-3745666F8096}"/>
              </a:ext>
            </a:extLst>
          </p:cNvPr>
          <p:cNvGrpSpPr/>
          <p:nvPr/>
        </p:nvGrpSpPr>
        <p:grpSpPr>
          <a:xfrm>
            <a:off x="5471033" y="2855177"/>
            <a:ext cx="2533944" cy="1389014"/>
            <a:chOff x="5477424" y="2868258"/>
            <a:chExt cx="2533944" cy="1389014"/>
          </a:xfrm>
        </p:grpSpPr>
        <p:sp>
          <p:nvSpPr>
            <p:cNvPr id="54" name="Thought Bubble: Cloud 53">
              <a:extLst>
                <a:ext uri="{FF2B5EF4-FFF2-40B4-BE49-F238E27FC236}">
                  <a16:creationId xmlns:a16="http://schemas.microsoft.com/office/drawing/2014/main" id="{50EAB7A4-4A4B-4676-AEF2-E0E13B0AA742}"/>
                </a:ext>
              </a:extLst>
            </p:cNvPr>
            <p:cNvSpPr/>
            <p:nvPr/>
          </p:nvSpPr>
          <p:spPr>
            <a:xfrm>
              <a:off x="5477424" y="2868258"/>
              <a:ext cx="2533944" cy="1389014"/>
            </a:xfrm>
            <a:prstGeom prst="cloudCallout">
              <a:avLst>
                <a:gd name="adj1" fmla="val -19703"/>
                <a:gd name="adj2" fmla="val -88526"/>
              </a:avLst>
            </a:prstGeom>
            <a:noFill/>
            <a:scene3d>
              <a:camera prst="orthographicFront">
                <a:rot lat="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28">
              <a:extLst>
                <a:ext uri="{FF2B5EF4-FFF2-40B4-BE49-F238E27FC236}">
                  <a16:creationId xmlns:a16="http://schemas.microsoft.com/office/drawing/2014/main" id="{76E586FF-AEEC-4516-8784-123F3DADF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68" y="3003295"/>
              <a:ext cx="384054" cy="37988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</a:rPr>
                <a:t>7</a:t>
              </a:r>
              <a:endParaRPr kumimoji="0" lang="fr-F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19">
              <a:extLst>
                <a:ext uri="{FF2B5EF4-FFF2-40B4-BE49-F238E27FC236}">
                  <a16:creationId xmlns:a16="http://schemas.microsoft.com/office/drawing/2014/main" id="{E9B729B9-DF34-46B2-9A40-68FDA60C7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5714" y="3337565"/>
              <a:ext cx="324340" cy="30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21">
              <a:extLst>
                <a:ext uri="{FF2B5EF4-FFF2-40B4-BE49-F238E27FC236}">
                  <a16:creationId xmlns:a16="http://schemas.microsoft.com/office/drawing/2014/main" id="{9D1B8B4B-C74D-453B-80AB-298368D55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377" y="3620555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1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55BC896-D824-4EFD-B640-D47B2C8ACFA6}"/>
                    </a:ext>
                  </a:extLst>
                </p:cNvPr>
                <p:cNvSpPr txBox="1"/>
                <p:nvPr/>
              </p:nvSpPr>
              <p:spPr>
                <a:xfrm rot="19216832">
                  <a:off x="5848434" y="3242598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433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55BC896-D824-4EFD-B640-D47B2C8AC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6832">
                  <a:off x="5848434" y="3242598"/>
                  <a:ext cx="89281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Oval 21">
            <a:extLst>
              <a:ext uri="{FF2B5EF4-FFF2-40B4-BE49-F238E27FC236}">
                <a16:creationId xmlns:a16="http://schemas.microsoft.com/office/drawing/2014/main" id="{8F309B88-9347-4627-A0A5-45FE5A2C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748" y="3477589"/>
            <a:ext cx="324340" cy="307387"/>
          </a:xfrm>
          <a:prstGeom prst="ellipse">
            <a:avLst/>
          </a:prstGeom>
          <a:solidFill>
            <a:srgbClr val="A3B9E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/>
              <a:t>7</a:t>
            </a:r>
            <a:endParaRPr lang="fr-FR" altLang="en-US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580620-36DD-4C1D-B842-C7D64701753A}"/>
                  </a:ext>
                </a:extLst>
              </p:cNvPr>
              <p:cNvSpPr txBox="1"/>
              <p:nvPr/>
            </p:nvSpPr>
            <p:spPr>
              <a:xfrm rot="1154365">
                <a:off x="3426091" y="3172262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580620-36DD-4C1D-B842-C7D647017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54365">
                <a:off x="3426091" y="3172262"/>
                <a:ext cx="89281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ine 19">
            <a:extLst>
              <a:ext uri="{FF2B5EF4-FFF2-40B4-BE49-F238E27FC236}">
                <a16:creationId xmlns:a16="http://schemas.microsoft.com/office/drawing/2014/main" id="{6542AD19-92DC-40F2-8B5C-12CEE86DC2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6867" y="3386935"/>
            <a:ext cx="459649" cy="19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Oval 21">
            <a:extLst>
              <a:ext uri="{FF2B5EF4-FFF2-40B4-BE49-F238E27FC236}">
                <a16:creationId xmlns:a16="http://schemas.microsoft.com/office/drawing/2014/main" id="{A1BADCDB-F012-4488-BE17-7FBC61CB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154" y="3626804"/>
            <a:ext cx="324340" cy="307387"/>
          </a:xfrm>
          <a:prstGeom prst="ellipse">
            <a:avLst/>
          </a:prstGeom>
          <a:solidFill>
            <a:srgbClr val="A3B9E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/>
              <a:t>4</a:t>
            </a:r>
            <a:endParaRPr lang="fr-FR" altLang="en-US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0742AA-2639-4AC3-A55B-535BB8C726BE}"/>
                  </a:ext>
                </a:extLst>
              </p:cNvPr>
              <p:cNvSpPr txBox="1"/>
              <p:nvPr/>
            </p:nvSpPr>
            <p:spPr>
              <a:xfrm rot="3115430">
                <a:off x="6488453" y="3251102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0742AA-2639-4AC3-A55B-535BB8C72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15430">
                <a:off x="6488453" y="3251102"/>
                <a:ext cx="89281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ine 19">
            <a:extLst>
              <a:ext uri="{FF2B5EF4-FFF2-40B4-BE49-F238E27FC236}">
                <a16:creationId xmlns:a16="http://schemas.microsoft.com/office/drawing/2014/main" id="{5BCF19CD-8FA1-44DF-8CB0-0A1266F2FA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14225" y="3333437"/>
            <a:ext cx="245106" cy="321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640CDE4-639E-47EA-B7C4-B7761AE77B81}"/>
              </a:ext>
            </a:extLst>
          </p:cNvPr>
          <p:cNvGrpSpPr/>
          <p:nvPr/>
        </p:nvGrpSpPr>
        <p:grpSpPr>
          <a:xfrm>
            <a:off x="8610600" y="2688898"/>
            <a:ext cx="2533944" cy="1389014"/>
            <a:chOff x="5477424" y="2868258"/>
            <a:chExt cx="2533944" cy="1389014"/>
          </a:xfrm>
        </p:grpSpPr>
        <p:sp>
          <p:nvSpPr>
            <p:cNvPr id="76" name="Thought Bubble: Cloud 75">
              <a:extLst>
                <a:ext uri="{FF2B5EF4-FFF2-40B4-BE49-F238E27FC236}">
                  <a16:creationId xmlns:a16="http://schemas.microsoft.com/office/drawing/2014/main" id="{DC137141-20F7-42A7-9655-EE3398272CCE}"/>
                </a:ext>
              </a:extLst>
            </p:cNvPr>
            <p:cNvSpPr/>
            <p:nvPr/>
          </p:nvSpPr>
          <p:spPr>
            <a:xfrm>
              <a:off x="5477424" y="2868258"/>
              <a:ext cx="2533944" cy="1389014"/>
            </a:xfrm>
            <a:prstGeom prst="cloudCallout">
              <a:avLst>
                <a:gd name="adj1" fmla="val -97889"/>
                <a:gd name="adj2" fmla="val -88526"/>
              </a:avLst>
            </a:prstGeom>
            <a:noFill/>
            <a:scene3d>
              <a:camera prst="orthographicFront">
                <a:rot lat="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28">
              <a:extLst>
                <a:ext uri="{FF2B5EF4-FFF2-40B4-BE49-F238E27FC236}">
                  <a16:creationId xmlns:a16="http://schemas.microsoft.com/office/drawing/2014/main" id="{D7C42036-D80B-4FBE-A60C-490852B86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68" y="3003295"/>
              <a:ext cx="384054" cy="37988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  <a:endParaRPr kumimoji="0" lang="fr-F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19">
              <a:extLst>
                <a:ext uri="{FF2B5EF4-FFF2-40B4-BE49-F238E27FC236}">
                  <a16:creationId xmlns:a16="http://schemas.microsoft.com/office/drawing/2014/main" id="{83456394-7528-42C5-9111-94CF67F46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5714" y="3337565"/>
              <a:ext cx="324340" cy="30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DADF5EBA-FA3B-431C-BC7C-43F3192D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377" y="3620555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8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B4EE583-C316-4917-A095-38622C8523B7}"/>
                    </a:ext>
                  </a:extLst>
                </p:cNvPr>
                <p:cNvSpPr txBox="1"/>
                <p:nvPr/>
              </p:nvSpPr>
              <p:spPr>
                <a:xfrm rot="19216832">
                  <a:off x="5848434" y="3242598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516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B4EE583-C316-4917-A095-38622C852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6832">
                  <a:off x="5848434" y="3242598"/>
                  <a:ext cx="89281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30">
            <a:extLst>
              <a:ext uri="{FF2B5EF4-FFF2-40B4-BE49-F238E27FC236}">
                <a16:creationId xmlns:a16="http://schemas.microsoft.com/office/drawing/2014/main" id="{F965A1D1-C157-454A-B5AF-1573B0AC8221}"/>
              </a:ext>
            </a:extLst>
          </p:cNvPr>
          <p:cNvGrpSpPr>
            <a:grpSpLocks/>
          </p:cNvGrpSpPr>
          <p:nvPr/>
        </p:nvGrpSpPr>
        <p:grpSpPr bwMode="auto">
          <a:xfrm>
            <a:off x="7966958" y="3168902"/>
            <a:ext cx="684217" cy="538447"/>
            <a:chOff x="4296" y="2558"/>
            <a:chExt cx="467" cy="179"/>
          </a:xfrm>
        </p:grpSpPr>
        <p:sp>
          <p:nvSpPr>
            <p:cNvPr id="82" name="AutoShape 31">
              <a:extLst>
                <a:ext uri="{FF2B5EF4-FFF2-40B4-BE49-F238E27FC236}">
                  <a16:creationId xmlns:a16="http://schemas.microsoft.com/office/drawing/2014/main" id="{23B9DD04-6CCD-4DB8-9F00-1D1886CB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AutoShape 32">
              <a:extLst>
                <a:ext uri="{FF2B5EF4-FFF2-40B4-BE49-F238E27FC236}">
                  <a16:creationId xmlns:a16="http://schemas.microsoft.com/office/drawing/2014/main" id="{6536132A-CFAA-402D-9569-E484BF3444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&quot;Not Allowed&quot; Symbol 84">
            <a:extLst>
              <a:ext uri="{FF2B5EF4-FFF2-40B4-BE49-F238E27FC236}">
                <a16:creationId xmlns:a16="http://schemas.microsoft.com/office/drawing/2014/main" id="{78BE0CE7-D22F-4A83-83DF-DFBD0A6650F8}"/>
              </a:ext>
            </a:extLst>
          </p:cNvPr>
          <p:cNvSpPr/>
          <p:nvPr/>
        </p:nvSpPr>
        <p:spPr>
          <a:xfrm rot="19966762">
            <a:off x="9874156" y="3003198"/>
            <a:ext cx="367601" cy="71236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C84A724-15E6-42A4-9D7C-0FA70B5D564C}"/>
              </a:ext>
            </a:extLst>
          </p:cNvPr>
          <p:cNvSpPr/>
          <p:nvPr/>
        </p:nvSpPr>
        <p:spPr>
          <a:xfrm rot="19625771">
            <a:off x="6544199" y="2826587"/>
            <a:ext cx="576800" cy="12847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9653A9F-8897-4C9E-93ED-514AA0795A5B}"/>
              </a:ext>
            </a:extLst>
          </p:cNvPr>
          <p:cNvSpPr txBox="1"/>
          <p:nvPr/>
        </p:nvSpPr>
        <p:spPr>
          <a:xfrm>
            <a:off x="7737131" y="3535632"/>
            <a:ext cx="13445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trigger reset</a:t>
            </a:r>
          </a:p>
        </p:txBody>
      </p:sp>
    </p:spTree>
    <p:extLst>
      <p:ext uri="{BB962C8B-B14F-4D97-AF65-F5344CB8AC3E}">
        <p14:creationId xmlns:p14="http://schemas.microsoft.com/office/powerpoint/2010/main" val="41006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23" grpId="0" animBg="1"/>
      <p:bldP spid="27" grpId="0" animBg="1"/>
      <p:bldP spid="31" grpId="0"/>
      <p:bldP spid="61" grpId="1"/>
      <p:bldP spid="61" grpId="2"/>
      <p:bldP spid="68" grpId="0" animBg="1"/>
      <p:bldP spid="70" grpId="1"/>
      <p:bldP spid="71" grpId="0" animBg="1"/>
      <p:bldP spid="72" grpId="0" animBg="1"/>
      <p:bldP spid="73" grpId="0"/>
      <p:bldP spid="74" grpId="0" animBg="1"/>
      <p:bldP spid="85" grpId="0" animBg="1"/>
      <p:bldP spid="86" grpId="0" animBg="1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Fast name collision detection: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69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3C8C-FF38-490F-95FC-C4BE070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21</a:t>
            </a:fld>
            <a:endParaRPr lang="en-US"/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7B8CAC22-B3A8-47EF-9F20-01CC0BCB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500" y="138846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A40B5945-672A-43ED-83DB-803ABE23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223" y="141671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A573C437-D821-4E63-9098-747A3155332C}"/>
              </a:ext>
            </a:extLst>
          </p:cNvPr>
          <p:cNvGrpSpPr>
            <a:grpSpLocks/>
          </p:cNvGrpSpPr>
          <p:nvPr/>
        </p:nvGrpSpPr>
        <p:grpSpPr bwMode="auto">
          <a:xfrm>
            <a:off x="2738844" y="1509710"/>
            <a:ext cx="419100" cy="193675"/>
            <a:chOff x="4296" y="2558"/>
            <a:chExt cx="467" cy="179"/>
          </a:xfrm>
        </p:grpSpPr>
        <p:sp>
          <p:nvSpPr>
            <p:cNvPr id="25" name="AutoShape 31">
              <a:extLst>
                <a:ext uri="{FF2B5EF4-FFF2-40B4-BE49-F238E27FC236}">
                  <a16:creationId xmlns:a16="http://schemas.microsoft.com/office/drawing/2014/main" id="{9CADCE46-0101-4F40-A557-EAA3E0E0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utoShape 32">
              <a:extLst>
                <a:ext uri="{FF2B5EF4-FFF2-40B4-BE49-F238E27FC236}">
                  <a16:creationId xmlns:a16="http://schemas.microsoft.com/office/drawing/2014/main" id="{C497C60E-64CE-4577-BC69-BB995FF183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val 29">
            <a:extLst>
              <a:ext uri="{FF2B5EF4-FFF2-40B4-BE49-F238E27FC236}">
                <a16:creationId xmlns:a16="http://schemas.microsoft.com/office/drawing/2014/main" id="{0DF5BFC8-789B-4890-8332-AEECE25B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526" y="1398354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7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FB00E162-1862-43E4-8B22-8A6C46C9432B}"/>
              </a:ext>
            </a:extLst>
          </p:cNvPr>
          <p:cNvGrpSpPr>
            <a:grpSpLocks/>
          </p:cNvGrpSpPr>
          <p:nvPr/>
        </p:nvGrpSpPr>
        <p:grpSpPr bwMode="auto">
          <a:xfrm>
            <a:off x="3815129" y="1499371"/>
            <a:ext cx="419100" cy="193675"/>
            <a:chOff x="4296" y="2558"/>
            <a:chExt cx="467" cy="179"/>
          </a:xfrm>
        </p:grpSpPr>
        <p:sp>
          <p:nvSpPr>
            <p:cNvPr id="29" name="AutoShape 31">
              <a:extLst>
                <a:ext uri="{FF2B5EF4-FFF2-40B4-BE49-F238E27FC236}">
                  <a16:creationId xmlns:a16="http://schemas.microsoft.com/office/drawing/2014/main" id="{54FE015A-555B-40D9-BAA1-E151B4D8E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100845EA-B8D1-490D-97EA-6A40642D89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50" y="5066684"/>
                <a:ext cx="10515600" cy="6971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Store </a:t>
                </a:r>
                <a:r>
                  <a:rPr lang="en-US" b="1" dirty="0">
                    <a:solidFill>
                      <a:srgbClr val="7030A0"/>
                    </a:solidFill>
                  </a:rPr>
                  <a:t>sync value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history in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tree</a:t>
                </a: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50" y="5066684"/>
                <a:ext cx="10515600" cy="697186"/>
              </a:xfrm>
              <a:blipFill>
                <a:blip r:embed="rId3"/>
                <a:stretch>
                  <a:fillRect l="-1043" t="-1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/>
              <p:nvPr/>
            </p:nvSpPr>
            <p:spPr>
              <a:xfrm>
                <a:off x="2483201" y="1650546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201" y="1650546"/>
                <a:ext cx="8928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hought Bubble: Cloud 53">
            <a:extLst>
              <a:ext uri="{FF2B5EF4-FFF2-40B4-BE49-F238E27FC236}">
                <a16:creationId xmlns:a16="http://schemas.microsoft.com/office/drawing/2014/main" id="{50EAB7A4-4A4B-4676-AEF2-E0E13B0AA742}"/>
              </a:ext>
            </a:extLst>
          </p:cNvPr>
          <p:cNvSpPr/>
          <p:nvPr/>
        </p:nvSpPr>
        <p:spPr>
          <a:xfrm>
            <a:off x="2222222" y="2359869"/>
            <a:ext cx="2401305" cy="2722530"/>
          </a:xfrm>
          <a:prstGeom prst="cloudCallout">
            <a:avLst>
              <a:gd name="adj1" fmla="val 1382"/>
              <a:gd name="adj2" fmla="val -64665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785603-206E-4891-9E1A-6B421B0EEB05}"/>
              </a:ext>
            </a:extLst>
          </p:cNvPr>
          <p:cNvGrpSpPr/>
          <p:nvPr/>
        </p:nvGrpSpPr>
        <p:grpSpPr>
          <a:xfrm>
            <a:off x="635475" y="2261753"/>
            <a:ext cx="1498524" cy="1437228"/>
            <a:chOff x="635475" y="2626878"/>
            <a:chExt cx="1498524" cy="143722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9791FDF-E4F5-46C0-AB37-D4B01C476441}"/>
                </a:ext>
              </a:extLst>
            </p:cNvPr>
            <p:cNvGrpSpPr/>
            <p:nvPr/>
          </p:nvGrpSpPr>
          <p:grpSpPr>
            <a:xfrm>
              <a:off x="635475" y="2626878"/>
              <a:ext cx="1498524" cy="1437228"/>
              <a:chOff x="2298404" y="2741635"/>
              <a:chExt cx="1498524" cy="1437228"/>
            </a:xfrm>
          </p:grpSpPr>
          <p:sp>
            <p:nvSpPr>
              <p:cNvPr id="40" name="Thought Bubble: Cloud 39">
                <a:extLst>
                  <a:ext uri="{FF2B5EF4-FFF2-40B4-BE49-F238E27FC236}">
                    <a16:creationId xmlns:a16="http://schemas.microsoft.com/office/drawing/2014/main" id="{317159AB-FEDC-4955-974C-9A78318A7290}"/>
                  </a:ext>
                </a:extLst>
              </p:cNvPr>
              <p:cNvSpPr/>
              <p:nvPr/>
            </p:nvSpPr>
            <p:spPr>
              <a:xfrm>
                <a:off x="2298404" y="2741635"/>
                <a:ext cx="1498524" cy="1437228"/>
              </a:xfrm>
              <a:prstGeom prst="cloudCallout">
                <a:avLst>
                  <a:gd name="adj1" fmla="val 53572"/>
                  <a:gd name="adj2" fmla="val -7644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28">
                <a:extLst>
                  <a:ext uri="{FF2B5EF4-FFF2-40B4-BE49-F238E27FC236}">
                    <a16:creationId xmlns:a16="http://schemas.microsoft.com/office/drawing/2014/main" id="{AA88F943-3391-447E-AA7D-B0892751E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533" y="2960390"/>
                <a:ext cx="384054" cy="379887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000000"/>
                    </a:solidFill>
                  </a:rPr>
                  <a:t>4</a:t>
                </a:r>
                <a:endParaRPr kumimoji="0" lang="fr-F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8" name="Oval 21">
              <a:extLst>
                <a:ext uri="{FF2B5EF4-FFF2-40B4-BE49-F238E27FC236}">
                  <a16:creationId xmlns:a16="http://schemas.microsoft.com/office/drawing/2014/main" id="{8F309B88-9347-4627-A0A5-45FE5A2C0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264" y="3533804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7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F580620-36DD-4C1D-B842-C7D64701753A}"/>
                    </a:ext>
                  </a:extLst>
                </p:cNvPr>
                <p:cNvSpPr txBox="1"/>
                <p:nvPr/>
              </p:nvSpPr>
              <p:spPr>
                <a:xfrm rot="18048696">
                  <a:off x="774978" y="3164476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132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F580620-36DD-4C1D-B842-C7D647017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48696">
                  <a:off x="774978" y="3164476"/>
                  <a:ext cx="89281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Line 19">
              <a:extLst>
                <a:ext uri="{FF2B5EF4-FFF2-40B4-BE49-F238E27FC236}">
                  <a16:creationId xmlns:a16="http://schemas.microsoft.com/office/drawing/2014/main" id="{6542AD19-92DC-40F2-8B5C-12CEE86DC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1381" y="3199577"/>
              <a:ext cx="212928" cy="350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EBB02E-DA56-4788-BE42-F9363944AD88}"/>
              </a:ext>
            </a:extLst>
          </p:cNvPr>
          <p:cNvGrpSpPr/>
          <p:nvPr/>
        </p:nvGrpSpPr>
        <p:grpSpPr>
          <a:xfrm>
            <a:off x="3126645" y="2664119"/>
            <a:ext cx="809457" cy="942879"/>
            <a:chOff x="4549632" y="3052417"/>
            <a:chExt cx="809457" cy="942879"/>
          </a:xfrm>
        </p:grpSpPr>
        <p:sp>
          <p:nvSpPr>
            <p:cNvPr id="55" name="Oval 28">
              <a:extLst>
                <a:ext uri="{FF2B5EF4-FFF2-40B4-BE49-F238E27FC236}">
                  <a16:creationId xmlns:a16="http://schemas.microsoft.com/office/drawing/2014/main" id="{76E586FF-AEEC-4516-8784-123F3DADF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632" y="3052417"/>
              <a:ext cx="384054" cy="37988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</a:rPr>
                <a:t>7</a:t>
              </a:r>
              <a:endParaRPr kumimoji="0" lang="fr-F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val 21">
              <a:extLst>
                <a:ext uri="{FF2B5EF4-FFF2-40B4-BE49-F238E27FC236}">
                  <a16:creationId xmlns:a16="http://schemas.microsoft.com/office/drawing/2014/main" id="{A1BADCDB-F012-4488-BE17-7FBC61CB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749" y="3687909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4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20742AA-2639-4AC3-A55B-535BB8C726BE}"/>
                    </a:ext>
                  </a:extLst>
                </p:cNvPr>
                <p:cNvSpPr txBox="1"/>
                <p:nvPr/>
              </p:nvSpPr>
              <p:spPr>
                <a:xfrm rot="3115430">
                  <a:off x="4632735" y="3358804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132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20742AA-2639-4AC3-A55B-535BB8C72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15430">
                  <a:off x="4632735" y="3358804"/>
                  <a:ext cx="89281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ine 19">
              <a:extLst>
                <a:ext uri="{FF2B5EF4-FFF2-40B4-BE49-F238E27FC236}">
                  <a16:creationId xmlns:a16="http://schemas.microsoft.com/office/drawing/2014/main" id="{5BCF19CD-8FA1-44DF-8CB0-0A1266F2F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1820" y="3394542"/>
              <a:ext cx="245106" cy="32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8" name="Oval 29">
            <a:extLst>
              <a:ext uri="{FF2B5EF4-FFF2-40B4-BE49-F238E27FC236}">
                <a16:creationId xmlns:a16="http://schemas.microsoft.com/office/drawing/2014/main" id="{70070863-AEB0-48DA-A045-1D793AEA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871" y="138846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4A906B-C158-456E-8539-CC89A8850899}"/>
              </a:ext>
            </a:extLst>
          </p:cNvPr>
          <p:cNvGrpSpPr/>
          <p:nvPr/>
        </p:nvGrpSpPr>
        <p:grpSpPr>
          <a:xfrm>
            <a:off x="5008489" y="2676717"/>
            <a:ext cx="1494310" cy="924647"/>
            <a:chOff x="5395931" y="3019494"/>
            <a:chExt cx="1494310" cy="9246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B4EE583-C316-4917-A095-38622C8523B7}"/>
                    </a:ext>
                  </a:extLst>
                </p:cNvPr>
                <p:cNvSpPr txBox="1"/>
                <p:nvPr/>
              </p:nvSpPr>
              <p:spPr>
                <a:xfrm rot="19216832">
                  <a:off x="5449015" y="3268060"/>
                  <a:ext cx="54251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516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B4EE583-C316-4917-A095-38622C852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6832">
                  <a:off x="5449015" y="3268060"/>
                  <a:ext cx="54251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28">
              <a:extLst>
                <a:ext uri="{FF2B5EF4-FFF2-40B4-BE49-F238E27FC236}">
                  <a16:creationId xmlns:a16="http://schemas.microsoft.com/office/drawing/2014/main" id="{D7C42036-D80B-4FBE-A60C-490852B86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322" y="3019494"/>
              <a:ext cx="384054" cy="37988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</a:rPr>
                <a:t>2</a:t>
              </a:r>
              <a:endParaRPr kumimoji="0" lang="fr-F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19">
              <a:extLst>
                <a:ext uri="{FF2B5EF4-FFF2-40B4-BE49-F238E27FC236}">
                  <a16:creationId xmlns:a16="http://schemas.microsoft.com/office/drawing/2014/main" id="{83456394-7528-42C5-9111-94CF67F46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5268" y="3353764"/>
              <a:ext cx="324340" cy="30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DADF5EBA-FA3B-431C-BC7C-43F3192D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931" y="3636754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3</a:t>
              </a:r>
              <a:endParaRPr lang="fr-FR" altLang="en-US" sz="1600" b="0" dirty="0"/>
            </a:p>
          </p:txBody>
        </p:sp>
        <p:sp>
          <p:nvSpPr>
            <p:cNvPr id="59" name="Oval 21">
              <a:extLst>
                <a:ext uri="{FF2B5EF4-FFF2-40B4-BE49-F238E27FC236}">
                  <a16:creationId xmlns:a16="http://schemas.microsoft.com/office/drawing/2014/main" id="{9E7936E0-0362-44DE-8BD3-51098013A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901" y="3608280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8</a:t>
              </a:r>
              <a:endParaRPr lang="fr-FR" altLang="en-US" sz="1600" b="0" dirty="0"/>
            </a:p>
          </p:txBody>
        </p: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783F8A0A-EF28-4FB3-B700-505CBE816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34662" y="3350378"/>
              <a:ext cx="359314" cy="302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1DECB1B-1EA7-43F0-A1C5-E9E00BF2E721}"/>
                    </a:ext>
                  </a:extLst>
                </p:cNvPr>
                <p:cNvSpPr txBox="1"/>
                <p:nvPr/>
              </p:nvSpPr>
              <p:spPr>
                <a:xfrm rot="2600743">
                  <a:off x="6200475" y="3271126"/>
                  <a:ext cx="54251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1DECB1B-1EA7-43F0-A1C5-E9E00BF2E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00743">
                  <a:off x="6200475" y="3271126"/>
                  <a:ext cx="54251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Thought Bubble: Cloud 86">
            <a:extLst>
              <a:ext uri="{FF2B5EF4-FFF2-40B4-BE49-F238E27FC236}">
                <a16:creationId xmlns:a16="http://schemas.microsoft.com/office/drawing/2014/main" id="{5AC6EE69-08AE-4886-BB48-22DD2B7A21A5}"/>
              </a:ext>
            </a:extLst>
          </p:cNvPr>
          <p:cNvSpPr/>
          <p:nvPr/>
        </p:nvSpPr>
        <p:spPr>
          <a:xfrm>
            <a:off x="4623527" y="2372115"/>
            <a:ext cx="2108743" cy="2572558"/>
          </a:xfrm>
          <a:prstGeom prst="cloudCallout">
            <a:avLst>
              <a:gd name="adj1" fmla="val -51103"/>
              <a:gd name="adj2" fmla="val -67389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B26906-3BCB-464B-BC50-1DFC303BD768}"/>
              </a:ext>
            </a:extLst>
          </p:cNvPr>
          <p:cNvGrpSpPr/>
          <p:nvPr/>
        </p:nvGrpSpPr>
        <p:grpSpPr>
          <a:xfrm>
            <a:off x="2502945" y="3614190"/>
            <a:ext cx="1494310" cy="804403"/>
            <a:chOff x="2502945" y="3979315"/>
            <a:chExt cx="1494310" cy="80440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74BFF50-5324-42ED-AB47-806C54354532}"/>
                </a:ext>
              </a:extLst>
            </p:cNvPr>
            <p:cNvGrpSpPr/>
            <p:nvPr/>
          </p:nvGrpSpPr>
          <p:grpSpPr>
            <a:xfrm>
              <a:off x="2502945" y="4107637"/>
              <a:ext cx="1494310" cy="676081"/>
              <a:chOff x="5395931" y="3268060"/>
              <a:chExt cx="1494310" cy="676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EE2A6B3-E1ED-4950-BCE1-4F7B984A21DA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516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EE2A6B3-E1ED-4950-BCE1-4F7B984A2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Line 19">
                <a:extLst>
                  <a:ext uri="{FF2B5EF4-FFF2-40B4-BE49-F238E27FC236}">
                    <a16:creationId xmlns:a16="http://schemas.microsoft.com/office/drawing/2014/main" id="{DA5EA9F8-B0FA-48C3-B2AD-000F60B0F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5268" y="3353764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21">
                <a:extLst>
                  <a:ext uri="{FF2B5EF4-FFF2-40B4-BE49-F238E27FC236}">
                    <a16:creationId xmlns:a16="http://schemas.microsoft.com/office/drawing/2014/main" id="{52186E9A-61D0-49C0-BBA1-F2A11623A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31" y="3636754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p:sp>
            <p:nvSpPr>
              <p:cNvPr id="94" name="Oval 21">
                <a:extLst>
                  <a:ext uri="{FF2B5EF4-FFF2-40B4-BE49-F238E27FC236}">
                    <a16:creationId xmlns:a16="http://schemas.microsoft.com/office/drawing/2014/main" id="{892F5321-EAB0-4220-B2D5-8F132550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901" y="3608280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8</a:t>
                </a:r>
                <a:endParaRPr lang="fr-FR" altLang="en-US" sz="1600" b="0" dirty="0"/>
              </a:p>
            </p:txBody>
          </p:sp>
          <p:sp>
            <p:nvSpPr>
              <p:cNvPr id="95" name="Line 19">
                <a:extLst>
                  <a:ext uri="{FF2B5EF4-FFF2-40B4-BE49-F238E27FC236}">
                    <a16:creationId xmlns:a16="http://schemas.microsoft.com/office/drawing/2014/main" id="{6D329E85-3CBA-49C1-A95F-B93F55974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34662" y="3350378"/>
                <a:ext cx="359314" cy="302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4F3FC47-E142-4CAC-9C6F-C707C770B11F}"/>
                      </a:ext>
                    </a:extLst>
                  </p:cNvPr>
                  <p:cNvSpPr txBox="1"/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4F3FC47-E142-4CAC-9C6F-C707C770B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7" name="Oval 21">
              <a:extLst>
                <a:ext uri="{FF2B5EF4-FFF2-40B4-BE49-F238E27FC236}">
                  <a16:creationId xmlns:a16="http://schemas.microsoft.com/office/drawing/2014/main" id="{1CF2435B-C77A-42A9-A142-7E4672D8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140" y="3979315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63756FA-A0BB-4D8B-9398-F3C1FB3B8F2E}"/>
                  </a:ext>
                </a:extLst>
              </p:cNvPr>
              <p:cNvSpPr txBox="1"/>
              <p:nvPr/>
            </p:nvSpPr>
            <p:spPr>
              <a:xfrm>
                <a:off x="3570428" y="1665877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63756FA-A0BB-4D8B-9398-F3C1FB3B8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28" y="1665877"/>
                <a:ext cx="89281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B765C4-C5D2-4550-8F25-FAF131F496C6}"/>
                  </a:ext>
                </a:extLst>
              </p:cNvPr>
              <p:cNvSpPr txBox="1"/>
              <p:nvPr/>
            </p:nvSpPr>
            <p:spPr>
              <a:xfrm rot="16661467">
                <a:off x="2968270" y="3083511"/>
                <a:ext cx="3758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B765C4-C5D2-4550-8F25-FAF131F4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661467">
                <a:off x="2968270" y="3083511"/>
                <a:ext cx="37587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ine 19">
            <a:extLst>
              <a:ext uri="{FF2B5EF4-FFF2-40B4-BE49-F238E27FC236}">
                <a16:creationId xmlns:a16="http://schemas.microsoft.com/office/drawing/2014/main" id="{4ED4A3BB-D0D0-4829-8149-ED4ACE915423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3096685" y="3096715"/>
            <a:ext cx="304386" cy="476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2FCF3-893F-4D58-9E5C-A65595274584}"/>
              </a:ext>
            </a:extLst>
          </p:cNvPr>
          <p:cNvGrpSpPr/>
          <p:nvPr/>
        </p:nvGrpSpPr>
        <p:grpSpPr>
          <a:xfrm>
            <a:off x="5522880" y="3430315"/>
            <a:ext cx="726183" cy="929008"/>
            <a:chOff x="5911724" y="3905996"/>
            <a:chExt cx="726183" cy="92900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04F61B1-A566-481B-B6CF-018F70AF7A19}"/>
                </a:ext>
              </a:extLst>
            </p:cNvPr>
            <p:cNvGrpSpPr/>
            <p:nvPr/>
          </p:nvGrpSpPr>
          <p:grpSpPr>
            <a:xfrm>
              <a:off x="6140638" y="3905996"/>
              <a:ext cx="497269" cy="929008"/>
              <a:chOff x="4861820" y="3066288"/>
              <a:chExt cx="497269" cy="929008"/>
            </a:xfrm>
          </p:grpSpPr>
          <p:sp>
            <p:nvSpPr>
              <p:cNvPr id="103" name="Oval 21">
                <a:extLst>
                  <a:ext uri="{FF2B5EF4-FFF2-40B4-BE49-F238E27FC236}">
                    <a16:creationId xmlns:a16="http://schemas.microsoft.com/office/drawing/2014/main" id="{6C1F745F-87A6-46BD-B711-837207B89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4749" y="3687909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4</a:t>
                </a:r>
                <a:endParaRPr lang="fr-FR" altLang="en-US" sz="1600" b="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0B769C53-C626-4C30-AB5B-07E0DC70BAFC}"/>
                      </a:ext>
                    </a:extLst>
                  </p:cNvPr>
                  <p:cNvSpPr txBox="1"/>
                  <p:nvPr/>
                </p:nvSpPr>
                <p:spPr>
                  <a:xfrm rot="3115430">
                    <a:off x="4632735" y="3358804"/>
                    <a:ext cx="892810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132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0B769C53-C626-4C30-AB5B-07E0DC70BA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115430">
                    <a:off x="4632735" y="3358804"/>
                    <a:ext cx="89281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Line 19">
                <a:extLst>
                  <a:ext uri="{FF2B5EF4-FFF2-40B4-BE49-F238E27FC236}">
                    <a16:creationId xmlns:a16="http://schemas.microsoft.com/office/drawing/2014/main" id="{BFC83C09-45C8-45DC-8811-0EEC222C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61820" y="3394542"/>
                <a:ext cx="245106" cy="321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6" name="Oval 21">
              <a:extLst>
                <a:ext uri="{FF2B5EF4-FFF2-40B4-BE49-F238E27FC236}">
                  <a16:creationId xmlns:a16="http://schemas.microsoft.com/office/drawing/2014/main" id="{43B9B71A-4486-47F2-8AC7-884564B6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724" y="3990879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7</a:t>
              </a:r>
              <a:endParaRPr lang="fr-FR" altLang="en-US" sz="1600" b="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35AEF1C-4B36-4AD3-BD2A-6CFCCB76BCEA}"/>
                  </a:ext>
                </a:extLst>
              </p:cNvPr>
              <p:cNvSpPr txBox="1"/>
              <p:nvPr/>
            </p:nvSpPr>
            <p:spPr>
              <a:xfrm rot="16661467">
                <a:off x="5405113" y="3083595"/>
                <a:ext cx="3758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35AEF1C-4B36-4AD3-BD2A-6CFCCB76B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661467">
                <a:off x="5405113" y="3083595"/>
                <a:ext cx="37587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19">
            <a:extLst>
              <a:ext uri="{FF2B5EF4-FFF2-40B4-BE49-F238E27FC236}">
                <a16:creationId xmlns:a16="http://schemas.microsoft.com/office/drawing/2014/main" id="{42EA80EA-5F4A-4E3B-AAF5-62242A9E0EEF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5567086" y="3093232"/>
            <a:ext cx="260491" cy="382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2EED77-B98B-46C8-B3D9-00C3AFD1B2A2}"/>
              </a:ext>
            </a:extLst>
          </p:cNvPr>
          <p:cNvGrpSpPr/>
          <p:nvPr/>
        </p:nvGrpSpPr>
        <p:grpSpPr>
          <a:xfrm>
            <a:off x="4947004" y="1197783"/>
            <a:ext cx="4181073" cy="707886"/>
            <a:chOff x="4901330" y="1562908"/>
            <a:chExt cx="4181073" cy="707886"/>
          </a:xfrm>
        </p:grpSpPr>
        <p:grpSp>
          <p:nvGrpSpPr>
            <p:cNvPr id="109" name="Group 30">
              <a:extLst>
                <a:ext uri="{FF2B5EF4-FFF2-40B4-BE49-F238E27FC236}">
                  <a16:creationId xmlns:a16="http://schemas.microsoft.com/office/drawing/2014/main" id="{BF911ABE-8588-4F76-AFC6-847785E6D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1330" y="1901821"/>
              <a:ext cx="419100" cy="193675"/>
              <a:chOff x="4296" y="2558"/>
              <a:chExt cx="467" cy="179"/>
            </a:xfrm>
          </p:grpSpPr>
          <p:sp>
            <p:nvSpPr>
              <p:cNvPr id="110" name="AutoShape 31">
                <a:extLst>
                  <a:ext uri="{FF2B5EF4-FFF2-40B4-BE49-F238E27FC236}">
                    <a16:creationId xmlns:a16="http://schemas.microsoft.com/office/drawing/2014/main" id="{408CEC7A-E72D-42AE-8BC3-A7C8C4DEA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34"/>
                <a:ext cx="372" cy="103"/>
              </a:xfrm>
              <a:custGeom>
                <a:avLst/>
                <a:gdLst>
                  <a:gd name="T0" fmla="*/ 279 w 21600"/>
                  <a:gd name="T1" fmla="*/ 0 h 21600"/>
                  <a:gd name="T2" fmla="*/ 0 w 21600"/>
                  <a:gd name="T3" fmla="*/ 52 h 21600"/>
                  <a:gd name="T4" fmla="*/ 279 w 21600"/>
                  <a:gd name="T5" fmla="*/ 103 h 21600"/>
                  <a:gd name="T6" fmla="*/ 372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8 w 21600"/>
                  <a:gd name="T13" fmla="*/ 5452 h 21600"/>
                  <a:gd name="T14" fmla="*/ 18929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AutoShape 32">
                <a:extLst>
                  <a:ext uri="{FF2B5EF4-FFF2-40B4-BE49-F238E27FC236}">
                    <a16:creationId xmlns:a16="http://schemas.microsoft.com/office/drawing/2014/main" id="{7AF692A3-3618-445E-8557-848D120C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96" y="2558"/>
                <a:ext cx="379" cy="103"/>
              </a:xfrm>
              <a:custGeom>
                <a:avLst/>
                <a:gdLst>
                  <a:gd name="T0" fmla="*/ 284 w 21600"/>
                  <a:gd name="T1" fmla="*/ 0 h 21600"/>
                  <a:gd name="T2" fmla="*/ 0 w 21600"/>
                  <a:gd name="T3" fmla="*/ 52 h 21600"/>
                  <a:gd name="T4" fmla="*/ 284 w 21600"/>
                  <a:gd name="T5" fmla="*/ 103 h 21600"/>
                  <a:gd name="T6" fmla="*/ 379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3 w 21600"/>
                  <a:gd name="T13" fmla="*/ 5452 h 21600"/>
                  <a:gd name="T14" fmla="*/ 18921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9BF3614-F092-48F5-8599-88CF9C4072EB}"/>
                </a:ext>
              </a:extLst>
            </p:cNvPr>
            <p:cNvSpPr txBox="1"/>
            <p:nvPr/>
          </p:nvSpPr>
          <p:spPr>
            <a:xfrm>
              <a:off x="5431769" y="1562908"/>
              <a:ext cx="337511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/>
                <a:t>. . . . . . . . . . . . .   </a:t>
              </a:r>
            </a:p>
          </p:txBody>
        </p:sp>
        <p:grpSp>
          <p:nvGrpSpPr>
            <p:cNvPr id="113" name="Group 30">
              <a:extLst>
                <a:ext uri="{FF2B5EF4-FFF2-40B4-BE49-F238E27FC236}">
                  <a16:creationId xmlns:a16="http://schemas.microsoft.com/office/drawing/2014/main" id="{787BA15E-8642-4C70-8769-11CD98321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3303" y="1895933"/>
              <a:ext cx="419100" cy="193675"/>
              <a:chOff x="5400" y="2526"/>
              <a:chExt cx="467" cy="179"/>
            </a:xfrm>
          </p:grpSpPr>
          <p:sp>
            <p:nvSpPr>
              <p:cNvPr id="114" name="AutoShape 31">
                <a:extLst>
                  <a:ext uri="{FF2B5EF4-FFF2-40B4-BE49-F238E27FC236}">
                    <a16:creationId xmlns:a16="http://schemas.microsoft.com/office/drawing/2014/main" id="{4BE0E7D5-CB2A-4A9B-801C-7DF34657E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5" y="2602"/>
                <a:ext cx="372" cy="103"/>
              </a:xfrm>
              <a:custGeom>
                <a:avLst/>
                <a:gdLst>
                  <a:gd name="T0" fmla="*/ 279 w 21600"/>
                  <a:gd name="T1" fmla="*/ 0 h 21600"/>
                  <a:gd name="T2" fmla="*/ 0 w 21600"/>
                  <a:gd name="T3" fmla="*/ 52 h 21600"/>
                  <a:gd name="T4" fmla="*/ 279 w 21600"/>
                  <a:gd name="T5" fmla="*/ 103 h 21600"/>
                  <a:gd name="T6" fmla="*/ 372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8 w 21600"/>
                  <a:gd name="T13" fmla="*/ 5452 h 21600"/>
                  <a:gd name="T14" fmla="*/ 18929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AutoShape 32">
                <a:extLst>
                  <a:ext uri="{FF2B5EF4-FFF2-40B4-BE49-F238E27FC236}">
                    <a16:creationId xmlns:a16="http://schemas.microsoft.com/office/drawing/2014/main" id="{BFDB7E4A-D1EA-4E68-AB03-6EF7D1BB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400" y="2526"/>
                <a:ext cx="379" cy="103"/>
              </a:xfrm>
              <a:custGeom>
                <a:avLst/>
                <a:gdLst>
                  <a:gd name="T0" fmla="*/ 284 w 21600"/>
                  <a:gd name="T1" fmla="*/ 0 h 21600"/>
                  <a:gd name="T2" fmla="*/ 0 w 21600"/>
                  <a:gd name="T3" fmla="*/ 52 h 21600"/>
                  <a:gd name="T4" fmla="*/ 284 w 21600"/>
                  <a:gd name="T5" fmla="*/ 103 h 21600"/>
                  <a:gd name="T6" fmla="*/ 379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3 w 21600"/>
                  <a:gd name="T13" fmla="*/ 5452 h 21600"/>
                  <a:gd name="T14" fmla="*/ 18921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6" name="Oval 29">
            <a:extLst>
              <a:ext uri="{FF2B5EF4-FFF2-40B4-BE49-F238E27FC236}">
                <a16:creationId xmlns:a16="http://schemas.microsoft.com/office/drawing/2014/main" id="{0E3F2FFC-D7B4-4E89-A2B9-6DC0CEA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10" y="141671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0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9 -0.13125 L 3.54167E-6 1.85185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65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49 -0.11319 L -0.00312 -0.0006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1" grpId="0"/>
      <p:bldP spid="54" grpId="0" animBg="1"/>
      <p:bldP spid="58" grpId="0" animBg="1"/>
      <p:bldP spid="87" grpId="0" animBg="1"/>
      <p:bldP spid="98" grpId="0"/>
      <p:bldP spid="99" grpId="0"/>
      <p:bldP spid="100" grpId="0" animBg="1"/>
      <p:bldP spid="107" grpId="0"/>
      <p:bldP spid="108" grpId="0" animBg="1"/>
      <p:bldP spid="1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Fast name collision detection: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69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3C8C-FF38-490F-95FC-C4BE070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22</a:t>
            </a:fld>
            <a:endParaRPr lang="en-US"/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7B8CAC22-B3A8-47EF-9F20-01CC0BCB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500" y="138846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A40B5945-672A-43ED-83DB-803ABE23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223" y="141671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A573C437-D821-4E63-9098-747A3155332C}"/>
              </a:ext>
            </a:extLst>
          </p:cNvPr>
          <p:cNvGrpSpPr>
            <a:grpSpLocks/>
          </p:cNvGrpSpPr>
          <p:nvPr/>
        </p:nvGrpSpPr>
        <p:grpSpPr bwMode="auto">
          <a:xfrm>
            <a:off x="2738844" y="1509710"/>
            <a:ext cx="419100" cy="193675"/>
            <a:chOff x="4296" y="2558"/>
            <a:chExt cx="467" cy="179"/>
          </a:xfrm>
        </p:grpSpPr>
        <p:sp>
          <p:nvSpPr>
            <p:cNvPr id="25" name="AutoShape 31">
              <a:extLst>
                <a:ext uri="{FF2B5EF4-FFF2-40B4-BE49-F238E27FC236}">
                  <a16:creationId xmlns:a16="http://schemas.microsoft.com/office/drawing/2014/main" id="{9CADCE46-0101-4F40-A557-EAA3E0E0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utoShape 32">
              <a:extLst>
                <a:ext uri="{FF2B5EF4-FFF2-40B4-BE49-F238E27FC236}">
                  <a16:creationId xmlns:a16="http://schemas.microsoft.com/office/drawing/2014/main" id="{C497C60E-64CE-4577-BC69-BB995FF183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val 29">
            <a:extLst>
              <a:ext uri="{FF2B5EF4-FFF2-40B4-BE49-F238E27FC236}">
                <a16:creationId xmlns:a16="http://schemas.microsoft.com/office/drawing/2014/main" id="{0DF5BFC8-789B-4890-8332-AEECE25B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526" y="1398354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7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FB00E162-1862-43E4-8B22-8A6C46C9432B}"/>
              </a:ext>
            </a:extLst>
          </p:cNvPr>
          <p:cNvGrpSpPr>
            <a:grpSpLocks/>
          </p:cNvGrpSpPr>
          <p:nvPr/>
        </p:nvGrpSpPr>
        <p:grpSpPr bwMode="auto">
          <a:xfrm>
            <a:off x="3815129" y="1499371"/>
            <a:ext cx="419100" cy="193675"/>
            <a:chOff x="4296" y="2558"/>
            <a:chExt cx="467" cy="179"/>
          </a:xfrm>
        </p:grpSpPr>
        <p:sp>
          <p:nvSpPr>
            <p:cNvPr id="29" name="AutoShape 31">
              <a:extLst>
                <a:ext uri="{FF2B5EF4-FFF2-40B4-BE49-F238E27FC236}">
                  <a16:creationId xmlns:a16="http://schemas.microsoft.com/office/drawing/2014/main" id="{54FE015A-555B-40D9-BAA1-E151B4D8E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100845EA-B8D1-490D-97EA-6A40642D89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02AE18-F9A2-4EB0-9339-AE224E4EDDAF}"/>
                  </a:ext>
                </a:extLst>
              </p:cNvPr>
              <p:cNvSpPr txBox="1"/>
              <p:nvPr/>
            </p:nvSpPr>
            <p:spPr>
              <a:xfrm>
                <a:off x="2857162" y="992393"/>
                <a:ext cx="6934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Epidemic from </a:t>
                </a:r>
                <a:r>
                  <a:rPr lang="en-US" sz="1800" b="1" dirty="0"/>
                  <a:t>4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b="1" dirty="0"/>
                  <a:t>4</a:t>
                </a:r>
                <a:r>
                  <a:rPr lang="en-US" dirty="0"/>
                  <a:t> gives l</a:t>
                </a:r>
                <a:r>
                  <a:rPr lang="en-US" sz="1800" b="0" dirty="0"/>
                  <a:t>ength-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/>
                  <a:t> causal path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02AE18-F9A2-4EB0-9339-AE224E4E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62" y="992393"/>
                <a:ext cx="6934750" cy="369332"/>
              </a:xfrm>
              <a:prstGeom prst="rect">
                <a:avLst/>
              </a:prstGeom>
              <a:blipFill>
                <a:blip r:embed="rId3"/>
                <a:stretch>
                  <a:fillRect l="-79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50" y="5066684"/>
                <a:ext cx="10515600" cy="15904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Store </a:t>
                </a:r>
                <a:r>
                  <a:rPr lang="en-US" b="1" dirty="0">
                    <a:solidFill>
                      <a:srgbClr val="7030A0"/>
                    </a:solidFill>
                  </a:rPr>
                  <a:t>sync value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history in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tree</a:t>
                </a:r>
              </a:p>
              <a:p>
                <a:r>
                  <a:rPr lang="en-US" dirty="0"/>
                  <a:t>Check consistency of causal paths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Still maintains </a:t>
                </a:r>
                <a:r>
                  <a:rPr lang="en-US" b="1" dirty="0">
                    <a:solidFill>
                      <a:srgbClr val="FF0000"/>
                    </a:solidFill>
                  </a:rPr>
                  <a:t>safety</a:t>
                </a:r>
                <a:r>
                  <a:rPr lang="en-US" dirty="0"/>
                  <a:t>: unique names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no false collisions</a:t>
                </a: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50" y="5066684"/>
                <a:ext cx="10515600" cy="1590442"/>
              </a:xfrm>
              <a:blipFill>
                <a:blip r:embed="rId4"/>
                <a:stretch>
                  <a:fillRect l="-1043" t="-6130" b="-4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/>
              <p:nvPr/>
            </p:nvSpPr>
            <p:spPr>
              <a:xfrm>
                <a:off x="2483201" y="1650546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03DA3-BDA4-4053-AEF4-9DE939176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201" y="1650546"/>
                <a:ext cx="8928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hought Bubble: Cloud 53">
            <a:extLst>
              <a:ext uri="{FF2B5EF4-FFF2-40B4-BE49-F238E27FC236}">
                <a16:creationId xmlns:a16="http://schemas.microsoft.com/office/drawing/2014/main" id="{50EAB7A4-4A4B-4676-AEF2-E0E13B0AA742}"/>
              </a:ext>
            </a:extLst>
          </p:cNvPr>
          <p:cNvSpPr/>
          <p:nvPr/>
        </p:nvSpPr>
        <p:spPr>
          <a:xfrm>
            <a:off x="2222222" y="2359869"/>
            <a:ext cx="2401305" cy="2722530"/>
          </a:xfrm>
          <a:prstGeom prst="cloudCallout">
            <a:avLst>
              <a:gd name="adj1" fmla="val 1382"/>
              <a:gd name="adj2" fmla="val -64665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785603-206E-4891-9E1A-6B421B0EEB05}"/>
              </a:ext>
            </a:extLst>
          </p:cNvPr>
          <p:cNvGrpSpPr/>
          <p:nvPr/>
        </p:nvGrpSpPr>
        <p:grpSpPr>
          <a:xfrm>
            <a:off x="635475" y="2261753"/>
            <a:ext cx="1498524" cy="1437228"/>
            <a:chOff x="635475" y="2626878"/>
            <a:chExt cx="1498524" cy="143722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9791FDF-E4F5-46C0-AB37-D4B01C476441}"/>
                </a:ext>
              </a:extLst>
            </p:cNvPr>
            <p:cNvGrpSpPr/>
            <p:nvPr/>
          </p:nvGrpSpPr>
          <p:grpSpPr>
            <a:xfrm>
              <a:off x="635475" y="2626878"/>
              <a:ext cx="1498524" cy="1437228"/>
              <a:chOff x="2298404" y="2741635"/>
              <a:chExt cx="1498524" cy="1437228"/>
            </a:xfrm>
          </p:grpSpPr>
          <p:sp>
            <p:nvSpPr>
              <p:cNvPr id="40" name="Thought Bubble: Cloud 39">
                <a:extLst>
                  <a:ext uri="{FF2B5EF4-FFF2-40B4-BE49-F238E27FC236}">
                    <a16:creationId xmlns:a16="http://schemas.microsoft.com/office/drawing/2014/main" id="{317159AB-FEDC-4955-974C-9A78318A7290}"/>
                  </a:ext>
                </a:extLst>
              </p:cNvPr>
              <p:cNvSpPr/>
              <p:nvPr/>
            </p:nvSpPr>
            <p:spPr>
              <a:xfrm>
                <a:off x="2298404" y="2741635"/>
                <a:ext cx="1498524" cy="1437228"/>
              </a:xfrm>
              <a:prstGeom prst="cloudCallout">
                <a:avLst>
                  <a:gd name="adj1" fmla="val 53572"/>
                  <a:gd name="adj2" fmla="val -7644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28">
                <a:extLst>
                  <a:ext uri="{FF2B5EF4-FFF2-40B4-BE49-F238E27FC236}">
                    <a16:creationId xmlns:a16="http://schemas.microsoft.com/office/drawing/2014/main" id="{AA88F943-3391-447E-AA7D-B0892751E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533" y="2960390"/>
                <a:ext cx="384054" cy="379887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000000"/>
                    </a:solidFill>
                  </a:rPr>
                  <a:t>4</a:t>
                </a:r>
                <a:endParaRPr kumimoji="0" lang="fr-F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8" name="Oval 21">
              <a:extLst>
                <a:ext uri="{FF2B5EF4-FFF2-40B4-BE49-F238E27FC236}">
                  <a16:creationId xmlns:a16="http://schemas.microsoft.com/office/drawing/2014/main" id="{8F309B88-9347-4627-A0A5-45FE5A2C0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264" y="3533804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7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F580620-36DD-4C1D-B842-C7D64701753A}"/>
                    </a:ext>
                  </a:extLst>
                </p:cNvPr>
                <p:cNvSpPr txBox="1"/>
                <p:nvPr/>
              </p:nvSpPr>
              <p:spPr>
                <a:xfrm rot="18048696">
                  <a:off x="774978" y="3164476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132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F580620-36DD-4C1D-B842-C7D647017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48696">
                  <a:off x="774978" y="3164476"/>
                  <a:ext cx="89281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Line 19">
              <a:extLst>
                <a:ext uri="{FF2B5EF4-FFF2-40B4-BE49-F238E27FC236}">
                  <a16:creationId xmlns:a16="http://schemas.microsoft.com/office/drawing/2014/main" id="{6542AD19-92DC-40F2-8B5C-12CEE86DC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1381" y="3199577"/>
              <a:ext cx="212928" cy="350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EBB02E-DA56-4788-BE42-F9363944AD88}"/>
              </a:ext>
            </a:extLst>
          </p:cNvPr>
          <p:cNvGrpSpPr/>
          <p:nvPr/>
        </p:nvGrpSpPr>
        <p:grpSpPr>
          <a:xfrm>
            <a:off x="3126645" y="2664119"/>
            <a:ext cx="809457" cy="942879"/>
            <a:chOff x="4549632" y="3052417"/>
            <a:chExt cx="809457" cy="942879"/>
          </a:xfrm>
        </p:grpSpPr>
        <p:sp>
          <p:nvSpPr>
            <p:cNvPr id="55" name="Oval 28">
              <a:extLst>
                <a:ext uri="{FF2B5EF4-FFF2-40B4-BE49-F238E27FC236}">
                  <a16:creationId xmlns:a16="http://schemas.microsoft.com/office/drawing/2014/main" id="{76E586FF-AEEC-4516-8784-123F3DADF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632" y="3052417"/>
              <a:ext cx="384054" cy="379887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>
                  <a:solidFill>
                    <a:srgbClr val="000000"/>
                  </a:solidFill>
                </a:rPr>
                <a:t>7</a:t>
              </a:r>
              <a:endParaRPr kumimoji="0" lang="fr-F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val 21">
              <a:extLst>
                <a:ext uri="{FF2B5EF4-FFF2-40B4-BE49-F238E27FC236}">
                  <a16:creationId xmlns:a16="http://schemas.microsoft.com/office/drawing/2014/main" id="{A1BADCDB-F012-4488-BE17-7FBC61CB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749" y="3687909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4</a:t>
              </a:r>
              <a:endParaRPr lang="fr-FR" altLang="en-US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20742AA-2639-4AC3-A55B-535BB8C726BE}"/>
                    </a:ext>
                  </a:extLst>
                </p:cNvPr>
                <p:cNvSpPr txBox="1"/>
                <p:nvPr/>
              </p:nvSpPr>
              <p:spPr>
                <a:xfrm rot="3115430">
                  <a:off x="4632735" y="3358804"/>
                  <a:ext cx="8928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132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20742AA-2639-4AC3-A55B-535BB8C72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15430">
                  <a:off x="4632735" y="3358804"/>
                  <a:ext cx="89281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ine 19">
              <a:extLst>
                <a:ext uri="{FF2B5EF4-FFF2-40B4-BE49-F238E27FC236}">
                  <a16:creationId xmlns:a16="http://schemas.microsoft.com/office/drawing/2014/main" id="{5BCF19CD-8FA1-44DF-8CB0-0A1266F2F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1820" y="3394542"/>
              <a:ext cx="245106" cy="32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8" name="Oval 29">
            <a:extLst>
              <a:ext uri="{FF2B5EF4-FFF2-40B4-BE49-F238E27FC236}">
                <a16:creationId xmlns:a16="http://schemas.microsoft.com/office/drawing/2014/main" id="{70070863-AEB0-48DA-A045-1D793AEA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871" y="138846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hought Bubble: Cloud 86">
            <a:extLst>
              <a:ext uri="{FF2B5EF4-FFF2-40B4-BE49-F238E27FC236}">
                <a16:creationId xmlns:a16="http://schemas.microsoft.com/office/drawing/2014/main" id="{5AC6EE69-08AE-4886-BB48-22DD2B7A21A5}"/>
              </a:ext>
            </a:extLst>
          </p:cNvPr>
          <p:cNvSpPr/>
          <p:nvPr/>
        </p:nvSpPr>
        <p:spPr>
          <a:xfrm>
            <a:off x="4623527" y="2372115"/>
            <a:ext cx="2108743" cy="2572558"/>
          </a:xfrm>
          <a:prstGeom prst="cloudCallout">
            <a:avLst>
              <a:gd name="adj1" fmla="val -51103"/>
              <a:gd name="adj2" fmla="val -67389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B26906-3BCB-464B-BC50-1DFC303BD768}"/>
              </a:ext>
            </a:extLst>
          </p:cNvPr>
          <p:cNvGrpSpPr/>
          <p:nvPr/>
        </p:nvGrpSpPr>
        <p:grpSpPr>
          <a:xfrm>
            <a:off x="2502945" y="3614190"/>
            <a:ext cx="1494310" cy="804403"/>
            <a:chOff x="2502945" y="3979315"/>
            <a:chExt cx="1494310" cy="80440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74BFF50-5324-42ED-AB47-806C54354532}"/>
                </a:ext>
              </a:extLst>
            </p:cNvPr>
            <p:cNvGrpSpPr/>
            <p:nvPr/>
          </p:nvGrpSpPr>
          <p:grpSpPr>
            <a:xfrm>
              <a:off x="2502945" y="4107637"/>
              <a:ext cx="1494310" cy="676081"/>
              <a:chOff x="5395931" y="3268060"/>
              <a:chExt cx="1494310" cy="676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EE2A6B3-E1ED-4950-BCE1-4F7B984A21DA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516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EE2A6B3-E1ED-4950-BCE1-4F7B984A2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Line 19">
                <a:extLst>
                  <a:ext uri="{FF2B5EF4-FFF2-40B4-BE49-F238E27FC236}">
                    <a16:creationId xmlns:a16="http://schemas.microsoft.com/office/drawing/2014/main" id="{DA5EA9F8-B0FA-48C3-B2AD-000F60B0F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5268" y="3353764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21">
                <a:extLst>
                  <a:ext uri="{FF2B5EF4-FFF2-40B4-BE49-F238E27FC236}">
                    <a16:creationId xmlns:a16="http://schemas.microsoft.com/office/drawing/2014/main" id="{52186E9A-61D0-49C0-BBA1-F2A11623A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31" y="3636754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p:sp>
            <p:nvSpPr>
              <p:cNvPr id="94" name="Oval 21">
                <a:extLst>
                  <a:ext uri="{FF2B5EF4-FFF2-40B4-BE49-F238E27FC236}">
                    <a16:creationId xmlns:a16="http://schemas.microsoft.com/office/drawing/2014/main" id="{892F5321-EAB0-4220-B2D5-8F132550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901" y="3608280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8</a:t>
                </a:r>
                <a:endParaRPr lang="fr-FR" altLang="en-US" sz="1600" b="0" dirty="0"/>
              </a:p>
            </p:txBody>
          </p:sp>
          <p:sp>
            <p:nvSpPr>
              <p:cNvPr id="95" name="Line 19">
                <a:extLst>
                  <a:ext uri="{FF2B5EF4-FFF2-40B4-BE49-F238E27FC236}">
                    <a16:creationId xmlns:a16="http://schemas.microsoft.com/office/drawing/2014/main" id="{6D329E85-3CBA-49C1-A95F-B93F55974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34662" y="3350378"/>
                <a:ext cx="359314" cy="302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4F3FC47-E142-4CAC-9C6F-C707C770B11F}"/>
                      </a:ext>
                    </a:extLst>
                  </p:cNvPr>
                  <p:cNvSpPr txBox="1"/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4F3FC47-E142-4CAC-9C6F-C707C770B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7" name="Oval 21">
              <a:extLst>
                <a:ext uri="{FF2B5EF4-FFF2-40B4-BE49-F238E27FC236}">
                  <a16:creationId xmlns:a16="http://schemas.microsoft.com/office/drawing/2014/main" id="{1CF2435B-C77A-42A9-A142-7E4672D8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140" y="3979315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63756FA-A0BB-4D8B-9398-F3C1FB3B8F2E}"/>
                  </a:ext>
                </a:extLst>
              </p:cNvPr>
              <p:cNvSpPr txBox="1"/>
              <p:nvPr/>
            </p:nvSpPr>
            <p:spPr>
              <a:xfrm>
                <a:off x="3570428" y="1665877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63756FA-A0BB-4D8B-9398-F3C1FB3B8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28" y="1665877"/>
                <a:ext cx="89281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B765C4-C5D2-4550-8F25-FAF131F496C6}"/>
                  </a:ext>
                </a:extLst>
              </p:cNvPr>
              <p:cNvSpPr txBox="1"/>
              <p:nvPr/>
            </p:nvSpPr>
            <p:spPr>
              <a:xfrm rot="16661467">
                <a:off x="2968270" y="3083511"/>
                <a:ext cx="3758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B765C4-C5D2-4550-8F25-FAF131F4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661467">
                <a:off x="2968270" y="3083511"/>
                <a:ext cx="37587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ine 19">
            <a:extLst>
              <a:ext uri="{FF2B5EF4-FFF2-40B4-BE49-F238E27FC236}">
                <a16:creationId xmlns:a16="http://schemas.microsoft.com/office/drawing/2014/main" id="{4ED4A3BB-D0D0-4829-8149-ED4ACE915423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3096685" y="3096715"/>
            <a:ext cx="304386" cy="476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16B76A-4F34-44C4-B6B9-36E18BAC7537}"/>
              </a:ext>
            </a:extLst>
          </p:cNvPr>
          <p:cNvGrpSpPr/>
          <p:nvPr/>
        </p:nvGrpSpPr>
        <p:grpSpPr>
          <a:xfrm>
            <a:off x="5008489" y="2676717"/>
            <a:ext cx="1494310" cy="1682606"/>
            <a:chOff x="5008489" y="2676717"/>
            <a:chExt cx="1494310" cy="16826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4A906B-C158-456E-8539-CC89A8850899}"/>
                </a:ext>
              </a:extLst>
            </p:cNvPr>
            <p:cNvGrpSpPr/>
            <p:nvPr/>
          </p:nvGrpSpPr>
          <p:grpSpPr>
            <a:xfrm>
              <a:off x="5008489" y="2676717"/>
              <a:ext cx="1494310" cy="924647"/>
              <a:chOff x="5395931" y="3019494"/>
              <a:chExt cx="1494310" cy="9246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B4EE583-C316-4917-A095-38622C8523B7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516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B4EE583-C316-4917-A095-38622C8523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Oval 28">
                <a:extLst>
                  <a:ext uri="{FF2B5EF4-FFF2-40B4-BE49-F238E27FC236}">
                    <a16:creationId xmlns:a16="http://schemas.microsoft.com/office/drawing/2014/main" id="{D7C42036-D80B-4FBE-A60C-490852B8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0322" y="3019494"/>
                <a:ext cx="384054" cy="379887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000000"/>
                    </a:solidFill>
                  </a:rPr>
                  <a:t>2</a:t>
                </a:r>
                <a:endParaRPr kumimoji="0" lang="fr-F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Line 19">
                <a:extLst>
                  <a:ext uri="{FF2B5EF4-FFF2-40B4-BE49-F238E27FC236}">
                    <a16:creationId xmlns:a16="http://schemas.microsoft.com/office/drawing/2014/main" id="{83456394-7528-42C5-9111-94CF67F46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5268" y="3353764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Oval 21">
                <a:extLst>
                  <a:ext uri="{FF2B5EF4-FFF2-40B4-BE49-F238E27FC236}">
                    <a16:creationId xmlns:a16="http://schemas.microsoft.com/office/drawing/2014/main" id="{DADF5EBA-FA3B-431C-BC7C-43F3192D5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31" y="3636754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p:sp>
            <p:nvSpPr>
              <p:cNvPr id="59" name="Oval 21">
                <a:extLst>
                  <a:ext uri="{FF2B5EF4-FFF2-40B4-BE49-F238E27FC236}">
                    <a16:creationId xmlns:a16="http://schemas.microsoft.com/office/drawing/2014/main" id="{9E7936E0-0362-44DE-8BD3-51098013A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901" y="3608280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8</a:t>
                </a:r>
                <a:endParaRPr lang="fr-FR" altLang="en-US" sz="1600" b="0" dirty="0"/>
              </a:p>
            </p:txBody>
          </p:sp>
          <p:sp>
            <p:nvSpPr>
              <p:cNvPr id="69" name="Line 19">
                <a:extLst>
                  <a:ext uri="{FF2B5EF4-FFF2-40B4-BE49-F238E27FC236}">
                    <a16:creationId xmlns:a16="http://schemas.microsoft.com/office/drawing/2014/main" id="{783F8A0A-EF28-4FB3-B700-505CBE816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34662" y="3350378"/>
                <a:ext cx="359314" cy="302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1DECB1B-1EA7-43F0-A1C5-E9E00BF2E721}"/>
                      </a:ext>
                    </a:extLst>
                  </p:cNvPr>
                  <p:cNvSpPr txBox="1"/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1DECB1B-1EA7-43F0-A1C5-E9E00BF2E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2FCF3-893F-4D58-9E5C-A65595274584}"/>
                </a:ext>
              </a:extLst>
            </p:cNvPr>
            <p:cNvGrpSpPr/>
            <p:nvPr/>
          </p:nvGrpSpPr>
          <p:grpSpPr>
            <a:xfrm>
              <a:off x="5522880" y="3430315"/>
              <a:ext cx="726183" cy="929008"/>
              <a:chOff x="5911724" y="3905996"/>
              <a:chExt cx="726183" cy="92900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04F61B1-A566-481B-B6CF-018F70AF7A19}"/>
                  </a:ext>
                </a:extLst>
              </p:cNvPr>
              <p:cNvGrpSpPr/>
              <p:nvPr/>
            </p:nvGrpSpPr>
            <p:grpSpPr>
              <a:xfrm>
                <a:off x="6140638" y="3905996"/>
                <a:ext cx="497269" cy="929008"/>
                <a:chOff x="4861820" y="3066288"/>
                <a:chExt cx="497269" cy="929008"/>
              </a:xfrm>
            </p:grpSpPr>
            <p:sp>
              <p:nvSpPr>
                <p:cNvPr id="103" name="Oval 21">
                  <a:extLst>
                    <a:ext uri="{FF2B5EF4-FFF2-40B4-BE49-F238E27FC236}">
                      <a16:creationId xmlns:a16="http://schemas.microsoft.com/office/drawing/2014/main" id="{6C1F745F-87A6-46BD-B711-837207B89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4749" y="3687909"/>
                  <a:ext cx="324340" cy="307387"/>
                </a:xfrm>
                <a:prstGeom prst="ellipse">
                  <a:avLst/>
                </a:prstGeom>
                <a:solidFill>
                  <a:srgbClr val="A3B9E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0" dirty="0"/>
                    <a:t>4</a:t>
                  </a:r>
                  <a:endParaRPr lang="fr-FR" altLang="en-US" sz="16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0B769C53-C626-4C30-AB5B-07E0DC70BAFC}"/>
                        </a:ext>
                      </a:extLst>
                    </p:cNvPr>
                    <p:cNvSpPr txBox="1"/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132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0B769C53-C626-4C30-AB5B-07E0DC70BA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Line 19">
                  <a:extLst>
                    <a:ext uri="{FF2B5EF4-FFF2-40B4-BE49-F238E27FC236}">
                      <a16:creationId xmlns:a16="http://schemas.microsoft.com/office/drawing/2014/main" id="{BFC83C09-45C8-45DC-8811-0EEC222CB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861820" y="3394542"/>
                  <a:ext cx="245106" cy="321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6" name="Oval 21">
                <a:extLst>
                  <a:ext uri="{FF2B5EF4-FFF2-40B4-BE49-F238E27FC236}">
                    <a16:creationId xmlns:a16="http://schemas.microsoft.com/office/drawing/2014/main" id="{43B9B71A-4486-47F2-8AC7-884564B6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724" y="3990879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7</a:t>
                </a:r>
                <a:endParaRPr lang="fr-FR" altLang="en-US" sz="1600" b="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35AEF1C-4B36-4AD3-BD2A-6CFCCB76BCEA}"/>
                    </a:ext>
                  </a:extLst>
                </p:cNvPr>
                <p:cNvSpPr txBox="1"/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35AEF1C-4B36-4AD3-BD2A-6CFCCB76B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Line 19">
              <a:extLst>
                <a:ext uri="{FF2B5EF4-FFF2-40B4-BE49-F238E27FC236}">
                  <a16:creationId xmlns:a16="http://schemas.microsoft.com/office/drawing/2014/main" id="{42EA80EA-5F4A-4E3B-AAF5-62242A9E0E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284570" flipH="1" flipV="1">
              <a:off x="5567086" y="3093232"/>
              <a:ext cx="260491" cy="382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2EED77-B98B-46C8-B3D9-00C3AFD1B2A2}"/>
              </a:ext>
            </a:extLst>
          </p:cNvPr>
          <p:cNvGrpSpPr/>
          <p:nvPr/>
        </p:nvGrpSpPr>
        <p:grpSpPr>
          <a:xfrm>
            <a:off x="4947004" y="1197783"/>
            <a:ext cx="4181073" cy="707886"/>
            <a:chOff x="4901330" y="1562908"/>
            <a:chExt cx="4181073" cy="707886"/>
          </a:xfrm>
        </p:grpSpPr>
        <p:grpSp>
          <p:nvGrpSpPr>
            <p:cNvPr id="109" name="Group 30">
              <a:extLst>
                <a:ext uri="{FF2B5EF4-FFF2-40B4-BE49-F238E27FC236}">
                  <a16:creationId xmlns:a16="http://schemas.microsoft.com/office/drawing/2014/main" id="{BF911ABE-8588-4F76-AFC6-847785E6D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1330" y="1901821"/>
              <a:ext cx="419100" cy="193675"/>
              <a:chOff x="4296" y="2558"/>
              <a:chExt cx="467" cy="179"/>
            </a:xfrm>
          </p:grpSpPr>
          <p:sp>
            <p:nvSpPr>
              <p:cNvPr id="110" name="AutoShape 31">
                <a:extLst>
                  <a:ext uri="{FF2B5EF4-FFF2-40B4-BE49-F238E27FC236}">
                    <a16:creationId xmlns:a16="http://schemas.microsoft.com/office/drawing/2014/main" id="{408CEC7A-E72D-42AE-8BC3-A7C8C4DEA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34"/>
                <a:ext cx="372" cy="103"/>
              </a:xfrm>
              <a:custGeom>
                <a:avLst/>
                <a:gdLst>
                  <a:gd name="T0" fmla="*/ 279 w 21600"/>
                  <a:gd name="T1" fmla="*/ 0 h 21600"/>
                  <a:gd name="T2" fmla="*/ 0 w 21600"/>
                  <a:gd name="T3" fmla="*/ 52 h 21600"/>
                  <a:gd name="T4" fmla="*/ 279 w 21600"/>
                  <a:gd name="T5" fmla="*/ 103 h 21600"/>
                  <a:gd name="T6" fmla="*/ 372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8 w 21600"/>
                  <a:gd name="T13" fmla="*/ 5452 h 21600"/>
                  <a:gd name="T14" fmla="*/ 18929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AutoShape 32">
                <a:extLst>
                  <a:ext uri="{FF2B5EF4-FFF2-40B4-BE49-F238E27FC236}">
                    <a16:creationId xmlns:a16="http://schemas.microsoft.com/office/drawing/2014/main" id="{7AF692A3-3618-445E-8557-848D120C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96" y="2558"/>
                <a:ext cx="379" cy="103"/>
              </a:xfrm>
              <a:custGeom>
                <a:avLst/>
                <a:gdLst>
                  <a:gd name="T0" fmla="*/ 284 w 21600"/>
                  <a:gd name="T1" fmla="*/ 0 h 21600"/>
                  <a:gd name="T2" fmla="*/ 0 w 21600"/>
                  <a:gd name="T3" fmla="*/ 52 h 21600"/>
                  <a:gd name="T4" fmla="*/ 284 w 21600"/>
                  <a:gd name="T5" fmla="*/ 103 h 21600"/>
                  <a:gd name="T6" fmla="*/ 379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3 w 21600"/>
                  <a:gd name="T13" fmla="*/ 5452 h 21600"/>
                  <a:gd name="T14" fmla="*/ 18921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9BF3614-F092-48F5-8599-88CF9C4072EB}"/>
                </a:ext>
              </a:extLst>
            </p:cNvPr>
            <p:cNvSpPr txBox="1"/>
            <p:nvPr/>
          </p:nvSpPr>
          <p:spPr>
            <a:xfrm>
              <a:off x="5431769" y="1562908"/>
              <a:ext cx="337511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/>
                <a:t>. . . . . . . . . . . . .   </a:t>
              </a:r>
            </a:p>
          </p:txBody>
        </p:sp>
        <p:grpSp>
          <p:nvGrpSpPr>
            <p:cNvPr id="113" name="Group 30">
              <a:extLst>
                <a:ext uri="{FF2B5EF4-FFF2-40B4-BE49-F238E27FC236}">
                  <a16:creationId xmlns:a16="http://schemas.microsoft.com/office/drawing/2014/main" id="{787BA15E-8642-4C70-8769-11CD98321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3303" y="1895933"/>
              <a:ext cx="419100" cy="193675"/>
              <a:chOff x="5400" y="2526"/>
              <a:chExt cx="467" cy="179"/>
            </a:xfrm>
          </p:grpSpPr>
          <p:sp>
            <p:nvSpPr>
              <p:cNvPr id="114" name="AutoShape 31">
                <a:extLst>
                  <a:ext uri="{FF2B5EF4-FFF2-40B4-BE49-F238E27FC236}">
                    <a16:creationId xmlns:a16="http://schemas.microsoft.com/office/drawing/2014/main" id="{4BE0E7D5-CB2A-4A9B-801C-7DF34657E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5" y="2602"/>
                <a:ext cx="372" cy="103"/>
              </a:xfrm>
              <a:custGeom>
                <a:avLst/>
                <a:gdLst>
                  <a:gd name="T0" fmla="*/ 279 w 21600"/>
                  <a:gd name="T1" fmla="*/ 0 h 21600"/>
                  <a:gd name="T2" fmla="*/ 0 w 21600"/>
                  <a:gd name="T3" fmla="*/ 52 h 21600"/>
                  <a:gd name="T4" fmla="*/ 279 w 21600"/>
                  <a:gd name="T5" fmla="*/ 103 h 21600"/>
                  <a:gd name="T6" fmla="*/ 372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8 w 21600"/>
                  <a:gd name="T13" fmla="*/ 5452 h 21600"/>
                  <a:gd name="T14" fmla="*/ 18929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AutoShape 32">
                <a:extLst>
                  <a:ext uri="{FF2B5EF4-FFF2-40B4-BE49-F238E27FC236}">
                    <a16:creationId xmlns:a16="http://schemas.microsoft.com/office/drawing/2014/main" id="{BFDB7E4A-D1EA-4E68-AB03-6EF7D1BB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400" y="2526"/>
                <a:ext cx="379" cy="103"/>
              </a:xfrm>
              <a:custGeom>
                <a:avLst/>
                <a:gdLst>
                  <a:gd name="T0" fmla="*/ 284 w 21600"/>
                  <a:gd name="T1" fmla="*/ 0 h 21600"/>
                  <a:gd name="T2" fmla="*/ 0 w 21600"/>
                  <a:gd name="T3" fmla="*/ 52 h 21600"/>
                  <a:gd name="T4" fmla="*/ 284 w 21600"/>
                  <a:gd name="T5" fmla="*/ 103 h 21600"/>
                  <a:gd name="T6" fmla="*/ 379 w 21600"/>
                  <a:gd name="T7" fmla="*/ 52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3 w 21600"/>
                  <a:gd name="T13" fmla="*/ 5452 h 21600"/>
                  <a:gd name="T14" fmla="*/ 18921 w 21600"/>
                  <a:gd name="T15" fmla="*/ 1614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D8D8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6" name="Oval 29">
            <a:extLst>
              <a:ext uri="{FF2B5EF4-FFF2-40B4-BE49-F238E27FC236}">
                <a16:creationId xmlns:a16="http://schemas.microsoft.com/office/drawing/2014/main" id="{0E3F2FFC-D7B4-4E89-A2B9-6DC0CEA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10" y="141671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7F492F6-8043-473F-8CB3-23D4B955CE58}"/>
              </a:ext>
            </a:extLst>
          </p:cNvPr>
          <p:cNvSpPr/>
          <p:nvPr/>
        </p:nvSpPr>
        <p:spPr>
          <a:xfrm>
            <a:off x="6890165" y="1987900"/>
            <a:ext cx="4299623" cy="41605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28">
            <a:extLst>
              <a:ext uri="{FF2B5EF4-FFF2-40B4-BE49-F238E27FC236}">
                <a16:creationId xmlns:a16="http://schemas.microsoft.com/office/drawing/2014/main" id="{62618ABA-79C6-4AF3-9F84-601992E0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595" y="2180422"/>
            <a:ext cx="384054" cy="379887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scene3d>
            <a:camera prst="orthographicFront">
              <a:rot lat="30000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19">
            <a:extLst>
              <a:ext uri="{FF2B5EF4-FFF2-40B4-BE49-F238E27FC236}">
                <a16:creationId xmlns:a16="http://schemas.microsoft.com/office/drawing/2014/main" id="{4D035084-1847-420A-AD72-E6386170A1C9}"/>
              </a:ext>
            </a:extLst>
          </p:cNvPr>
          <p:cNvSpPr>
            <a:spLocks noChangeShapeType="1"/>
          </p:cNvSpPr>
          <p:nvPr/>
        </p:nvSpPr>
        <p:spPr bwMode="auto">
          <a:xfrm rot="2284570" flipV="1">
            <a:off x="8375449" y="2153033"/>
            <a:ext cx="689811" cy="9861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C5F16D20-87BA-4964-82E3-F42B97BF8273}"/>
              </a:ext>
            </a:extLst>
          </p:cNvPr>
          <p:cNvSpPr>
            <a:spLocks noChangeShapeType="1"/>
          </p:cNvSpPr>
          <p:nvPr/>
        </p:nvSpPr>
        <p:spPr bwMode="auto">
          <a:xfrm rot="2284570" flipV="1">
            <a:off x="9079259" y="2433703"/>
            <a:ext cx="102069" cy="5230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7D321362-B459-4797-90BB-AACB307E3E52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9341114" y="2575504"/>
            <a:ext cx="162091" cy="202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" name="Line 19">
            <a:extLst>
              <a:ext uri="{FF2B5EF4-FFF2-40B4-BE49-F238E27FC236}">
                <a16:creationId xmlns:a16="http://schemas.microsoft.com/office/drawing/2014/main" id="{9BB1BF79-E31B-4BD2-A9AD-2F80DB925468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9456681" y="2610627"/>
            <a:ext cx="251669" cy="131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3BCC8237-FACF-4E67-8D6A-BCFA22114875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9516985" y="2619493"/>
            <a:ext cx="418770" cy="9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2DFCF620-1C23-484F-BAA1-0D5BCAE1D8AF}"/>
              </a:ext>
            </a:extLst>
          </p:cNvPr>
          <p:cNvSpPr>
            <a:spLocks noChangeShapeType="1"/>
          </p:cNvSpPr>
          <p:nvPr/>
        </p:nvSpPr>
        <p:spPr bwMode="auto">
          <a:xfrm rot="2284570" flipH="1">
            <a:off x="9573456" y="2604417"/>
            <a:ext cx="758120" cy="74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E0F9F16-4D9F-4FFE-B2BE-A1093C14072A}"/>
              </a:ext>
            </a:extLst>
          </p:cNvPr>
          <p:cNvSpPr/>
          <p:nvPr/>
        </p:nvSpPr>
        <p:spPr>
          <a:xfrm>
            <a:off x="7425370" y="2716707"/>
            <a:ext cx="3247465" cy="1211305"/>
          </a:xfrm>
          <a:prstGeom prst="cloud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 . .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362276B-7AEF-4138-9B35-62D88692D070}"/>
              </a:ext>
            </a:extLst>
          </p:cNvPr>
          <p:cNvGrpSpPr/>
          <p:nvPr/>
        </p:nvGrpSpPr>
        <p:grpSpPr>
          <a:xfrm>
            <a:off x="8181692" y="4406346"/>
            <a:ext cx="1494310" cy="1434040"/>
            <a:chOff x="5008489" y="2925283"/>
            <a:chExt cx="1494310" cy="143404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0AE5688-204C-4055-87F2-BEBBCE6AEF1E}"/>
                </a:ext>
              </a:extLst>
            </p:cNvPr>
            <p:cNvGrpSpPr/>
            <p:nvPr/>
          </p:nvGrpSpPr>
          <p:grpSpPr>
            <a:xfrm>
              <a:off x="5008489" y="2925283"/>
              <a:ext cx="1494310" cy="676081"/>
              <a:chOff x="5395931" y="3268060"/>
              <a:chExt cx="1494310" cy="676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194BD9C-03CB-487B-9BA1-09A3698D855A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516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194BD9C-03CB-487B-9BA1-09A3698D85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1" name="Line 19">
                <a:extLst>
                  <a:ext uri="{FF2B5EF4-FFF2-40B4-BE49-F238E27FC236}">
                    <a16:creationId xmlns:a16="http://schemas.microsoft.com/office/drawing/2014/main" id="{EC397688-EEF6-4A51-86C4-1189CDEB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5268" y="3353764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Oval 21">
                <a:extLst>
                  <a:ext uri="{FF2B5EF4-FFF2-40B4-BE49-F238E27FC236}">
                    <a16:creationId xmlns:a16="http://schemas.microsoft.com/office/drawing/2014/main" id="{8682D5C2-705D-44B7-A612-1441B0E2B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31" y="3636754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p:sp>
            <p:nvSpPr>
              <p:cNvPr id="143" name="Oval 21">
                <a:extLst>
                  <a:ext uri="{FF2B5EF4-FFF2-40B4-BE49-F238E27FC236}">
                    <a16:creationId xmlns:a16="http://schemas.microsoft.com/office/drawing/2014/main" id="{4B08B17B-13B5-4161-9FED-9780FC6A4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901" y="3608280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8</a:t>
                </a:r>
                <a:endParaRPr lang="fr-FR" altLang="en-US" sz="1600" b="0" dirty="0"/>
              </a:p>
            </p:txBody>
          </p:sp>
          <p:sp>
            <p:nvSpPr>
              <p:cNvPr id="144" name="Line 19">
                <a:extLst>
                  <a:ext uri="{FF2B5EF4-FFF2-40B4-BE49-F238E27FC236}">
                    <a16:creationId xmlns:a16="http://schemas.microsoft.com/office/drawing/2014/main" id="{A1E8A9EC-906E-46EA-A659-20C3BC519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34662" y="3350378"/>
                <a:ext cx="359314" cy="302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36A5923-C2D5-40E8-839E-D0C523A17F9C}"/>
                      </a:ext>
                    </a:extLst>
                  </p:cNvPr>
                  <p:cNvSpPr txBox="1"/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36A5923-C2D5-40E8-839E-D0C523A17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CCC5D76-DB53-494A-8491-F56DFDD6E29D}"/>
                </a:ext>
              </a:extLst>
            </p:cNvPr>
            <p:cNvGrpSpPr/>
            <p:nvPr/>
          </p:nvGrpSpPr>
          <p:grpSpPr>
            <a:xfrm>
              <a:off x="5522880" y="3430315"/>
              <a:ext cx="726183" cy="929008"/>
              <a:chOff x="5911724" y="3905996"/>
              <a:chExt cx="726183" cy="92900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2A83FAA-4169-46C5-BC4D-B4B3F87AB688}"/>
                  </a:ext>
                </a:extLst>
              </p:cNvPr>
              <p:cNvGrpSpPr/>
              <p:nvPr/>
            </p:nvGrpSpPr>
            <p:grpSpPr>
              <a:xfrm>
                <a:off x="6140638" y="3905996"/>
                <a:ext cx="497269" cy="929008"/>
                <a:chOff x="4861820" y="3066288"/>
                <a:chExt cx="497269" cy="929008"/>
              </a:xfrm>
            </p:grpSpPr>
            <p:sp>
              <p:nvSpPr>
                <p:cNvPr id="136" name="Oval 21">
                  <a:extLst>
                    <a:ext uri="{FF2B5EF4-FFF2-40B4-BE49-F238E27FC236}">
                      <a16:creationId xmlns:a16="http://schemas.microsoft.com/office/drawing/2014/main" id="{F839EA1F-BDD5-4E68-AB84-347E684A8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4749" y="3687909"/>
                  <a:ext cx="324340" cy="307387"/>
                </a:xfrm>
                <a:prstGeom prst="ellipse">
                  <a:avLst/>
                </a:prstGeom>
                <a:solidFill>
                  <a:srgbClr val="A3B9E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0" dirty="0"/>
                    <a:t>4</a:t>
                  </a:r>
                  <a:endParaRPr lang="fr-FR" altLang="en-US" sz="16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B6196E7F-3BFC-4436-BD43-A22CE09B6275}"/>
                        </a:ext>
                      </a:extLst>
                    </p:cNvPr>
                    <p:cNvSpPr txBox="1"/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132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B6196E7F-3BFC-4436-BD43-A22CE09B62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8" name="Line 19">
                  <a:extLst>
                    <a:ext uri="{FF2B5EF4-FFF2-40B4-BE49-F238E27FC236}">
                      <a16:creationId xmlns:a16="http://schemas.microsoft.com/office/drawing/2014/main" id="{236F7661-BD6C-4143-9295-DFB17C5194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861820" y="3394542"/>
                  <a:ext cx="245106" cy="321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35" name="Oval 21">
                <a:extLst>
                  <a:ext uri="{FF2B5EF4-FFF2-40B4-BE49-F238E27FC236}">
                    <a16:creationId xmlns:a16="http://schemas.microsoft.com/office/drawing/2014/main" id="{1441E51F-9E93-490B-939C-FB1B4AD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724" y="3990879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7</a:t>
                </a:r>
                <a:endParaRPr lang="fr-FR" altLang="en-US" sz="1600" b="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BBC5B05-97F2-43B8-8393-F5B50E9326E5}"/>
                    </a:ext>
                  </a:extLst>
                </p:cNvPr>
                <p:cNvSpPr txBox="1"/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BBC5B05-97F2-43B8-8393-F5B50E932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Line 19">
              <a:extLst>
                <a:ext uri="{FF2B5EF4-FFF2-40B4-BE49-F238E27FC236}">
                  <a16:creationId xmlns:a16="http://schemas.microsoft.com/office/drawing/2014/main" id="{97433413-8390-40F8-B88B-10EB2C0893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284570" flipH="1" flipV="1">
              <a:off x="5567086" y="3093232"/>
              <a:ext cx="260491" cy="382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6" name="Oval 21">
            <a:extLst>
              <a:ext uri="{FF2B5EF4-FFF2-40B4-BE49-F238E27FC236}">
                <a16:creationId xmlns:a16="http://schemas.microsoft.com/office/drawing/2014/main" id="{A92C4F13-2748-4766-9603-B1374AC5C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412" y="4300711"/>
            <a:ext cx="324340" cy="307387"/>
          </a:xfrm>
          <a:prstGeom prst="ellipse">
            <a:avLst/>
          </a:prstGeom>
          <a:solidFill>
            <a:srgbClr val="A3B9EF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/>
              <a:t>2</a:t>
            </a:r>
            <a:endParaRPr lang="fr-FR" altLang="en-US" sz="1600" b="0" dirty="0"/>
          </a:p>
        </p:txBody>
      </p:sp>
      <p:sp>
        <p:nvSpPr>
          <p:cNvPr id="151" name="Line 19">
            <a:extLst>
              <a:ext uri="{FF2B5EF4-FFF2-40B4-BE49-F238E27FC236}">
                <a16:creationId xmlns:a16="http://schemas.microsoft.com/office/drawing/2014/main" id="{E22D483C-AB9D-46CB-8EF0-BB71A9F32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76809" y="3909289"/>
            <a:ext cx="41993" cy="390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2" name="Group 30">
            <a:extLst>
              <a:ext uri="{FF2B5EF4-FFF2-40B4-BE49-F238E27FC236}">
                <a16:creationId xmlns:a16="http://schemas.microsoft.com/office/drawing/2014/main" id="{9AFBFD2C-7D2F-48B5-B9D3-1CC55F0F1A53}"/>
              </a:ext>
            </a:extLst>
          </p:cNvPr>
          <p:cNvGrpSpPr>
            <a:grpSpLocks/>
          </p:cNvGrpSpPr>
          <p:nvPr/>
        </p:nvGrpSpPr>
        <p:grpSpPr bwMode="auto">
          <a:xfrm>
            <a:off x="9657208" y="1540303"/>
            <a:ext cx="419100" cy="193675"/>
            <a:chOff x="4296" y="2558"/>
            <a:chExt cx="467" cy="179"/>
          </a:xfrm>
        </p:grpSpPr>
        <p:sp>
          <p:nvSpPr>
            <p:cNvPr id="153" name="AutoShape 31">
              <a:extLst>
                <a:ext uri="{FF2B5EF4-FFF2-40B4-BE49-F238E27FC236}">
                  <a16:creationId xmlns:a16="http://schemas.microsoft.com/office/drawing/2014/main" id="{E225023C-644E-4D3E-83BC-4895622BB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AutoShape 32">
              <a:extLst>
                <a:ext uri="{FF2B5EF4-FFF2-40B4-BE49-F238E27FC236}">
                  <a16:creationId xmlns:a16="http://schemas.microsoft.com/office/drawing/2014/main" id="{D4BE8875-CF02-4CD6-B4E5-DF4DEF10E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69CC2A-CB84-4C5A-B398-934DFBE56DEF}"/>
              </a:ext>
            </a:extLst>
          </p:cNvPr>
          <p:cNvGrpSpPr/>
          <p:nvPr/>
        </p:nvGrpSpPr>
        <p:grpSpPr>
          <a:xfrm>
            <a:off x="8599589" y="2052479"/>
            <a:ext cx="890469" cy="4046058"/>
            <a:chOff x="8599589" y="2052479"/>
            <a:chExt cx="890469" cy="40460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84C8F68-8190-4A60-BD77-ABFA7C974EE3}"/>
                </a:ext>
              </a:extLst>
            </p:cNvPr>
            <p:cNvSpPr/>
            <p:nvPr/>
          </p:nvSpPr>
          <p:spPr>
            <a:xfrm rot="2253363">
              <a:off x="8976415" y="2052479"/>
              <a:ext cx="513643" cy="12113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0A1F159-AF53-4EC2-9E59-73DB9A7B2B89}"/>
                </a:ext>
              </a:extLst>
            </p:cNvPr>
            <p:cNvSpPr/>
            <p:nvPr/>
          </p:nvSpPr>
          <p:spPr>
            <a:xfrm>
              <a:off x="8599589" y="2904764"/>
              <a:ext cx="563679" cy="25027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D960ADC-433F-49F0-BAFB-E3A6C5B44331}"/>
                </a:ext>
              </a:extLst>
            </p:cNvPr>
            <p:cNvSpPr/>
            <p:nvPr/>
          </p:nvSpPr>
          <p:spPr>
            <a:xfrm rot="19732311">
              <a:off x="8758534" y="4842972"/>
              <a:ext cx="620343" cy="12555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Thought Bubble: Cloud 156">
            <a:extLst>
              <a:ext uri="{FF2B5EF4-FFF2-40B4-BE49-F238E27FC236}">
                <a16:creationId xmlns:a16="http://schemas.microsoft.com/office/drawing/2014/main" id="{7F63D9D7-5702-42B2-A151-FAE0E6CBFB4C}"/>
              </a:ext>
            </a:extLst>
          </p:cNvPr>
          <p:cNvSpPr/>
          <p:nvPr/>
        </p:nvSpPr>
        <p:spPr>
          <a:xfrm>
            <a:off x="10672642" y="1789747"/>
            <a:ext cx="982714" cy="431800"/>
          </a:xfrm>
          <a:prstGeom prst="cloudCallout">
            <a:avLst>
              <a:gd name="adj1" fmla="val -51103"/>
              <a:gd name="adj2" fmla="val -67389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&quot;Not Allowed&quot; Symbol 157">
            <a:extLst>
              <a:ext uri="{FF2B5EF4-FFF2-40B4-BE49-F238E27FC236}">
                <a16:creationId xmlns:a16="http://schemas.microsoft.com/office/drawing/2014/main" id="{82D9DCFB-3C44-4126-BE8B-D531B7923341}"/>
              </a:ext>
            </a:extLst>
          </p:cNvPr>
          <p:cNvSpPr/>
          <p:nvPr/>
        </p:nvSpPr>
        <p:spPr>
          <a:xfrm rot="21340179">
            <a:off x="10877166" y="1672761"/>
            <a:ext cx="615354" cy="71236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919D250-0344-4116-BE1B-8E55607538B5}"/>
              </a:ext>
            </a:extLst>
          </p:cNvPr>
          <p:cNvSpPr txBox="1"/>
          <p:nvPr/>
        </p:nvSpPr>
        <p:spPr>
          <a:xfrm>
            <a:off x="10731271" y="1127404"/>
            <a:ext cx="1113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 matching sync values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E914A3-07BF-4E9C-A03A-4E9D1817427E}"/>
              </a:ext>
            </a:extLst>
          </p:cNvPr>
          <p:cNvGrpSpPr/>
          <p:nvPr/>
        </p:nvGrpSpPr>
        <p:grpSpPr>
          <a:xfrm>
            <a:off x="9736039" y="2218231"/>
            <a:ext cx="2108287" cy="3769886"/>
            <a:chOff x="9736039" y="2218231"/>
            <a:chExt cx="2108287" cy="3769886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A30879CE-900B-4DE6-9DD3-5D7A46FF40F2}"/>
                </a:ext>
              </a:extLst>
            </p:cNvPr>
            <p:cNvSpPr/>
            <p:nvPr/>
          </p:nvSpPr>
          <p:spPr>
            <a:xfrm>
              <a:off x="9736039" y="2218231"/>
              <a:ext cx="495115" cy="37698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58A3D0E-A72D-4890-A57D-3D07BF29C540}"/>
                    </a:ext>
                  </a:extLst>
                </p:cNvPr>
                <p:cNvSpPr txBox="1"/>
                <p:nvPr/>
              </p:nvSpPr>
              <p:spPr>
                <a:xfrm>
                  <a:off x="10178153" y="3950344"/>
                  <a:ext cx="166617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58A3D0E-A72D-4890-A57D-3D07BF29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8153" y="3950344"/>
                  <a:ext cx="1666173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70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7" grpId="0" animBg="1"/>
      <p:bldP spid="158" grpId="0" animBg="1"/>
      <p:bldP spid="1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Fast name collision detection: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DC36-3086-46EA-9A35-07C17BB0C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69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3C8C-FF38-490F-95FC-C4BE070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23</a:t>
            </a:fld>
            <a:endParaRPr lang="en-US"/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7B8CAC22-B3A8-47EF-9F20-01CC0BCB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500" y="138846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A40B5945-672A-43ED-83DB-803ABE23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223" y="141671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4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0DF5BFC8-789B-4890-8332-AEECE25B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526" y="1398354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7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50" y="5066684"/>
                <a:ext cx="10515600" cy="15904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Store </a:t>
                </a:r>
                <a:r>
                  <a:rPr lang="en-US" b="1" dirty="0">
                    <a:solidFill>
                      <a:srgbClr val="7030A0"/>
                    </a:solidFill>
                  </a:rPr>
                  <a:t>sync value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history in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tree</a:t>
                </a:r>
              </a:p>
              <a:p>
                <a:r>
                  <a:rPr lang="en-US" dirty="0"/>
                  <a:t>Check consistency of causal paths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Still maintains </a:t>
                </a:r>
                <a:r>
                  <a:rPr lang="en-US" b="1" dirty="0">
                    <a:solidFill>
                      <a:srgbClr val="FF0000"/>
                    </a:solidFill>
                  </a:rPr>
                  <a:t>safety</a:t>
                </a:r>
                <a:r>
                  <a:rPr lang="en-US" dirty="0"/>
                  <a:t>: unique names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no false collisions</a:t>
                </a: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4B9A1B1-3F7A-4846-8F16-573524EDA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50" y="5066684"/>
                <a:ext cx="10515600" cy="1590442"/>
              </a:xfrm>
              <a:blipFill>
                <a:blip r:embed="rId3"/>
                <a:stretch>
                  <a:fillRect l="-1043" t="-6130" b="-4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hought Bubble: Cloud 53">
            <a:extLst>
              <a:ext uri="{FF2B5EF4-FFF2-40B4-BE49-F238E27FC236}">
                <a16:creationId xmlns:a16="http://schemas.microsoft.com/office/drawing/2014/main" id="{50EAB7A4-4A4B-4676-AEF2-E0E13B0AA742}"/>
              </a:ext>
            </a:extLst>
          </p:cNvPr>
          <p:cNvSpPr/>
          <p:nvPr/>
        </p:nvSpPr>
        <p:spPr>
          <a:xfrm>
            <a:off x="2222222" y="2359869"/>
            <a:ext cx="2401305" cy="2722530"/>
          </a:xfrm>
          <a:prstGeom prst="cloudCallout">
            <a:avLst>
              <a:gd name="adj1" fmla="val 1382"/>
              <a:gd name="adj2" fmla="val -64665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317159AB-FEDC-4955-974C-9A78318A7290}"/>
              </a:ext>
            </a:extLst>
          </p:cNvPr>
          <p:cNvSpPr/>
          <p:nvPr/>
        </p:nvSpPr>
        <p:spPr>
          <a:xfrm>
            <a:off x="635475" y="2261753"/>
            <a:ext cx="1498524" cy="1437228"/>
          </a:xfrm>
          <a:prstGeom prst="cloudCallout">
            <a:avLst>
              <a:gd name="adj1" fmla="val 53572"/>
              <a:gd name="adj2" fmla="val -764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28">
            <a:extLst>
              <a:ext uri="{FF2B5EF4-FFF2-40B4-BE49-F238E27FC236}">
                <a16:creationId xmlns:a16="http://schemas.microsoft.com/office/drawing/2014/main" id="{AA88F943-3391-447E-AA7D-B0892751E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04" y="2480508"/>
            <a:ext cx="384054" cy="379887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4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8F309B88-9347-4627-A0A5-45FE5A2C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4" y="3168679"/>
            <a:ext cx="324340" cy="307387"/>
          </a:xfrm>
          <a:prstGeom prst="ellipse">
            <a:avLst/>
          </a:prstGeom>
          <a:solidFill>
            <a:srgbClr val="A3B9E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/>
              <a:t>7</a:t>
            </a:r>
            <a:endParaRPr lang="fr-FR" altLang="en-US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580620-36DD-4C1D-B842-C7D64701753A}"/>
                  </a:ext>
                </a:extLst>
              </p:cNvPr>
              <p:cNvSpPr txBox="1"/>
              <p:nvPr/>
            </p:nvSpPr>
            <p:spPr>
              <a:xfrm rot="18048696">
                <a:off x="774978" y="2799351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580620-36DD-4C1D-B842-C7D647017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48696">
                <a:off x="774978" y="2799351"/>
                <a:ext cx="8928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ine 19">
            <a:extLst>
              <a:ext uri="{FF2B5EF4-FFF2-40B4-BE49-F238E27FC236}">
                <a16:creationId xmlns:a16="http://schemas.microsoft.com/office/drawing/2014/main" id="{6542AD19-92DC-40F2-8B5C-12CEE86DC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1381" y="2834452"/>
            <a:ext cx="212928" cy="350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28">
            <a:extLst>
              <a:ext uri="{FF2B5EF4-FFF2-40B4-BE49-F238E27FC236}">
                <a16:creationId xmlns:a16="http://schemas.microsoft.com/office/drawing/2014/main" id="{76E586FF-AEEC-4516-8784-123F3DADF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645" y="2664119"/>
            <a:ext cx="384054" cy="379887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scene3d>
            <a:camera prst="orthographicFront">
              <a:rot lat="30000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7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Oval 21">
            <a:extLst>
              <a:ext uri="{FF2B5EF4-FFF2-40B4-BE49-F238E27FC236}">
                <a16:creationId xmlns:a16="http://schemas.microsoft.com/office/drawing/2014/main" id="{A1BADCDB-F012-4488-BE17-7FBC61CB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762" y="3299611"/>
            <a:ext cx="324340" cy="307387"/>
          </a:xfrm>
          <a:prstGeom prst="ellipse">
            <a:avLst/>
          </a:prstGeom>
          <a:solidFill>
            <a:srgbClr val="A3B9E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/>
              <a:t>4</a:t>
            </a:r>
            <a:endParaRPr lang="fr-FR" altLang="en-US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0742AA-2639-4AC3-A55B-535BB8C726BE}"/>
                  </a:ext>
                </a:extLst>
              </p:cNvPr>
              <p:cNvSpPr txBox="1"/>
              <p:nvPr/>
            </p:nvSpPr>
            <p:spPr>
              <a:xfrm rot="3115430">
                <a:off x="3209748" y="2970506"/>
                <a:ext cx="8928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132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0742AA-2639-4AC3-A55B-535BB8C72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15430">
                <a:off x="3209748" y="2970506"/>
                <a:ext cx="8928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ine 19">
            <a:extLst>
              <a:ext uri="{FF2B5EF4-FFF2-40B4-BE49-F238E27FC236}">
                <a16:creationId xmlns:a16="http://schemas.microsoft.com/office/drawing/2014/main" id="{5BCF19CD-8FA1-44DF-8CB0-0A1266F2FA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38833" y="3006244"/>
            <a:ext cx="245106" cy="321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Oval 29">
            <a:extLst>
              <a:ext uri="{FF2B5EF4-FFF2-40B4-BE49-F238E27FC236}">
                <a16:creationId xmlns:a16="http://schemas.microsoft.com/office/drawing/2014/main" id="{70070863-AEB0-48DA-A045-1D793AEA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871" y="138846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hought Bubble: Cloud 86">
            <a:extLst>
              <a:ext uri="{FF2B5EF4-FFF2-40B4-BE49-F238E27FC236}">
                <a16:creationId xmlns:a16="http://schemas.microsoft.com/office/drawing/2014/main" id="{5AC6EE69-08AE-4886-BB48-22DD2B7A21A5}"/>
              </a:ext>
            </a:extLst>
          </p:cNvPr>
          <p:cNvSpPr/>
          <p:nvPr/>
        </p:nvSpPr>
        <p:spPr>
          <a:xfrm>
            <a:off x="4623527" y="2372115"/>
            <a:ext cx="2108743" cy="2572558"/>
          </a:xfrm>
          <a:prstGeom prst="cloudCallout">
            <a:avLst>
              <a:gd name="adj1" fmla="val -51103"/>
              <a:gd name="adj2" fmla="val -67389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B26906-3BCB-464B-BC50-1DFC303BD768}"/>
              </a:ext>
            </a:extLst>
          </p:cNvPr>
          <p:cNvGrpSpPr/>
          <p:nvPr/>
        </p:nvGrpSpPr>
        <p:grpSpPr>
          <a:xfrm>
            <a:off x="2502945" y="3614190"/>
            <a:ext cx="1494310" cy="804403"/>
            <a:chOff x="2502945" y="3979315"/>
            <a:chExt cx="1494310" cy="80440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74BFF50-5324-42ED-AB47-806C54354532}"/>
                </a:ext>
              </a:extLst>
            </p:cNvPr>
            <p:cNvGrpSpPr/>
            <p:nvPr/>
          </p:nvGrpSpPr>
          <p:grpSpPr>
            <a:xfrm>
              <a:off x="2502945" y="4107637"/>
              <a:ext cx="1494310" cy="676081"/>
              <a:chOff x="5395931" y="3268060"/>
              <a:chExt cx="1494310" cy="676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EE2A6B3-E1ED-4950-BCE1-4F7B984A21DA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516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EE2A6B3-E1ED-4950-BCE1-4F7B984A2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Line 19">
                <a:extLst>
                  <a:ext uri="{FF2B5EF4-FFF2-40B4-BE49-F238E27FC236}">
                    <a16:creationId xmlns:a16="http://schemas.microsoft.com/office/drawing/2014/main" id="{DA5EA9F8-B0FA-48C3-B2AD-000F60B0F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5268" y="3353764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21">
                <a:extLst>
                  <a:ext uri="{FF2B5EF4-FFF2-40B4-BE49-F238E27FC236}">
                    <a16:creationId xmlns:a16="http://schemas.microsoft.com/office/drawing/2014/main" id="{52186E9A-61D0-49C0-BBA1-F2A11623A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31" y="3636754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p:sp>
            <p:nvSpPr>
              <p:cNvPr id="94" name="Oval 21">
                <a:extLst>
                  <a:ext uri="{FF2B5EF4-FFF2-40B4-BE49-F238E27FC236}">
                    <a16:creationId xmlns:a16="http://schemas.microsoft.com/office/drawing/2014/main" id="{892F5321-EAB0-4220-B2D5-8F132550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901" y="3608280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8</a:t>
                </a:r>
                <a:endParaRPr lang="fr-FR" altLang="en-US" sz="1600" b="0" dirty="0"/>
              </a:p>
            </p:txBody>
          </p:sp>
          <p:sp>
            <p:nvSpPr>
              <p:cNvPr id="95" name="Line 19">
                <a:extLst>
                  <a:ext uri="{FF2B5EF4-FFF2-40B4-BE49-F238E27FC236}">
                    <a16:creationId xmlns:a16="http://schemas.microsoft.com/office/drawing/2014/main" id="{6D329E85-3CBA-49C1-A95F-B93F55974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34662" y="3350378"/>
                <a:ext cx="359314" cy="302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4F3FC47-E142-4CAC-9C6F-C707C770B11F}"/>
                      </a:ext>
                    </a:extLst>
                  </p:cNvPr>
                  <p:cNvSpPr txBox="1"/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4F3FC47-E142-4CAC-9C6F-C707C770B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7" name="Oval 21">
              <a:extLst>
                <a:ext uri="{FF2B5EF4-FFF2-40B4-BE49-F238E27FC236}">
                  <a16:creationId xmlns:a16="http://schemas.microsoft.com/office/drawing/2014/main" id="{1CF2435B-C77A-42A9-A142-7E4672D8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140" y="3979315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B765C4-C5D2-4550-8F25-FAF131F496C6}"/>
                  </a:ext>
                </a:extLst>
              </p:cNvPr>
              <p:cNvSpPr txBox="1"/>
              <p:nvPr/>
            </p:nvSpPr>
            <p:spPr>
              <a:xfrm rot="16661467">
                <a:off x="2968270" y="3083511"/>
                <a:ext cx="3758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B765C4-C5D2-4550-8F25-FAF131F4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661467">
                <a:off x="2968270" y="3083511"/>
                <a:ext cx="37587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ine 19">
            <a:extLst>
              <a:ext uri="{FF2B5EF4-FFF2-40B4-BE49-F238E27FC236}">
                <a16:creationId xmlns:a16="http://schemas.microsoft.com/office/drawing/2014/main" id="{4ED4A3BB-D0D0-4829-8149-ED4ACE915423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3096685" y="3096715"/>
            <a:ext cx="304386" cy="476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16B76A-4F34-44C4-B6B9-36E18BAC7537}"/>
              </a:ext>
            </a:extLst>
          </p:cNvPr>
          <p:cNvGrpSpPr/>
          <p:nvPr/>
        </p:nvGrpSpPr>
        <p:grpSpPr>
          <a:xfrm>
            <a:off x="5008489" y="2676717"/>
            <a:ext cx="1494310" cy="1682606"/>
            <a:chOff x="5008489" y="2676717"/>
            <a:chExt cx="1494310" cy="16826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4A906B-C158-456E-8539-CC89A8850899}"/>
                </a:ext>
              </a:extLst>
            </p:cNvPr>
            <p:cNvGrpSpPr/>
            <p:nvPr/>
          </p:nvGrpSpPr>
          <p:grpSpPr>
            <a:xfrm>
              <a:off x="5008489" y="2676717"/>
              <a:ext cx="1494310" cy="924647"/>
              <a:chOff x="5395931" y="3019494"/>
              <a:chExt cx="1494310" cy="9246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B4EE583-C316-4917-A095-38622C8523B7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516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B4EE583-C316-4917-A095-38622C8523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Oval 28">
                <a:extLst>
                  <a:ext uri="{FF2B5EF4-FFF2-40B4-BE49-F238E27FC236}">
                    <a16:creationId xmlns:a16="http://schemas.microsoft.com/office/drawing/2014/main" id="{D7C42036-D80B-4FBE-A60C-490852B8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0322" y="3019494"/>
                <a:ext cx="384054" cy="379887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000000"/>
                    </a:solidFill>
                  </a:rPr>
                  <a:t>2</a:t>
                </a:r>
                <a:endParaRPr kumimoji="0" lang="fr-FR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Line 19">
                <a:extLst>
                  <a:ext uri="{FF2B5EF4-FFF2-40B4-BE49-F238E27FC236}">
                    <a16:creationId xmlns:a16="http://schemas.microsoft.com/office/drawing/2014/main" id="{83456394-7528-42C5-9111-94CF67F46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5268" y="3353764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Oval 21">
                <a:extLst>
                  <a:ext uri="{FF2B5EF4-FFF2-40B4-BE49-F238E27FC236}">
                    <a16:creationId xmlns:a16="http://schemas.microsoft.com/office/drawing/2014/main" id="{DADF5EBA-FA3B-431C-BC7C-43F3192D5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31" y="3636754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p:sp>
            <p:nvSpPr>
              <p:cNvPr id="59" name="Oval 21">
                <a:extLst>
                  <a:ext uri="{FF2B5EF4-FFF2-40B4-BE49-F238E27FC236}">
                    <a16:creationId xmlns:a16="http://schemas.microsoft.com/office/drawing/2014/main" id="{9E7936E0-0362-44DE-8BD3-51098013A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901" y="3608280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8</a:t>
                </a:r>
                <a:endParaRPr lang="fr-FR" altLang="en-US" sz="1600" b="0" dirty="0"/>
              </a:p>
            </p:txBody>
          </p:sp>
          <p:sp>
            <p:nvSpPr>
              <p:cNvPr id="69" name="Line 19">
                <a:extLst>
                  <a:ext uri="{FF2B5EF4-FFF2-40B4-BE49-F238E27FC236}">
                    <a16:creationId xmlns:a16="http://schemas.microsoft.com/office/drawing/2014/main" id="{783F8A0A-EF28-4FB3-B700-505CBE816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34662" y="3350378"/>
                <a:ext cx="359314" cy="302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1DECB1B-1EA7-43F0-A1C5-E9E00BF2E721}"/>
                      </a:ext>
                    </a:extLst>
                  </p:cNvPr>
                  <p:cNvSpPr txBox="1"/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1DECB1B-1EA7-43F0-A1C5-E9E00BF2E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2FCF3-893F-4D58-9E5C-A65595274584}"/>
                </a:ext>
              </a:extLst>
            </p:cNvPr>
            <p:cNvGrpSpPr/>
            <p:nvPr/>
          </p:nvGrpSpPr>
          <p:grpSpPr>
            <a:xfrm>
              <a:off x="5522880" y="3430315"/>
              <a:ext cx="726183" cy="929008"/>
              <a:chOff x="5911724" y="3905996"/>
              <a:chExt cx="726183" cy="92900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04F61B1-A566-481B-B6CF-018F70AF7A19}"/>
                  </a:ext>
                </a:extLst>
              </p:cNvPr>
              <p:cNvGrpSpPr/>
              <p:nvPr/>
            </p:nvGrpSpPr>
            <p:grpSpPr>
              <a:xfrm>
                <a:off x="6140638" y="3905996"/>
                <a:ext cx="497269" cy="929008"/>
                <a:chOff x="4861820" y="3066288"/>
                <a:chExt cx="497269" cy="929008"/>
              </a:xfrm>
            </p:grpSpPr>
            <p:sp>
              <p:nvSpPr>
                <p:cNvPr id="103" name="Oval 21">
                  <a:extLst>
                    <a:ext uri="{FF2B5EF4-FFF2-40B4-BE49-F238E27FC236}">
                      <a16:creationId xmlns:a16="http://schemas.microsoft.com/office/drawing/2014/main" id="{6C1F745F-87A6-46BD-B711-837207B89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4749" y="3687909"/>
                  <a:ext cx="324340" cy="307387"/>
                </a:xfrm>
                <a:prstGeom prst="ellipse">
                  <a:avLst/>
                </a:prstGeom>
                <a:solidFill>
                  <a:srgbClr val="A3B9E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0" dirty="0"/>
                    <a:t>4</a:t>
                  </a:r>
                  <a:endParaRPr lang="fr-FR" altLang="en-US" sz="16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0B769C53-C626-4C30-AB5B-07E0DC70BAFC}"/>
                        </a:ext>
                      </a:extLst>
                    </p:cNvPr>
                    <p:cNvSpPr txBox="1"/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132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0B769C53-C626-4C30-AB5B-07E0DC70BA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Line 19">
                  <a:extLst>
                    <a:ext uri="{FF2B5EF4-FFF2-40B4-BE49-F238E27FC236}">
                      <a16:creationId xmlns:a16="http://schemas.microsoft.com/office/drawing/2014/main" id="{BFC83C09-45C8-45DC-8811-0EEC222CB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861820" y="3394542"/>
                  <a:ext cx="245106" cy="321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6" name="Oval 21">
                <a:extLst>
                  <a:ext uri="{FF2B5EF4-FFF2-40B4-BE49-F238E27FC236}">
                    <a16:creationId xmlns:a16="http://schemas.microsoft.com/office/drawing/2014/main" id="{43B9B71A-4486-47F2-8AC7-884564B6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724" y="3990879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7</a:t>
                </a:r>
                <a:endParaRPr lang="fr-FR" altLang="en-US" sz="1600" b="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35AEF1C-4B36-4AD3-BD2A-6CFCCB76BCEA}"/>
                    </a:ext>
                  </a:extLst>
                </p:cNvPr>
                <p:cNvSpPr txBox="1"/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35AEF1C-4B36-4AD3-BD2A-6CFCCB76B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Line 19">
              <a:extLst>
                <a:ext uri="{FF2B5EF4-FFF2-40B4-BE49-F238E27FC236}">
                  <a16:creationId xmlns:a16="http://schemas.microsoft.com/office/drawing/2014/main" id="{42EA80EA-5F4A-4E3B-AAF5-62242A9E0E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284570" flipH="1" flipV="1">
              <a:off x="5567086" y="3093232"/>
              <a:ext cx="260491" cy="382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6" name="Oval 29">
            <a:extLst>
              <a:ext uri="{FF2B5EF4-FFF2-40B4-BE49-F238E27FC236}">
                <a16:creationId xmlns:a16="http://schemas.microsoft.com/office/drawing/2014/main" id="{0E3F2FFC-D7B4-4E89-A2B9-6DC0CEA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10" y="1416719"/>
            <a:ext cx="433387" cy="431800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fr-F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7F492F6-8043-473F-8CB3-23D4B955CE58}"/>
              </a:ext>
            </a:extLst>
          </p:cNvPr>
          <p:cNvSpPr/>
          <p:nvPr/>
        </p:nvSpPr>
        <p:spPr>
          <a:xfrm>
            <a:off x="6890165" y="1987900"/>
            <a:ext cx="4299623" cy="41605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28">
            <a:extLst>
              <a:ext uri="{FF2B5EF4-FFF2-40B4-BE49-F238E27FC236}">
                <a16:creationId xmlns:a16="http://schemas.microsoft.com/office/drawing/2014/main" id="{62618ABA-79C6-4AF3-9F84-601992E0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595" y="2180422"/>
            <a:ext cx="384054" cy="379887"/>
          </a:xfrm>
          <a:prstGeom prst="ellipse">
            <a:avLst/>
          </a:prstGeom>
          <a:solidFill>
            <a:srgbClr val="669999"/>
          </a:solidFill>
          <a:ln>
            <a:noFill/>
          </a:ln>
          <a:effectLst/>
          <a:scene3d>
            <a:camera prst="orthographicFront">
              <a:rot lat="30000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  <a:endParaRPr kumimoji="0" lang="fr-F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19">
            <a:extLst>
              <a:ext uri="{FF2B5EF4-FFF2-40B4-BE49-F238E27FC236}">
                <a16:creationId xmlns:a16="http://schemas.microsoft.com/office/drawing/2014/main" id="{4D035084-1847-420A-AD72-E6386170A1C9}"/>
              </a:ext>
            </a:extLst>
          </p:cNvPr>
          <p:cNvSpPr>
            <a:spLocks noChangeShapeType="1"/>
          </p:cNvSpPr>
          <p:nvPr/>
        </p:nvSpPr>
        <p:spPr bwMode="auto">
          <a:xfrm rot="2284570" flipV="1">
            <a:off x="8375449" y="2153033"/>
            <a:ext cx="689811" cy="9861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C5F16D20-87BA-4964-82E3-F42B97BF8273}"/>
              </a:ext>
            </a:extLst>
          </p:cNvPr>
          <p:cNvSpPr>
            <a:spLocks noChangeShapeType="1"/>
          </p:cNvSpPr>
          <p:nvPr/>
        </p:nvSpPr>
        <p:spPr bwMode="auto">
          <a:xfrm rot="2284570" flipV="1">
            <a:off x="9079259" y="2433703"/>
            <a:ext cx="102069" cy="5230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7D321362-B459-4797-90BB-AACB307E3E52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9341114" y="2575504"/>
            <a:ext cx="162091" cy="202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" name="Line 19">
            <a:extLst>
              <a:ext uri="{FF2B5EF4-FFF2-40B4-BE49-F238E27FC236}">
                <a16:creationId xmlns:a16="http://schemas.microsoft.com/office/drawing/2014/main" id="{9BB1BF79-E31B-4BD2-A9AD-2F80DB925468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9456681" y="2610627"/>
            <a:ext cx="251669" cy="131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3BCC8237-FACF-4E67-8D6A-BCFA22114875}"/>
              </a:ext>
            </a:extLst>
          </p:cNvPr>
          <p:cNvSpPr>
            <a:spLocks noChangeShapeType="1"/>
          </p:cNvSpPr>
          <p:nvPr/>
        </p:nvSpPr>
        <p:spPr bwMode="auto">
          <a:xfrm rot="2284570" flipH="1" flipV="1">
            <a:off x="9516985" y="2619493"/>
            <a:ext cx="418770" cy="9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2DFCF620-1C23-484F-BAA1-0D5BCAE1D8AF}"/>
              </a:ext>
            </a:extLst>
          </p:cNvPr>
          <p:cNvSpPr>
            <a:spLocks noChangeShapeType="1"/>
          </p:cNvSpPr>
          <p:nvPr/>
        </p:nvSpPr>
        <p:spPr bwMode="auto">
          <a:xfrm rot="2284570" flipH="1">
            <a:off x="9573456" y="2604417"/>
            <a:ext cx="758120" cy="74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E0F9F16-4D9F-4FFE-B2BE-A1093C14072A}"/>
              </a:ext>
            </a:extLst>
          </p:cNvPr>
          <p:cNvSpPr/>
          <p:nvPr/>
        </p:nvSpPr>
        <p:spPr>
          <a:xfrm>
            <a:off x="7425370" y="2716707"/>
            <a:ext cx="3247465" cy="1211305"/>
          </a:xfrm>
          <a:prstGeom prst="cloud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 . .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362276B-7AEF-4138-9B35-62D88692D070}"/>
              </a:ext>
            </a:extLst>
          </p:cNvPr>
          <p:cNvGrpSpPr/>
          <p:nvPr/>
        </p:nvGrpSpPr>
        <p:grpSpPr>
          <a:xfrm>
            <a:off x="8181692" y="4406346"/>
            <a:ext cx="1494310" cy="1434040"/>
            <a:chOff x="5008489" y="2925283"/>
            <a:chExt cx="1494310" cy="143404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0AE5688-204C-4055-87F2-BEBBCE6AEF1E}"/>
                </a:ext>
              </a:extLst>
            </p:cNvPr>
            <p:cNvGrpSpPr/>
            <p:nvPr/>
          </p:nvGrpSpPr>
          <p:grpSpPr>
            <a:xfrm>
              <a:off x="5008489" y="2925283"/>
              <a:ext cx="1494310" cy="676081"/>
              <a:chOff x="5395931" y="3268060"/>
              <a:chExt cx="1494310" cy="676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194BD9C-03CB-487B-9BA1-09A3698D855A}"/>
                      </a:ext>
                    </a:extLst>
                  </p:cNvPr>
                  <p:cNvSpPr txBox="1"/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516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194BD9C-03CB-487B-9BA1-09A3698D85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216832">
                    <a:off x="5449015" y="3268060"/>
                    <a:ext cx="54251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1" name="Line 19">
                <a:extLst>
                  <a:ext uri="{FF2B5EF4-FFF2-40B4-BE49-F238E27FC236}">
                    <a16:creationId xmlns:a16="http://schemas.microsoft.com/office/drawing/2014/main" id="{EC397688-EEF6-4A51-86C4-1189CDEB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5268" y="3353764"/>
                <a:ext cx="324340" cy="307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Oval 21">
                <a:extLst>
                  <a:ext uri="{FF2B5EF4-FFF2-40B4-BE49-F238E27FC236}">
                    <a16:creationId xmlns:a16="http://schemas.microsoft.com/office/drawing/2014/main" id="{8682D5C2-705D-44B7-A612-1441B0E2B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31" y="3636754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3</a:t>
                </a:r>
                <a:endParaRPr lang="fr-FR" altLang="en-US" sz="1600" b="0" dirty="0"/>
              </a:p>
            </p:txBody>
          </p:sp>
          <p:sp>
            <p:nvSpPr>
              <p:cNvPr id="143" name="Oval 21">
                <a:extLst>
                  <a:ext uri="{FF2B5EF4-FFF2-40B4-BE49-F238E27FC236}">
                    <a16:creationId xmlns:a16="http://schemas.microsoft.com/office/drawing/2014/main" id="{4B08B17B-13B5-4161-9FED-9780FC6A4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5901" y="3608280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8</a:t>
                </a:r>
                <a:endParaRPr lang="fr-FR" altLang="en-US" sz="1600" b="0" dirty="0"/>
              </a:p>
            </p:txBody>
          </p:sp>
          <p:sp>
            <p:nvSpPr>
              <p:cNvPr id="144" name="Line 19">
                <a:extLst>
                  <a:ext uri="{FF2B5EF4-FFF2-40B4-BE49-F238E27FC236}">
                    <a16:creationId xmlns:a16="http://schemas.microsoft.com/office/drawing/2014/main" id="{A1E8A9EC-906E-46EA-A659-20C3BC519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34662" y="3350378"/>
                <a:ext cx="359314" cy="302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>
                  <a:rot lat="300000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36A5923-C2D5-40E8-839E-D0C523A17F9C}"/>
                      </a:ext>
                    </a:extLst>
                  </p:cNvPr>
                  <p:cNvSpPr txBox="1"/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36A5923-C2D5-40E8-839E-D0C523A17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00743">
                    <a:off x="6200475" y="3271126"/>
                    <a:ext cx="54251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CCC5D76-DB53-494A-8491-F56DFDD6E29D}"/>
                </a:ext>
              </a:extLst>
            </p:cNvPr>
            <p:cNvGrpSpPr/>
            <p:nvPr/>
          </p:nvGrpSpPr>
          <p:grpSpPr>
            <a:xfrm>
              <a:off x="5522880" y="3430315"/>
              <a:ext cx="726183" cy="929008"/>
              <a:chOff x="5911724" y="3905996"/>
              <a:chExt cx="726183" cy="92900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2A83FAA-4169-46C5-BC4D-B4B3F87AB688}"/>
                  </a:ext>
                </a:extLst>
              </p:cNvPr>
              <p:cNvGrpSpPr/>
              <p:nvPr/>
            </p:nvGrpSpPr>
            <p:grpSpPr>
              <a:xfrm>
                <a:off x="6140638" y="3905996"/>
                <a:ext cx="497269" cy="929008"/>
                <a:chOff x="4861820" y="3066288"/>
                <a:chExt cx="497269" cy="929008"/>
              </a:xfrm>
            </p:grpSpPr>
            <p:sp>
              <p:nvSpPr>
                <p:cNvPr id="136" name="Oval 21">
                  <a:extLst>
                    <a:ext uri="{FF2B5EF4-FFF2-40B4-BE49-F238E27FC236}">
                      <a16:creationId xmlns:a16="http://schemas.microsoft.com/office/drawing/2014/main" id="{F839EA1F-BDD5-4E68-AB84-347E684A8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4749" y="3687909"/>
                  <a:ext cx="324340" cy="307387"/>
                </a:xfrm>
                <a:prstGeom prst="ellipse">
                  <a:avLst/>
                </a:prstGeom>
                <a:solidFill>
                  <a:srgbClr val="A3B9E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0" dirty="0"/>
                    <a:t>4</a:t>
                  </a:r>
                  <a:endParaRPr lang="fr-FR" altLang="en-US" sz="16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B6196E7F-3BFC-4436-BD43-A22CE09B6275}"/>
                        </a:ext>
                      </a:extLst>
                    </p:cNvPr>
                    <p:cNvSpPr txBox="1"/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132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B6196E7F-3BFC-4436-BD43-A22CE09B62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115430">
                      <a:off x="4632735" y="3358804"/>
                      <a:ext cx="892810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8" name="Line 19">
                  <a:extLst>
                    <a:ext uri="{FF2B5EF4-FFF2-40B4-BE49-F238E27FC236}">
                      <a16:creationId xmlns:a16="http://schemas.microsoft.com/office/drawing/2014/main" id="{236F7661-BD6C-4143-9295-DFB17C5194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861820" y="3394542"/>
                  <a:ext cx="245106" cy="321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35" name="Oval 21">
                <a:extLst>
                  <a:ext uri="{FF2B5EF4-FFF2-40B4-BE49-F238E27FC236}">
                    <a16:creationId xmlns:a16="http://schemas.microsoft.com/office/drawing/2014/main" id="{1441E51F-9E93-490B-939C-FB1B4AD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724" y="3990879"/>
                <a:ext cx="324340" cy="307387"/>
              </a:xfrm>
              <a:prstGeom prst="ellipse">
                <a:avLst/>
              </a:prstGeom>
              <a:solidFill>
                <a:srgbClr val="A3B9E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 dirty="0"/>
                  <a:t>7</a:t>
                </a:r>
                <a:endParaRPr lang="fr-FR" altLang="en-US" sz="1600" b="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BBC5B05-97F2-43B8-8393-F5B50E9326E5}"/>
                    </a:ext>
                  </a:extLst>
                </p:cNvPr>
                <p:cNvSpPr txBox="1"/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BBC5B05-97F2-43B8-8393-F5B50E932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661467">
                  <a:off x="5405113" y="3083595"/>
                  <a:ext cx="375874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Line 19">
              <a:extLst>
                <a:ext uri="{FF2B5EF4-FFF2-40B4-BE49-F238E27FC236}">
                  <a16:creationId xmlns:a16="http://schemas.microsoft.com/office/drawing/2014/main" id="{97433413-8390-40F8-B88B-10EB2C0893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284570" flipH="1" flipV="1">
              <a:off x="5567086" y="3093232"/>
              <a:ext cx="260491" cy="382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6" name="Oval 21">
            <a:extLst>
              <a:ext uri="{FF2B5EF4-FFF2-40B4-BE49-F238E27FC236}">
                <a16:creationId xmlns:a16="http://schemas.microsoft.com/office/drawing/2014/main" id="{A92C4F13-2748-4766-9603-B1374AC5C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412" y="4300711"/>
            <a:ext cx="324340" cy="307387"/>
          </a:xfrm>
          <a:prstGeom prst="ellipse">
            <a:avLst/>
          </a:prstGeom>
          <a:solidFill>
            <a:srgbClr val="A3B9EF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/>
              <a:t>2</a:t>
            </a:r>
            <a:endParaRPr lang="fr-FR" altLang="en-US" sz="1600" b="0" dirty="0"/>
          </a:p>
        </p:txBody>
      </p:sp>
      <p:sp>
        <p:nvSpPr>
          <p:cNvPr id="151" name="Line 19">
            <a:extLst>
              <a:ext uri="{FF2B5EF4-FFF2-40B4-BE49-F238E27FC236}">
                <a16:creationId xmlns:a16="http://schemas.microsoft.com/office/drawing/2014/main" id="{E22D483C-AB9D-46CB-8EF0-BB71A9F32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76809" y="3909289"/>
            <a:ext cx="41993" cy="390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3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1D960ADC-433F-49F0-BAFB-E3A6C5B44331}"/>
              </a:ext>
            </a:extLst>
          </p:cNvPr>
          <p:cNvSpPr/>
          <p:nvPr/>
        </p:nvSpPr>
        <p:spPr>
          <a:xfrm rot="19732311">
            <a:off x="8758534" y="4842972"/>
            <a:ext cx="620343" cy="1255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hought Bubble: Cloud 156">
            <a:extLst>
              <a:ext uri="{FF2B5EF4-FFF2-40B4-BE49-F238E27FC236}">
                <a16:creationId xmlns:a16="http://schemas.microsoft.com/office/drawing/2014/main" id="{7F63D9D7-5702-42B2-A151-FAE0E6CBFB4C}"/>
              </a:ext>
            </a:extLst>
          </p:cNvPr>
          <p:cNvSpPr/>
          <p:nvPr/>
        </p:nvSpPr>
        <p:spPr>
          <a:xfrm>
            <a:off x="10672642" y="1789747"/>
            <a:ext cx="982714" cy="431800"/>
          </a:xfrm>
          <a:prstGeom prst="cloudCallout">
            <a:avLst>
              <a:gd name="adj1" fmla="val -51103"/>
              <a:gd name="adj2" fmla="val -67389"/>
            </a:avLst>
          </a:prstGeom>
          <a:noFill/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30">
            <a:extLst>
              <a:ext uri="{FF2B5EF4-FFF2-40B4-BE49-F238E27FC236}">
                <a16:creationId xmlns:a16="http://schemas.microsoft.com/office/drawing/2014/main" id="{411664F0-A43F-4CA3-9C1A-6A8E7DE090F3}"/>
              </a:ext>
            </a:extLst>
          </p:cNvPr>
          <p:cNvGrpSpPr>
            <a:grpSpLocks/>
          </p:cNvGrpSpPr>
          <p:nvPr/>
        </p:nvGrpSpPr>
        <p:grpSpPr bwMode="auto">
          <a:xfrm>
            <a:off x="2738844" y="1509710"/>
            <a:ext cx="419100" cy="193675"/>
            <a:chOff x="4296" y="2558"/>
            <a:chExt cx="467" cy="179"/>
          </a:xfrm>
        </p:grpSpPr>
        <p:sp>
          <p:nvSpPr>
            <p:cNvPr id="118" name="AutoShape 31">
              <a:extLst>
                <a:ext uri="{FF2B5EF4-FFF2-40B4-BE49-F238E27FC236}">
                  <a16:creationId xmlns:a16="http://schemas.microsoft.com/office/drawing/2014/main" id="{7B92D169-7CE6-46AE-BA1A-FD03C5FA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634"/>
              <a:ext cx="372" cy="103"/>
            </a:xfrm>
            <a:custGeom>
              <a:avLst/>
              <a:gdLst>
                <a:gd name="T0" fmla="*/ 279 w 21600"/>
                <a:gd name="T1" fmla="*/ 0 h 21600"/>
                <a:gd name="T2" fmla="*/ 0 w 21600"/>
                <a:gd name="T3" fmla="*/ 52 h 21600"/>
                <a:gd name="T4" fmla="*/ 279 w 21600"/>
                <a:gd name="T5" fmla="*/ 103 h 21600"/>
                <a:gd name="T6" fmla="*/ 372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52 h 21600"/>
                <a:gd name="T14" fmla="*/ 18929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AutoShape 32">
              <a:extLst>
                <a:ext uri="{FF2B5EF4-FFF2-40B4-BE49-F238E27FC236}">
                  <a16:creationId xmlns:a16="http://schemas.microsoft.com/office/drawing/2014/main" id="{7945C613-57FD-466E-B60B-1A182ED56B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96" y="2558"/>
              <a:ext cx="379" cy="103"/>
            </a:xfrm>
            <a:custGeom>
              <a:avLst/>
              <a:gdLst>
                <a:gd name="T0" fmla="*/ 284 w 21600"/>
                <a:gd name="T1" fmla="*/ 0 h 21600"/>
                <a:gd name="T2" fmla="*/ 0 w 21600"/>
                <a:gd name="T3" fmla="*/ 52 h 21600"/>
                <a:gd name="T4" fmla="*/ 284 w 21600"/>
                <a:gd name="T5" fmla="*/ 103 h 21600"/>
                <a:gd name="T6" fmla="*/ 379 w 21600"/>
                <a:gd name="T7" fmla="*/ 5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3 w 21600"/>
                <a:gd name="T13" fmla="*/ 5452 h 21600"/>
                <a:gd name="T14" fmla="*/ 18921 w 21600"/>
                <a:gd name="T15" fmla="*/ 161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8D8E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0BACE-FA89-4FD4-B63D-CD4B3C6902FA}"/>
              </a:ext>
            </a:extLst>
          </p:cNvPr>
          <p:cNvSpPr txBox="1"/>
          <p:nvPr/>
        </p:nvSpPr>
        <p:spPr>
          <a:xfrm>
            <a:off x="2563688" y="995792"/>
            <a:ext cx="876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new sync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5C57CE4-6586-4C32-AED7-CD9599F99DA0}"/>
                  </a:ext>
                </a:extLst>
              </p:cNvPr>
              <p:cNvSpPr txBox="1"/>
              <p:nvPr/>
            </p:nvSpPr>
            <p:spPr>
              <a:xfrm>
                <a:off x="2623267" y="1729956"/>
                <a:ext cx="6525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818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5C57CE4-6586-4C32-AED7-CD9599F9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267" y="1729956"/>
                <a:ext cx="652585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hought Bubble: Cloud 121">
            <a:extLst>
              <a:ext uri="{FF2B5EF4-FFF2-40B4-BE49-F238E27FC236}">
                <a16:creationId xmlns:a16="http://schemas.microsoft.com/office/drawing/2014/main" id="{C2B37092-D0EB-435A-8063-4336D389C776}"/>
              </a:ext>
            </a:extLst>
          </p:cNvPr>
          <p:cNvSpPr/>
          <p:nvPr/>
        </p:nvSpPr>
        <p:spPr>
          <a:xfrm>
            <a:off x="59202" y="2204137"/>
            <a:ext cx="2125371" cy="2849816"/>
          </a:xfrm>
          <a:prstGeom prst="cloudCallout">
            <a:avLst>
              <a:gd name="adj1" fmla="val 53259"/>
              <a:gd name="adj2" fmla="val -61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1BB7FE-A025-48BB-B411-403E92DE8325}"/>
              </a:ext>
            </a:extLst>
          </p:cNvPr>
          <p:cNvGrpSpPr/>
          <p:nvPr/>
        </p:nvGrpSpPr>
        <p:grpSpPr>
          <a:xfrm>
            <a:off x="303400" y="3053107"/>
            <a:ext cx="1494310" cy="1406980"/>
            <a:chOff x="107010" y="3418666"/>
            <a:chExt cx="1494310" cy="14069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521871-F98A-4A17-84E6-B74F41D87EB2}"/>
                </a:ext>
              </a:extLst>
            </p:cNvPr>
            <p:cNvGrpSpPr/>
            <p:nvPr/>
          </p:nvGrpSpPr>
          <p:grpSpPr>
            <a:xfrm>
              <a:off x="107010" y="3618113"/>
              <a:ext cx="1494310" cy="1207533"/>
              <a:chOff x="3112544" y="3472928"/>
              <a:chExt cx="1494310" cy="120753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FD329A3-FE6B-426D-A20E-892293C9D9F0}"/>
                  </a:ext>
                </a:extLst>
              </p:cNvPr>
              <p:cNvGrpSpPr/>
              <p:nvPr/>
            </p:nvGrpSpPr>
            <p:grpSpPr>
              <a:xfrm>
                <a:off x="3112544" y="3876058"/>
                <a:ext cx="1494310" cy="804403"/>
                <a:chOff x="2502945" y="3979315"/>
                <a:chExt cx="1494310" cy="804403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190FFDEE-8301-4EBC-AC1E-395B4B4B3DE9}"/>
                    </a:ext>
                  </a:extLst>
                </p:cNvPr>
                <p:cNvGrpSpPr/>
                <p:nvPr/>
              </p:nvGrpSpPr>
              <p:grpSpPr>
                <a:xfrm>
                  <a:off x="2502945" y="4107637"/>
                  <a:ext cx="1494310" cy="676081"/>
                  <a:chOff x="5395931" y="3268060"/>
                  <a:chExt cx="1494310" cy="67608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CF8896F-136E-4DAB-A443-47D2EF9A9FC3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9216832">
                        <a:off x="5449015" y="3268060"/>
                        <a:ext cx="542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516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CF8896F-136E-4DAB-A443-47D2EF9A9F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9216832">
                        <a:off x="5449015" y="3268060"/>
                        <a:ext cx="542513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8" name="Line 19">
                    <a:extLst>
                      <a:ext uri="{FF2B5EF4-FFF2-40B4-BE49-F238E27FC236}">
                        <a16:creationId xmlns:a16="http://schemas.microsoft.com/office/drawing/2014/main" id="{8CB90A21-D288-44B8-A443-50FC825851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65268" y="3353764"/>
                    <a:ext cx="324340" cy="3073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scene3d>
                    <a:camera prst="orthographicFront">
                      <a:rot lat="300000" lon="0" rev="0"/>
                    </a:camera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Oval 21">
                    <a:extLst>
                      <a:ext uri="{FF2B5EF4-FFF2-40B4-BE49-F238E27FC236}">
                        <a16:creationId xmlns:a16="http://schemas.microsoft.com/office/drawing/2014/main" id="{BB08AE57-F5F2-483C-A096-238107EBE6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95931" y="3636754"/>
                    <a:ext cx="324340" cy="307387"/>
                  </a:xfrm>
                  <a:prstGeom prst="ellipse">
                    <a:avLst/>
                  </a:prstGeom>
                  <a:solidFill>
                    <a:srgbClr val="A3B9E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scene3d>
                    <a:camera prst="orthographicFront">
                      <a:rot lat="300000" lon="0" rev="0"/>
                    </a:camera>
                    <a:lightRig rig="threePt" dir="t"/>
                  </a:scene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600" b="0" dirty="0"/>
                      <a:t>3</a:t>
                    </a:r>
                    <a:endParaRPr lang="fr-FR" altLang="en-US" sz="1600" b="0" dirty="0"/>
                  </a:p>
                </p:txBody>
              </p:sp>
              <p:sp>
                <p:nvSpPr>
                  <p:cNvPr id="147" name="Oval 21">
                    <a:extLst>
                      <a:ext uri="{FF2B5EF4-FFF2-40B4-BE49-F238E27FC236}">
                        <a16:creationId xmlns:a16="http://schemas.microsoft.com/office/drawing/2014/main" id="{BD313EF9-D595-4ED4-9616-D345A44FC5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65901" y="3608280"/>
                    <a:ext cx="324340" cy="307387"/>
                  </a:xfrm>
                  <a:prstGeom prst="ellipse">
                    <a:avLst/>
                  </a:prstGeom>
                  <a:solidFill>
                    <a:srgbClr val="A3B9E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scene3d>
                    <a:camera prst="orthographicFront">
                      <a:rot lat="300000" lon="0" rev="0"/>
                    </a:camera>
                    <a:lightRig rig="threePt" dir="t"/>
                  </a:scene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600" b="0" dirty="0"/>
                      <a:t>8</a:t>
                    </a:r>
                    <a:endParaRPr lang="fr-FR" altLang="en-US" sz="1600" b="0" dirty="0"/>
                  </a:p>
                </p:txBody>
              </p:sp>
              <p:sp>
                <p:nvSpPr>
                  <p:cNvPr id="148" name="Line 19">
                    <a:extLst>
                      <a:ext uri="{FF2B5EF4-FFF2-40B4-BE49-F238E27FC236}">
                        <a16:creationId xmlns:a16="http://schemas.microsoft.com/office/drawing/2014/main" id="{D4074712-4E95-49D6-8AC6-F73BDE283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234662" y="3350378"/>
                    <a:ext cx="359314" cy="3024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scene3d>
                    <a:camera prst="orthographicFront">
                      <a:rot lat="300000" lon="0" rev="0"/>
                    </a:camera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TextBox 148">
                        <a:extLst>
                          <a:ext uri="{FF2B5EF4-FFF2-40B4-BE49-F238E27FC236}">
                            <a16:creationId xmlns:a16="http://schemas.microsoft.com/office/drawing/2014/main" id="{E7840795-4C46-46A9-BF38-62E15FE49905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2600743">
                        <a:off x="6200475" y="3271126"/>
                        <a:ext cx="542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9" name="TextBox 148">
                        <a:extLst>
                          <a:ext uri="{FF2B5EF4-FFF2-40B4-BE49-F238E27FC236}">
                            <a16:creationId xmlns:a16="http://schemas.microsoft.com/office/drawing/2014/main" id="{E7840795-4C46-46A9-BF38-62E15FE4990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600743">
                        <a:off x="6200475" y="3271126"/>
                        <a:ext cx="542513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Oval 21">
                  <a:extLst>
                    <a:ext uri="{FF2B5EF4-FFF2-40B4-BE49-F238E27FC236}">
                      <a16:creationId xmlns:a16="http://schemas.microsoft.com/office/drawing/2014/main" id="{1D73CC7F-52D1-40DF-AB7D-DE2545145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140" y="3979315"/>
                  <a:ext cx="324340" cy="307387"/>
                </a:xfrm>
                <a:prstGeom prst="ellipse">
                  <a:avLst/>
                </a:prstGeom>
                <a:solidFill>
                  <a:srgbClr val="A3B9E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>
                    <a:rot lat="300000" lon="0" rev="0"/>
                  </a:camera>
                  <a:lightRig rig="threePt" dir="t"/>
                </a:scene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0" dirty="0"/>
                    <a:t>2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B156DBB9-B194-416E-825D-C956431DAF2E}"/>
                      </a:ext>
                    </a:extLst>
                  </p:cNvPr>
                  <p:cNvSpPr txBox="1"/>
                  <p:nvPr/>
                </p:nvSpPr>
                <p:spPr>
                  <a:xfrm rot="16661467">
                    <a:off x="3559465" y="3506976"/>
                    <a:ext cx="37587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B156DBB9-B194-416E-825D-C956431DAF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661467">
                    <a:off x="3559465" y="3506976"/>
                    <a:ext cx="375874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Line 19">
                <a:extLst>
                  <a:ext uri="{FF2B5EF4-FFF2-40B4-BE49-F238E27FC236}">
                    <a16:creationId xmlns:a16="http://schemas.microsoft.com/office/drawing/2014/main" id="{5D82A903-7F8D-4B1E-A322-1FE23A53D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84570" flipH="1" flipV="1">
                <a:off x="3741209" y="3572677"/>
                <a:ext cx="195581" cy="2739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61" name="Oval 21">
              <a:extLst>
                <a:ext uri="{FF2B5EF4-FFF2-40B4-BE49-F238E27FC236}">
                  <a16:creationId xmlns:a16="http://schemas.microsoft.com/office/drawing/2014/main" id="{64A54A7B-1583-4A47-B192-B4DBD669D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39" y="3418666"/>
              <a:ext cx="324340" cy="307387"/>
            </a:xfrm>
            <a:prstGeom prst="ellipse">
              <a:avLst/>
            </a:prstGeom>
            <a:solidFill>
              <a:srgbClr val="A3B9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/>
                <a:t>7</a:t>
              </a:r>
              <a:endParaRPr lang="fr-FR" altLang="en-US" sz="1600" b="0" dirty="0"/>
            </a:p>
          </p:txBody>
        </p:sp>
      </p:grpSp>
      <p:sp>
        <p:nvSpPr>
          <p:cNvPr id="162" name="Oval 21">
            <a:extLst>
              <a:ext uri="{FF2B5EF4-FFF2-40B4-BE49-F238E27FC236}">
                <a16:creationId xmlns:a16="http://schemas.microsoft.com/office/drawing/2014/main" id="{9372D76C-808B-4086-BF3B-07F6A0A74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020" y="3296057"/>
            <a:ext cx="324340" cy="307387"/>
          </a:xfrm>
          <a:prstGeom prst="ellipse">
            <a:avLst/>
          </a:prstGeom>
          <a:solidFill>
            <a:srgbClr val="A3B9E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 dirty="0"/>
              <a:t>4</a:t>
            </a:r>
            <a:endParaRPr lang="fr-FR" altLang="en-US" sz="1600" b="0" dirty="0"/>
          </a:p>
        </p:txBody>
      </p:sp>
      <p:sp>
        <p:nvSpPr>
          <p:cNvPr id="163" name="Line 19">
            <a:extLst>
              <a:ext uri="{FF2B5EF4-FFF2-40B4-BE49-F238E27FC236}">
                <a16:creationId xmlns:a16="http://schemas.microsoft.com/office/drawing/2014/main" id="{89AD8E37-A97E-46AB-BC75-DB61DD46C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7753" y="2821236"/>
            <a:ext cx="240038" cy="2754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E1B526-F8BE-454D-8AAF-52D90816C288}"/>
                  </a:ext>
                </a:extLst>
              </p:cNvPr>
              <p:cNvSpPr txBox="1"/>
              <p:nvPr/>
            </p:nvSpPr>
            <p:spPr>
              <a:xfrm rot="18871798">
                <a:off x="850636" y="2733991"/>
                <a:ext cx="6525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818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E1B526-F8BE-454D-8AAF-52D90816C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1798">
                <a:off x="850636" y="2733991"/>
                <a:ext cx="65258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D2D0FE3-3F32-453B-A592-BFAC1EF50929}"/>
                  </a:ext>
                </a:extLst>
              </p:cNvPr>
              <p:cNvSpPr txBox="1"/>
              <p:nvPr/>
            </p:nvSpPr>
            <p:spPr>
              <a:xfrm rot="3042666">
                <a:off x="3337037" y="2980232"/>
                <a:ext cx="6525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818</m:t>
                      </m:r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D2D0FE3-3F32-453B-A592-BFAC1EF50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42666">
                <a:off x="3337037" y="2980232"/>
                <a:ext cx="652585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F6C1DEF-2C37-4B80-A584-E6CC89DFA8D5}"/>
              </a:ext>
            </a:extLst>
          </p:cNvPr>
          <p:cNvGrpSpPr/>
          <p:nvPr/>
        </p:nvGrpSpPr>
        <p:grpSpPr>
          <a:xfrm>
            <a:off x="2147860" y="890052"/>
            <a:ext cx="7304206" cy="464818"/>
            <a:chOff x="2147860" y="890052"/>
            <a:chExt cx="7304206" cy="464818"/>
          </a:xfrm>
        </p:grpSpPr>
        <p:sp>
          <p:nvSpPr>
            <p:cNvPr id="11" name="Arrow: Curved Down 10">
              <a:extLst>
                <a:ext uri="{FF2B5EF4-FFF2-40B4-BE49-F238E27FC236}">
                  <a16:creationId xmlns:a16="http://schemas.microsoft.com/office/drawing/2014/main" id="{2BC0CC34-DA03-4623-B202-1F5DD0448BAB}"/>
                </a:ext>
              </a:extLst>
            </p:cNvPr>
            <p:cNvSpPr/>
            <p:nvPr/>
          </p:nvSpPr>
          <p:spPr>
            <a:xfrm>
              <a:off x="2403807" y="936265"/>
              <a:ext cx="6892135" cy="418605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Arrow: Curved Down 166">
              <a:extLst>
                <a:ext uri="{FF2B5EF4-FFF2-40B4-BE49-F238E27FC236}">
                  <a16:creationId xmlns:a16="http://schemas.microsoft.com/office/drawing/2014/main" id="{95F68672-137B-4BE6-A959-1948DAB6178D}"/>
                </a:ext>
              </a:extLst>
            </p:cNvPr>
            <p:cNvSpPr/>
            <p:nvPr/>
          </p:nvSpPr>
          <p:spPr>
            <a:xfrm flipH="1">
              <a:off x="2147860" y="890052"/>
              <a:ext cx="7304206" cy="418605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C32BFF0A-05A2-44C2-8476-8C000019BB6A}"/>
              </a:ext>
            </a:extLst>
          </p:cNvPr>
          <p:cNvSpPr/>
          <p:nvPr/>
        </p:nvSpPr>
        <p:spPr>
          <a:xfrm rot="2465044">
            <a:off x="954138" y="2317901"/>
            <a:ext cx="620343" cy="1255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B0B604B-044C-40C2-AE23-D26A870081D7}"/>
              </a:ext>
            </a:extLst>
          </p:cNvPr>
          <p:cNvSpPr/>
          <p:nvPr/>
        </p:nvSpPr>
        <p:spPr>
          <a:xfrm>
            <a:off x="8533043" y="4152700"/>
            <a:ext cx="620343" cy="12555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B364D34-CB77-464C-8527-89CA262024EA}"/>
              </a:ext>
            </a:extLst>
          </p:cNvPr>
          <p:cNvSpPr/>
          <p:nvPr/>
        </p:nvSpPr>
        <p:spPr>
          <a:xfrm>
            <a:off x="709399" y="2897135"/>
            <a:ext cx="620343" cy="12555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C6FB553-64B8-49D6-A76D-F77B5A74B372}"/>
              </a:ext>
            </a:extLst>
          </p:cNvPr>
          <p:cNvSpPr txBox="1"/>
          <p:nvPr/>
        </p:nvSpPr>
        <p:spPr>
          <a:xfrm>
            <a:off x="9257187" y="3986196"/>
            <a:ext cx="1029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matching sync value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A49948E-8098-4F93-9633-3BA16B0D66AD}"/>
              </a:ext>
            </a:extLst>
          </p:cNvPr>
          <p:cNvSpPr/>
          <p:nvPr/>
        </p:nvSpPr>
        <p:spPr>
          <a:xfrm rot="5400000">
            <a:off x="3705262" y="684737"/>
            <a:ext cx="698836" cy="185607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1EF82CE-3673-4299-A6E6-096A27A27F12}"/>
              </a:ext>
            </a:extLst>
          </p:cNvPr>
          <p:cNvSpPr txBox="1"/>
          <p:nvPr/>
        </p:nvSpPr>
        <p:spPr>
          <a:xfrm>
            <a:off x="3473219" y="986293"/>
            <a:ext cx="3849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Some interaction appears in both causal histories</a:t>
            </a:r>
          </a:p>
        </p:txBody>
      </p:sp>
    </p:spTree>
    <p:extLst>
      <p:ext uri="{BB962C8B-B14F-4D97-AF65-F5344CB8AC3E}">
        <p14:creationId xmlns:p14="http://schemas.microsoft.com/office/powerpoint/2010/main" val="284353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89 -0.02917 L -2.08333E-7 -2.96296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159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06 -0.11273 L -4.58333E-6 7.40741E-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8" grpId="0" animBg="1"/>
      <p:bldP spid="70" grpId="0"/>
      <p:bldP spid="71" grpId="0" animBg="1"/>
      <p:bldP spid="72" grpId="0" animBg="1"/>
      <p:bldP spid="73" grpId="0"/>
      <p:bldP spid="74" grpId="0" animBg="1"/>
      <p:bldP spid="74" grpId="1" animBg="1"/>
      <p:bldP spid="156" grpId="0" animBg="1"/>
      <p:bldP spid="120" grpId="1"/>
      <p:bldP spid="120" grpId="2"/>
      <p:bldP spid="121" grpId="0"/>
      <p:bldP spid="122" grpId="1" animBg="1"/>
      <p:bldP spid="162" grpId="0" animBg="1"/>
      <p:bldP spid="162" grpId="1" animBg="1"/>
      <p:bldP spid="163" grpId="1" animBg="1"/>
      <p:bldP spid="164" grpId="0"/>
      <p:bldP spid="166" grpId="0"/>
      <p:bldP spid="168" grpId="0" animBg="1"/>
      <p:bldP spid="169" grpId="0" animBg="1"/>
      <p:bldP spid="170" grpId="0" animBg="1"/>
      <p:bldP spid="171" grpId="0"/>
      <p:bldP spid="172" grpId="0" animBg="1"/>
      <p:bldP spid="1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619A-E4B8-48E1-99F3-35B7415F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3C788-2CA6-4A73-857F-D4849773B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397"/>
                <a:ext cx="10515600" cy="1222375"/>
              </a:xfrm>
            </p:spPr>
            <p:txBody>
              <a:bodyPr/>
              <a:lstStyle/>
              <a:p>
                <a:r>
                  <a:rPr lang="en-US" dirty="0"/>
                  <a:t>Time and space optimal </a:t>
                </a:r>
                <a:r>
                  <a:rPr lang="en-US" b="1" dirty="0"/>
                  <a:t>silent</a:t>
                </a:r>
                <a:r>
                  <a:rPr lang="en-US" dirty="0"/>
                  <a:t> protocol: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Time optimal non-silent protocol: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exponential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3C788-2CA6-4A73-857F-D4849773B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397"/>
                <a:ext cx="10515600" cy="1222375"/>
              </a:xfrm>
              <a:blipFill>
                <a:blip r:embed="rId2"/>
                <a:stretch>
                  <a:fillRect l="-1043" t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671EC-7016-42CB-AA46-C9C21059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24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E6BFE3-CB1D-42AE-BE0E-FA7589ECC6C4}"/>
              </a:ext>
            </a:extLst>
          </p:cNvPr>
          <p:cNvCxnSpPr>
            <a:cxnSpLocks/>
          </p:cNvCxnSpPr>
          <p:nvPr/>
        </p:nvCxnSpPr>
        <p:spPr>
          <a:xfrm flipH="1" flipV="1">
            <a:off x="9608172" y="2704605"/>
            <a:ext cx="113897" cy="370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1621369-B903-49EA-BA48-6BA5D961B79F}"/>
              </a:ext>
            </a:extLst>
          </p:cNvPr>
          <p:cNvSpPr/>
          <p:nvPr/>
        </p:nvSpPr>
        <p:spPr>
          <a:xfrm>
            <a:off x="8190994" y="2017797"/>
            <a:ext cx="2834357" cy="646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1272C-D3BE-4F32-A747-339B4401DBCC}"/>
              </a:ext>
            </a:extLst>
          </p:cNvPr>
          <p:cNvSpPr txBox="1"/>
          <p:nvPr/>
        </p:nvSpPr>
        <p:spPr>
          <a:xfrm>
            <a:off x="8444925" y="3008549"/>
            <a:ext cx="2911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b="1" dirty="0"/>
              <a:t>roster </a:t>
            </a:r>
            <a:r>
              <a:rPr lang="en-US" sz="2800" dirty="0"/>
              <a:t>and </a:t>
            </a:r>
          </a:p>
          <a:p>
            <a:r>
              <a:rPr lang="en-US" sz="2800" dirty="0"/>
              <a:t>for </a:t>
            </a:r>
            <a:r>
              <a:rPr lang="en-US" sz="2800" b="1" dirty="0"/>
              <a:t>sync value tree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202F02B-DA21-4AF1-AE8C-E83AE4CBE19F}"/>
              </a:ext>
            </a:extLst>
          </p:cNvPr>
          <p:cNvSpPr txBox="1">
            <a:spLocks/>
          </p:cNvSpPr>
          <p:nvPr/>
        </p:nvSpPr>
        <p:spPr>
          <a:xfrm>
            <a:off x="1334815" y="2629694"/>
            <a:ext cx="58340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Open Questions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472A22-D614-4901-A8F6-716655618C85}"/>
              </a:ext>
            </a:extLst>
          </p:cNvPr>
          <p:cNvSpPr txBox="1">
            <a:spLocks/>
          </p:cNvSpPr>
          <p:nvPr/>
        </p:nvSpPr>
        <p:spPr>
          <a:xfrm>
            <a:off x="835572" y="3755778"/>
            <a:ext cx="7078718" cy="2497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Sublinear time self-stabilizing leader election with sub-exponential space ??</a:t>
            </a:r>
          </a:p>
          <a:p>
            <a:endParaRPr lang="en-US" dirty="0"/>
          </a:p>
          <a:p>
            <a:r>
              <a:rPr lang="en-US" dirty="0"/>
              <a:t>Solving the ranking problem in the initialized setting, with sub-exponential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29522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310A-950E-48FF-AB5F-729C7CA5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654" y="1226581"/>
            <a:ext cx="8126691" cy="44048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your attention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Please see the full paper for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ECB28-77D6-48E7-B6FE-78922261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46AD-780E-4683-9F16-EA87B865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Population Protocols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0B1E1-9D1A-464D-B978-8A708DDB4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696" y="1825625"/>
                <a:ext cx="6048938" cy="47514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agents</a:t>
                </a:r>
                <a:r>
                  <a:rPr lang="en-US" dirty="0"/>
                  <a:t>, each with </a:t>
                </a:r>
                <a:r>
                  <a:rPr lang="en-US" b="1" dirty="0"/>
                  <a:t>state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(otherwise indistinguishable)</a:t>
                </a:r>
              </a:p>
              <a:p>
                <a:r>
                  <a:rPr lang="en-US" b="1" dirty="0"/>
                  <a:t>Configuration</a:t>
                </a:r>
                <a:r>
                  <a:rPr lang="en-US" dirty="0"/>
                  <a:t> updates by successive random pairwise interactions</a:t>
                </a:r>
              </a:p>
              <a:p>
                <a:r>
                  <a:rPr lang="en-US" dirty="0"/>
                  <a:t>Apply </a:t>
                </a:r>
                <a:r>
                  <a:rPr lang="en-US" b="1" dirty="0"/>
                  <a:t>transition rule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0B1E1-9D1A-464D-B978-8A708DDB4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696" y="1825625"/>
                <a:ext cx="6048938" cy="4751445"/>
              </a:xfrm>
              <a:blipFill>
                <a:blip r:embed="rId2"/>
                <a:stretch>
                  <a:fillRect l="-1815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C1F719E-4DB3-46B3-AC26-674EB93DC18F}"/>
              </a:ext>
            </a:extLst>
          </p:cNvPr>
          <p:cNvSpPr/>
          <p:nvPr/>
        </p:nvSpPr>
        <p:spPr>
          <a:xfrm>
            <a:off x="2155390" y="1318279"/>
            <a:ext cx="8134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[Dana </a:t>
            </a:r>
            <a:r>
              <a:rPr lang="en-US" sz="1200" dirty="0" err="1"/>
              <a:t>Angluin</a:t>
            </a:r>
            <a:r>
              <a:rPr lang="en-US" sz="1200" dirty="0"/>
              <a:t>, James </a:t>
            </a:r>
            <a:r>
              <a:rPr lang="en-US" sz="1200" dirty="0" err="1"/>
              <a:t>Aspnes</a:t>
            </a:r>
            <a:r>
              <a:rPr lang="en-US" sz="1200" dirty="0"/>
              <a:t>, Zoe </a:t>
            </a:r>
            <a:r>
              <a:rPr lang="en-US" sz="1200" dirty="0" err="1"/>
              <a:t>Diamadi</a:t>
            </a:r>
            <a:r>
              <a:rPr lang="en-US" sz="1200" dirty="0"/>
              <a:t>, Michael J. Fischer, and René Peralta. PODC, 2004. Distributed Computing, 2006.]</a:t>
            </a:r>
            <a:endParaRPr lang="en-US" sz="1200" b="0" i="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9FD73F-1403-4404-8A5B-B77E59CE388E}"/>
                  </a:ext>
                </a:extLst>
              </p:cNvPr>
              <p:cNvSpPr/>
              <p:nvPr/>
            </p:nvSpPr>
            <p:spPr>
              <a:xfrm>
                <a:off x="8473638" y="24512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9FD73F-1403-4404-8A5B-B77E59CE3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638" y="2451214"/>
                <a:ext cx="328613" cy="3286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7F9C4E-16F0-420B-BEE2-4E9810F4A58A}"/>
                  </a:ext>
                </a:extLst>
              </p:cNvPr>
              <p:cNvSpPr/>
              <p:nvPr/>
            </p:nvSpPr>
            <p:spPr>
              <a:xfrm>
                <a:off x="10577396" y="253404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7F9C4E-16F0-420B-BEE2-4E9810F4A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396" y="2534049"/>
                <a:ext cx="328613" cy="328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DC0801-FED0-4F5F-9410-656DBD92C085}"/>
                  </a:ext>
                </a:extLst>
              </p:cNvPr>
              <p:cNvSpPr/>
              <p:nvPr/>
            </p:nvSpPr>
            <p:spPr>
              <a:xfrm>
                <a:off x="9806430" y="2406243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DC0801-FED0-4F5F-9410-656DBD92C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30" y="2406243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955B80-C4C4-4BC4-9B71-AE72A6D52BD1}"/>
                  </a:ext>
                </a:extLst>
              </p:cNvPr>
              <p:cNvSpPr/>
              <p:nvPr/>
            </p:nvSpPr>
            <p:spPr>
              <a:xfrm>
                <a:off x="9116149" y="2816745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955B80-C4C4-4BC4-9B71-AE72A6D5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149" y="2816745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5D17942-F9D8-4F9F-B804-B5D1A5EE823D}"/>
                  </a:ext>
                </a:extLst>
              </p:cNvPr>
              <p:cNvSpPr/>
              <p:nvPr/>
            </p:nvSpPr>
            <p:spPr>
              <a:xfrm>
                <a:off x="8460635" y="317996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5D17942-F9D8-4F9F-B804-B5D1A5EE8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635" y="3179963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593A30-A001-4CB9-BA08-F3C5B8F5F835}"/>
                  </a:ext>
                </a:extLst>
              </p:cNvPr>
              <p:cNvSpPr/>
              <p:nvPr/>
            </p:nvSpPr>
            <p:spPr>
              <a:xfrm>
                <a:off x="9116148" y="354833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593A30-A001-4CB9-BA08-F3C5B8F5F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148" y="3548336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9F31FC2-D043-45C2-9F10-B273049037C6}"/>
                  </a:ext>
                </a:extLst>
              </p:cNvPr>
              <p:cNvSpPr/>
              <p:nvPr/>
            </p:nvSpPr>
            <p:spPr>
              <a:xfrm>
                <a:off x="9806431" y="3100387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9F31FC2-D043-45C2-9F10-B27304903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431" y="3100387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9ECC10-862B-47E9-A086-63567E858D06}"/>
                  </a:ext>
                </a:extLst>
              </p:cNvPr>
              <p:cNvSpPr/>
              <p:nvPr/>
            </p:nvSpPr>
            <p:spPr>
              <a:xfrm>
                <a:off x="9970736" y="3836987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9ECC10-862B-47E9-A086-63567E858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736" y="3836987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419BD1-710C-455D-A41D-37F2975F5F71}"/>
                  </a:ext>
                </a:extLst>
              </p:cNvPr>
              <p:cNvSpPr/>
              <p:nvPr/>
            </p:nvSpPr>
            <p:spPr>
              <a:xfrm>
                <a:off x="8524547" y="387694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419BD1-710C-455D-A41D-37F2975F5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47" y="3876949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5146E1-7CDC-4660-9D86-851DBB6FAAB5}"/>
                  </a:ext>
                </a:extLst>
              </p:cNvPr>
              <p:cNvSpPr/>
              <p:nvPr/>
            </p:nvSpPr>
            <p:spPr>
              <a:xfrm>
                <a:off x="11389692" y="3636876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5146E1-7CDC-4660-9D86-851DBB6FA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692" y="3636876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07B9D2-1564-4189-A830-4E2F8C5F8DCF}"/>
                  </a:ext>
                </a:extLst>
              </p:cNvPr>
              <p:cNvSpPr/>
              <p:nvPr/>
            </p:nvSpPr>
            <p:spPr>
              <a:xfrm>
                <a:off x="10577396" y="334426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07B9D2-1564-4189-A830-4E2F8C5F8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396" y="3344269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640E84-F651-4603-8288-C465959DEF00}"/>
                  </a:ext>
                </a:extLst>
              </p:cNvPr>
              <p:cNvSpPr/>
              <p:nvPr/>
            </p:nvSpPr>
            <p:spPr>
              <a:xfrm>
                <a:off x="11088384" y="285135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640E84-F651-4603-8288-C465959DE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384" y="2851350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76E852E-2B0C-45ED-B5AA-DA4CCF83294E}"/>
                  </a:ext>
                </a:extLst>
              </p:cNvPr>
              <p:cNvSpPr/>
              <p:nvPr/>
            </p:nvSpPr>
            <p:spPr>
              <a:xfrm>
                <a:off x="10804164" y="3992761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76E852E-2B0C-45ED-B5AA-DA4CCF832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164" y="3992761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DD2E2-6164-488B-9382-7DDD23C43629}"/>
                  </a:ext>
                </a:extLst>
              </p:cNvPr>
              <p:cNvSpPr txBox="1"/>
              <p:nvPr/>
            </p:nvSpPr>
            <p:spPr>
              <a:xfrm>
                <a:off x="8637944" y="1825625"/>
                <a:ext cx="267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DD2E2-6164-488B-9382-7DDD23C4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944" y="1825625"/>
                <a:ext cx="2672142" cy="461665"/>
              </a:xfrm>
              <a:prstGeom prst="rect">
                <a:avLst/>
              </a:prstGeom>
              <a:blipFill>
                <a:blip r:embed="rId16"/>
                <a:stretch>
                  <a:fillRect r="-91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C6941-8A43-4738-B2E0-AB4B9A874C49}"/>
                  </a:ext>
                </a:extLst>
              </p:cNvPr>
              <p:cNvSpPr txBox="1"/>
              <p:nvPr/>
            </p:nvSpPr>
            <p:spPr>
              <a:xfrm>
                <a:off x="8906353" y="4736684"/>
                <a:ext cx="2209451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C6941-8A43-4738-B2E0-AB4B9A874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353" y="4736684"/>
                <a:ext cx="2209451" cy="1569660"/>
              </a:xfrm>
              <a:prstGeom prst="rect">
                <a:avLst/>
              </a:prstGeom>
              <a:blipFill>
                <a:blip r:embed="rId17"/>
                <a:stretch>
                  <a:fillRect r="-549"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9CCB4B9-6094-4661-A5FF-2ED5529F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3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783B75-2B56-4BA2-AC74-336A877C8D3F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8853160" y="4001294"/>
            <a:ext cx="1117576" cy="399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497D65-014D-41B2-BD1D-42726208DF13}"/>
                  </a:ext>
                </a:extLst>
              </p:cNvPr>
              <p:cNvSpPr/>
              <p:nvPr/>
            </p:nvSpPr>
            <p:spPr>
              <a:xfrm>
                <a:off x="9961601" y="383153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497D65-014D-41B2-BD1D-42726208D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601" y="3831533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2A443D-9242-4119-8AA0-3C4868712EC9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9444762" y="2698356"/>
            <a:ext cx="1132634" cy="2826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A57B42-AD87-4158-B785-F057F9A419BE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9444762" y="3131839"/>
            <a:ext cx="1691746" cy="555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10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46AD-780E-4683-9F16-EA87B865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Population Protocols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B1E1-9D1A-464D-B978-8A708DDB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6" y="1825625"/>
            <a:ext cx="7977804" cy="440812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sym typeface="Wingdings" panose="05000000000000000000" pitchFamily="2" charset="2"/>
              </a:rPr>
              <a:t>Original motivation: </a:t>
            </a:r>
            <a:r>
              <a:rPr lang="en-US" altLang="en-US" dirty="0">
                <a:sym typeface="Wingdings" panose="05000000000000000000" pitchFamily="2" charset="2"/>
              </a:rPr>
              <a:t>mobile sensor networks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1300" dirty="0" err="1">
                <a:sym typeface="Wingdings" panose="05000000000000000000" pitchFamily="2" charset="2"/>
              </a:rPr>
              <a:t>ZebraNet</a:t>
            </a:r>
            <a:r>
              <a:rPr lang="en-US" altLang="en-US" sz="1300" dirty="0">
                <a:sym typeface="Wingdings" panose="05000000000000000000" pitchFamily="2" charset="2"/>
              </a:rPr>
              <a:t> </a:t>
            </a:r>
            <a:r>
              <a:rPr lang="en-US" altLang="en-US" sz="1300" dirty="0"/>
              <a:t>[</a:t>
            </a:r>
            <a:r>
              <a:rPr lang="en-US" altLang="en-US" sz="1300" dirty="0">
                <a:sym typeface="Wingdings" panose="05000000000000000000" pitchFamily="2" charset="2"/>
              </a:rPr>
              <a:t>ASPLOS</a:t>
            </a:r>
            <a:r>
              <a:rPr lang="en-US" altLang="en-US" sz="1300" dirty="0"/>
              <a:t>’02] (wildlife tracking)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>
                <a:sym typeface="Wingdings" panose="05000000000000000000" pitchFamily="2" charset="2"/>
              </a:rPr>
              <a:t>EMMA [WCMC’07] (pollution monitoring)</a:t>
            </a:r>
          </a:p>
          <a:p>
            <a:pPr lvl="1">
              <a:lnSpc>
                <a:spcPct val="80000"/>
              </a:lnSpc>
            </a:pPr>
            <a:endParaRPr lang="en-US" altLang="en-US" sz="1300" dirty="0">
              <a:sym typeface="Wingdings" panose="05000000000000000000" pitchFamily="2" charset="2"/>
            </a:endParaRPr>
          </a:p>
          <a:p>
            <a:r>
              <a:rPr lang="en-US" b="1" dirty="0"/>
              <a:t>Recent motivation: </a:t>
            </a:r>
            <a:r>
              <a:rPr lang="en-US" dirty="0"/>
              <a:t>chemical reaction networks</a:t>
            </a:r>
            <a:br>
              <a:rPr lang="en-US" altLang="en-US" sz="3600" dirty="0"/>
            </a:br>
            <a:r>
              <a:rPr lang="en-US" altLang="en-US" sz="2000" dirty="0"/>
              <a:t>dynamics of well mixed solutions</a:t>
            </a:r>
            <a:br>
              <a:rPr lang="en-US" altLang="en-US" sz="3600" dirty="0"/>
            </a:br>
            <a:r>
              <a:rPr lang="en-US" altLang="en-US" sz="1400" dirty="0"/>
              <a:t>[Gillespie 77], [</a:t>
            </a:r>
            <a:r>
              <a:rPr lang="en-US" altLang="en-US" sz="1400" dirty="0" err="1"/>
              <a:t>Soloveichik</a:t>
            </a:r>
            <a:r>
              <a:rPr lang="en-US" altLang="en-US" sz="1400" dirty="0"/>
              <a:t>, Cook, Winfree, Bruck NC’08], [Doty SODA’2014]</a:t>
            </a:r>
          </a:p>
          <a:p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Social networks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2000" dirty="0"/>
              <a:t>propagation of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/>
              <a:t>trust </a:t>
            </a:r>
            <a:r>
              <a:rPr lang="en-US" altLang="en-US" sz="1300" dirty="0"/>
              <a:t>[</a:t>
            </a:r>
            <a:r>
              <a:rPr lang="en-US" altLang="en-US" sz="1300" dirty="0" err="1"/>
              <a:t>Diamadi</a:t>
            </a:r>
            <a:r>
              <a:rPr lang="en-US" altLang="en-US" sz="1300" dirty="0"/>
              <a:t>, Fischer WU.J.Nat.Sci.01]</a:t>
            </a:r>
            <a:r>
              <a:rPr lang="en-US" altLang="en-US" sz="15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/>
              <a:t>rumors </a:t>
            </a:r>
            <a:r>
              <a:rPr lang="en-US" altLang="en-US" sz="1300" dirty="0"/>
              <a:t>[Daley, Kendall J.Inst.Math.Appl.65]</a:t>
            </a:r>
          </a:p>
          <a:p>
            <a:pPr lvl="1">
              <a:lnSpc>
                <a:spcPct val="80000"/>
              </a:lnSpc>
            </a:pPr>
            <a:r>
              <a:rPr lang="en-US" altLang="en-US" sz="1500" dirty="0"/>
              <a:t>epidemics </a:t>
            </a:r>
            <a:r>
              <a:rPr lang="en-US" altLang="en-US" sz="1300" dirty="0"/>
              <a:t>[Bailey,75] [Herbert et al, SIAM’00]</a:t>
            </a:r>
          </a:p>
          <a:p>
            <a:pPr>
              <a:lnSpc>
                <a:spcPct val="80000"/>
              </a:lnSpc>
              <a:buNone/>
            </a:pPr>
            <a:endParaRPr lang="en-US" altLang="en-US" sz="5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9CCB4B9-6094-4661-A5FF-2ED5529F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3A6D6CD-9FB6-4A36-B49F-48E65288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84" y="2653547"/>
            <a:ext cx="2381801" cy="237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social network links">
            <a:extLst>
              <a:ext uri="{FF2B5EF4-FFF2-40B4-BE49-F238E27FC236}">
                <a16:creationId xmlns:a16="http://schemas.microsoft.com/office/drawing/2014/main" id="{72CE4E9D-3B29-4DDC-826A-6EFD42433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11" y="4427622"/>
            <a:ext cx="2672047" cy="149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75">
            <a:extLst>
              <a:ext uri="{FF2B5EF4-FFF2-40B4-BE49-F238E27FC236}">
                <a16:creationId xmlns:a16="http://schemas.microsoft.com/office/drawing/2014/main" id="{BAF0E51A-8886-46BB-A27B-27F6A7E9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911" y="1683609"/>
            <a:ext cx="2133600" cy="11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5810-DA3D-4BD1-A08F-4FD58E5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Leader 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4807" y="2006307"/>
                <a:ext cx="7092462" cy="3423779"/>
              </a:xfrm>
            </p:spPr>
            <p:txBody>
              <a:bodyPr/>
              <a:lstStyle/>
              <a:p>
                <a:r>
                  <a:rPr lang="en-US" dirty="0"/>
                  <a:t>Important distributed computing primitive</a:t>
                </a:r>
              </a:p>
              <a:p>
                <a:r>
                  <a:rPr lang="en-US" dirty="0"/>
                  <a:t>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leader states</a:t>
                </a:r>
              </a:p>
              <a:p>
                <a:r>
                  <a:rPr lang="en-US" dirty="0"/>
                  <a:t>Goal: Configuration with 1 leader agent, leader status is </a:t>
                </a:r>
                <a:r>
                  <a:rPr lang="en-US" b="1" dirty="0"/>
                  <a:t>stable</a:t>
                </a:r>
                <a:endParaRPr lang="en-US" dirty="0"/>
              </a:p>
              <a:p>
                <a:r>
                  <a:rPr lang="en-US" dirty="0"/>
                  <a:t>All agents start in initial state, must converge with probability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807" y="2006307"/>
                <a:ext cx="7092462" cy="3423779"/>
              </a:xfrm>
              <a:blipFill>
                <a:blip r:embed="rId2"/>
                <a:stretch>
                  <a:fillRect l="-1546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9406-F4AF-4A71-AD03-070251C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/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CAA6BB7-87B8-4D3C-B42C-85735E00DE87}"/>
              </a:ext>
            </a:extLst>
          </p:cNvPr>
          <p:cNvSpPr txBox="1"/>
          <p:nvPr/>
        </p:nvSpPr>
        <p:spPr>
          <a:xfrm>
            <a:off x="8537516" y="1356580"/>
            <a:ext cx="252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leader election protocol: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6F5FCB-FD3F-4D18-9D6C-8BD63AC8B4BF}"/>
                  </a:ext>
                </a:extLst>
              </p:cNvPr>
              <p:cNvSpPr txBox="1"/>
              <p:nvPr/>
            </p:nvSpPr>
            <p:spPr>
              <a:xfrm>
                <a:off x="8326316" y="2945967"/>
                <a:ext cx="3311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 configuration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6F5FCB-FD3F-4D18-9D6C-8BD63AC8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16" y="2945967"/>
                <a:ext cx="3311768" cy="461665"/>
              </a:xfrm>
              <a:prstGeom prst="rect">
                <a:avLst/>
              </a:prstGeom>
              <a:blipFill>
                <a:blip r:embed="rId4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2B64E4A-23BE-4390-86CB-A95F6BC7BDA5}"/>
                  </a:ext>
                </a:extLst>
              </p:cNvPr>
              <p:cNvSpPr/>
              <p:nvPr/>
            </p:nvSpPr>
            <p:spPr>
              <a:xfrm>
                <a:off x="8693446" y="3655218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2B64E4A-23BE-4390-86CB-A95F6BC7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46" y="3655218"/>
                <a:ext cx="328613" cy="328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12C6BC8-87B9-4AB8-AEAE-306FE649E673}"/>
                  </a:ext>
                </a:extLst>
              </p:cNvPr>
              <p:cNvSpPr/>
              <p:nvPr/>
            </p:nvSpPr>
            <p:spPr>
              <a:xfrm>
                <a:off x="9456230" y="3971927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12C6BC8-87B9-4AB8-AEAE-306FE649E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30" y="3971927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EA91D1-C76C-47B5-B098-9984ABB80DB2}"/>
                  </a:ext>
                </a:extLst>
              </p:cNvPr>
              <p:cNvSpPr/>
              <p:nvPr/>
            </p:nvSpPr>
            <p:spPr>
              <a:xfrm>
                <a:off x="8910531" y="4265278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EA91D1-C76C-47B5-B098-9984ABB80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531" y="4265278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4BF9EA8-3870-4C52-9F3A-C74D11CA10D0}"/>
                  </a:ext>
                </a:extLst>
              </p:cNvPr>
              <p:cNvSpPr/>
              <p:nvPr/>
            </p:nvSpPr>
            <p:spPr>
              <a:xfrm>
                <a:off x="9909715" y="3595260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4BF9EA8-3870-4C52-9F3A-C74D11CA1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715" y="3595260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DDB99F-AFB8-472F-B9E1-E435532051DA}"/>
                  </a:ext>
                </a:extLst>
              </p:cNvPr>
              <p:cNvSpPr/>
              <p:nvPr/>
            </p:nvSpPr>
            <p:spPr>
              <a:xfrm>
                <a:off x="10672499" y="391196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DDB99F-AFB8-472F-B9E1-E4355320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499" y="3911969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8A2A315-31F2-4229-A14C-4362C3098231}"/>
                  </a:ext>
                </a:extLst>
              </p:cNvPr>
              <p:cNvSpPr/>
              <p:nvPr/>
            </p:nvSpPr>
            <p:spPr>
              <a:xfrm>
                <a:off x="10193890" y="405209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8A2A315-31F2-4229-A14C-4362C3098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890" y="4052094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9F3B697-490F-4DAC-AEF9-34B04951843D}"/>
                  </a:ext>
                </a:extLst>
              </p:cNvPr>
              <p:cNvSpPr/>
              <p:nvPr/>
            </p:nvSpPr>
            <p:spPr>
              <a:xfrm>
                <a:off x="9466381" y="455725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9F3B697-490F-4DAC-AEF9-34B049518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81" y="4557254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683EF4-8967-42D4-AE93-5A469DB6A10C}"/>
                  </a:ext>
                </a:extLst>
              </p:cNvPr>
              <p:cNvSpPr/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683EF4-8967-42D4-AE93-5A469DB6A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1112EC-85BF-4243-91AE-ABFDE3BC03F2}"/>
                  </a:ext>
                </a:extLst>
              </p:cNvPr>
              <p:cNvSpPr/>
              <p:nvPr/>
            </p:nvSpPr>
            <p:spPr>
              <a:xfrm>
                <a:off x="9683466" y="51673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1112EC-85BF-4243-91AE-ABFDE3BC0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466" y="5167314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227258-A75A-48EB-8E93-C9400C506CF0}"/>
                  </a:ext>
                </a:extLst>
              </p:cNvPr>
              <p:cNvSpPr/>
              <p:nvPr/>
            </p:nvSpPr>
            <p:spPr>
              <a:xfrm>
                <a:off x="10672499" y="4504560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227258-A75A-48EB-8E93-C9400C506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499" y="4504560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CAE53F-02AA-41FD-9173-B866E132FA8C}"/>
                  </a:ext>
                </a:extLst>
              </p:cNvPr>
              <p:cNvSpPr/>
              <p:nvPr/>
            </p:nvSpPr>
            <p:spPr>
              <a:xfrm>
                <a:off x="11435283" y="4821269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CAE53F-02AA-41FD-9173-B866E132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283" y="4821269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769F0A1-153A-4D48-84BA-5765E1F635B4}"/>
                  </a:ext>
                </a:extLst>
              </p:cNvPr>
              <p:cNvSpPr/>
              <p:nvPr/>
            </p:nvSpPr>
            <p:spPr>
              <a:xfrm>
                <a:off x="10889584" y="5114620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769F0A1-153A-4D48-84BA-5765E1F63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584" y="5114620"/>
                <a:ext cx="328613" cy="32861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28F032-035B-41C9-A2C1-EFF342D56A7E}"/>
                  </a:ext>
                </a:extLst>
              </p:cNvPr>
              <p:cNvSpPr/>
              <p:nvPr/>
            </p:nvSpPr>
            <p:spPr>
              <a:xfrm>
                <a:off x="8926332" y="5054662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28F032-035B-41C9-A2C1-EFF342D56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32" y="5054662"/>
                <a:ext cx="328613" cy="3286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1A04EDE-9F67-44D8-B4F7-E141767EE856}"/>
                  </a:ext>
                </a:extLst>
              </p:cNvPr>
              <p:cNvSpPr/>
              <p:nvPr/>
            </p:nvSpPr>
            <p:spPr>
              <a:xfrm>
                <a:off x="8693446" y="365382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1A04EDE-9F67-44D8-B4F7-E141767EE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46" y="3653829"/>
                <a:ext cx="328613" cy="3286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AEDFF4E-3E25-4F4D-87DB-4AE37B730B72}"/>
                  </a:ext>
                </a:extLst>
              </p:cNvPr>
              <p:cNvSpPr/>
              <p:nvPr/>
            </p:nvSpPr>
            <p:spPr>
              <a:xfrm>
                <a:off x="8905923" y="426388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AEDFF4E-3E25-4F4D-87DB-4AE37B730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923" y="4263889"/>
                <a:ext cx="328613" cy="32861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B820CF9-63AD-4673-BA8E-4D17A0061FED}"/>
                  </a:ext>
                </a:extLst>
              </p:cNvPr>
              <p:cNvSpPr/>
              <p:nvPr/>
            </p:nvSpPr>
            <p:spPr>
              <a:xfrm>
                <a:off x="8926332" y="505284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B820CF9-63AD-4673-BA8E-4D17A0061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32" y="5052846"/>
                <a:ext cx="328613" cy="328613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0442514-829A-44DA-8859-3BA5079C5C01}"/>
                  </a:ext>
                </a:extLst>
              </p:cNvPr>
              <p:cNvSpPr/>
              <p:nvPr/>
            </p:nvSpPr>
            <p:spPr>
              <a:xfrm>
                <a:off x="9470989" y="456058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0442514-829A-44DA-8859-3BA5079C5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989" y="4560584"/>
                <a:ext cx="328613" cy="328613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34CCF3A-8322-482A-BFE1-1F78B8DDC4DF}"/>
                  </a:ext>
                </a:extLst>
              </p:cNvPr>
              <p:cNvSpPr/>
              <p:nvPr/>
            </p:nvSpPr>
            <p:spPr>
              <a:xfrm>
                <a:off x="9683465" y="516731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34CCF3A-8322-482A-BFE1-1F78B8DDC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465" y="5167313"/>
                <a:ext cx="328613" cy="3286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750C20C-1097-4FFE-929F-9B163E000BEF}"/>
                  </a:ext>
                </a:extLst>
              </p:cNvPr>
              <p:cNvSpPr/>
              <p:nvPr/>
            </p:nvSpPr>
            <p:spPr>
              <a:xfrm>
                <a:off x="9900058" y="3591902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750C20C-1097-4FFE-929F-9B163E000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058" y="3591902"/>
                <a:ext cx="328613" cy="328613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B20AFE-8B6A-4A30-A1D1-3AF268BB138E}"/>
                  </a:ext>
                </a:extLst>
              </p:cNvPr>
              <p:cNvSpPr/>
              <p:nvPr/>
            </p:nvSpPr>
            <p:spPr>
              <a:xfrm>
                <a:off x="10193889" y="404931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B20AFE-8B6A-4A30-A1D1-3AF268BB1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889" y="4049315"/>
                <a:ext cx="328613" cy="3286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F2E41E5-4851-49BF-A0D1-DAEEB3456BD8}"/>
                  </a:ext>
                </a:extLst>
              </p:cNvPr>
              <p:cNvSpPr/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F2E41E5-4851-49BF-A0D1-DAEEB3456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18" y="4901436"/>
                <a:ext cx="328613" cy="328613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73D20B7-8919-4902-AC6E-0C1AF83C1771}"/>
                  </a:ext>
                </a:extLst>
              </p:cNvPr>
              <p:cNvSpPr/>
              <p:nvPr/>
            </p:nvSpPr>
            <p:spPr>
              <a:xfrm>
                <a:off x="10671686" y="3910042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73D20B7-8919-4902-AC6E-0C1AF83C1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686" y="3910042"/>
                <a:ext cx="328613" cy="3286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831CCC7-9183-42B7-BD5A-D409574FC6C1}"/>
                  </a:ext>
                </a:extLst>
              </p:cNvPr>
              <p:cNvSpPr/>
              <p:nvPr/>
            </p:nvSpPr>
            <p:spPr>
              <a:xfrm>
                <a:off x="10677107" y="4509813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831CCC7-9183-42B7-BD5A-D409574FC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107" y="4509813"/>
                <a:ext cx="328613" cy="328613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70E0C6D-4D7C-4038-B347-F5ABE096A108}"/>
                  </a:ext>
                </a:extLst>
              </p:cNvPr>
              <p:cNvSpPr/>
              <p:nvPr/>
            </p:nvSpPr>
            <p:spPr>
              <a:xfrm>
                <a:off x="10896417" y="512565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70E0C6D-4D7C-4038-B347-F5ABE096A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417" y="5125654"/>
                <a:ext cx="328613" cy="3286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55D87C-7328-433F-96C6-9F6A5373A733}"/>
                  </a:ext>
                </a:extLst>
              </p:cNvPr>
              <p:cNvSpPr/>
              <p:nvPr/>
            </p:nvSpPr>
            <p:spPr>
              <a:xfrm>
                <a:off x="11428450" y="482126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55D87C-7328-433F-96C6-9F6A5373A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450" y="4821269"/>
                <a:ext cx="328613" cy="328613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6C0B0F-3540-499A-BCA1-330FCCD530B8}"/>
                  </a:ext>
                </a:extLst>
              </p:cNvPr>
              <p:cNvSpPr txBox="1"/>
              <p:nvPr/>
            </p:nvSpPr>
            <p:spPr>
              <a:xfrm>
                <a:off x="8532247" y="5585615"/>
                <a:ext cx="3064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Terminal configuration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{1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6C0B0F-3540-499A-BCA1-330FCCD5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247" y="5585615"/>
                <a:ext cx="3064233" cy="830997"/>
              </a:xfrm>
              <a:prstGeom prst="rect">
                <a:avLst/>
              </a:prstGeom>
              <a:blipFill>
                <a:blip r:embed="rId30"/>
                <a:stretch>
                  <a:fillRect l="-3187" t="-5839" r="-2191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4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5810-DA3D-4BD1-A08F-4FD58E5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Protocol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459" y="1675273"/>
                <a:ext cx="7664943" cy="3767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State complexity: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states (1 bit of memory)</a:t>
                </a:r>
              </a:p>
              <a:p>
                <a:r>
                  <a:rPr lang="en-US" dirty="0"/>
                  <a:t>Time complexity:</a:t>
                </a:r>
              </a:p>
              <a:p>
                <a:pPr marL="0" indent="0">
                  <a:buNone/>
                </a:pPr>
                <a:r>
                  <a:rPr lang="en-US" dirty="0"/>
                  <a:t>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interactions to converge</a:t>
                </a:r>
              </a:p>
              <a:p>
                <a:pPr marL="0" indent="0">
                  <a:buNone/>
                </a:pPr>
                <a:r>
                  <a:rPr lang="en-US" dirty="0"/>
                  <a:t>Parallel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interactions / timestep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constant</m:t>
                    </m:r>
                  </m:oMath>
                </a14:m>
                <a:r>
                  <a:rPr lang="en-US" dirty="0"/>
                  <a:t>, provably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459" y="1675273"/>
                <a:ext cx="7664943" cy="3767960"/>
              </a:xfrm>
              <a:blipFill>
                <a:blip r:embed="rId2"/>
                <a:stretch>
                  <a:fillRect l="-1590" t="-2751" r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9406-F4AF-4A71-AD03-070251C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/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183F-013B-412C-A168-B159159CD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220478"/>
                <a:ext cx="22094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CAA6BB7-87B8-4D3C-B42C-85735E00DE87}"/>
              </a:ext>
            </a:extLst>
          </p:cNvPr>
          <p:cNvSpPr txBox="1"/>
          <p:nvPr/>
        </p:nvSpPr>
        <p:spPr>
          <a:xfrm>
            <a:off x="8537516" y="1356580"/>
            <a:ext cx="252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leader election protocol: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D6BFD4-D0E2-424D-B7B2-BA8462060787}"/>
              </a:ext>
            </a:extLst>
          </p:cNvPr>
          <p:cNvGrpSpPr/>
          <p:nvPr/>
        </p:nvGrpSpPr>
        <p:grpSpPr>
          <a:xfrm>
            <a:off x="8693446" y="3031844"/>
            <a:ext cx="3063617" cy="2464082"/>
            <a:chOff x="8693446" y="3031844"/>
            <a:chExt cx="3063617" cy="2464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12C6BC8-87B9-4AB8-AEAE-306FE649E673}"/>
                    </a:ext>
                  </a:extLst>
                </p:cNvPr>
                <p:cNvSpPr/>
                <p:nvPr/>
              </p:nvSpPr>
              <p:spPr>
                <a:xfrm>
                  <a:off x="9456230" y="3971927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12C6BC8-87B9-4AB8-AEAE-306FE649E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230" y="3971927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769F0A1-153A-4D48-84BA-5765E1F635B4}"/>
                    </a:ext>
                  </a:extLst>
                </p:cNvPr>
                <p:cNvSpPr/>
                <p:nvPr/>
              </p:nvSpPr>
              <p:spPr>
                <a:xfrm>
                  <a:off x="10889584" y="5114620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769F0A1-153A-4D48-84BA-5765E1F63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9584" y="5114620"/>
                  <a:ext cx="328613" cy="3286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1A04EDE-9F67-44D8-B4F7-E141767EE856}"/>
                    </a:ext>
                  </a:extLst>
                </p:cNvPr>
                <p:cNvSpPr/>
                <p:nvPr/>
              </p:nvSpPr>
              <p:spPr>
                <a:xfrm>
                  <a:off x="8693446" y="365382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1A04EDE-9F67-44D8-B4F7-E141767EE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446" y="3653829"/>
                  <a:ext cx="328613" cy="3286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AEDFF4E-3E25-4F4D-87DB-4AE37B730B72}"/>
                    </a:ext>
                  </a:extLst>
                </p:cNvPr>
                <p:cNvSpPr/>
                <p:nvPr/>
              </p:nvSpPr>
              <p:spPr>
                <a:xfrm>
                  <a:off x="8905923" y="426388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AEDFF4E-3E25-4F4D-87DB-4AE37B730B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923" y="4263889"/>
                  <a:ext cx="328613" cy="3286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B820CF9-63AD-4673-BA8E-4D17A0061FED}"/>
                    </a:ext>
                  </a:extLst>
                </p:cNvPr>
                <p:cNvSpPr/>
                <p:nvPr/>
              </p:nvSpPr>
              <p:spPr>
                <a:xfrm>
                  <a:off x="8926332" y="5052846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B820CF9-63AD-4673-BA8E-4D17A0061F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6332" y="5052846"/>
                  <a:ext cx="328613" cy="3286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0442514-829A-44DA-8859-3BA5079C5C01}"/>
                    </a:ext>
                  </a:extLst>
                </p:cNvPr>
                <p:cNvSpPr/>
                <p:nvPr/>
              </p:nvSpPr>
              <p:spPr>
                <a:xfrm>
                  <a:off x="9470989" y="4560584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0442514-829A-44DA-8859-3BA5079C5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989" y="4560584"/>
                  <a:ext cx="328613" cy="3286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34CCF3A-8322-482A-BFE1-1F78B8DDC4DF}"/>
                    </a:ext>
                  </a:extLst>
                </p:cNvPr>
                <p:cNvSpPr/>
                <p:nvPr/>
              </p:nvSpPr>
              <p:spPr>
                <a:xfrm>
                  <a:off x="9683465" y="516731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34CCF3A-8322-482A-BFE1-1F78B8DDC4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465" y="5167313"/>
                  <a:ext cx="328613" cy="3286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750C20C-1097-4FFE-929F-9B163E000BEF}"/>
                    </a:ext>
                  </a:extLst>
                </p:cNvPr>
                <p:cNvSpPr/>
                <p:nvPr/>
              </p:nvSpPr>
              <p:spPr>
                <a:xfrm>
                  <a:off x="9900058" y="359190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750C20C-1097-4FFE-929F-9B163E000B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058" y="3591902"/>
                  <a:ext cx="328613" cy="32861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2B20AFE-8B6A-4A30-A1D1-3AF268BB138E}"/>
                    </a:ext>
                  </a:extLst>
                </p:cNvPr>
                <p:cNvSpPr/>
                <p:nvPr/>
              </p:nvSpPr>
              <p:spPr>
                <a:xfrm>
                  <a:off x="10193889" y="4049315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2B20AFE-8B6A-4A30-A1D1-3AF268BB1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889" y="4049315"/>
                  <a:ext cx="328613" cy="32861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F2E41E5-4851-49BF-A0D1-DAEEB3456BD8}"/>
                    </a:ext>
                  </a:extLst>
                </p:cNvPr>
                <p:cNvSpPr/>
                <p:nvPr/>
              </p:nvSpPr>
              <p:spPr>
                <a:xfrm>
                  <a:off x="10122218" y="4901436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F2E41E5-4851-49BF-A0D1-DAEEB3456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218" y="4901436"/>
                  <a:ext cx="328613" cy="3286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73D20B7-8919-4902-AC6E-0C1AF83C1771}"/>
                    </a:ext>
                  </a:extLst>
                </p:cNvPr>
                <p:cNvSpPr/>
                <p:nvPr/>
              </p:nvSpPr>
              <p:spPr>
                <a:xfrm>
                  <a:off x="10671686" y="391004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73D20B7-8919-4902-AC6E-0C1AF83C1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686" y="3910042"/>
                  <a:ext cx="328613" cy="32861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831CCC7-9183-42B7-BD5A-D409574FC6C1}"/>
                    </a:ext>
                  </a:extLst>
                </p:cNvPr>
                <p:cNvSpPr/>
                <p:nvPr/>
              </p:nvSpPr>
              <p:spPr>
                <a:xfrm>
                  <a:off x="10677107" y="450981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831CCC7-9183-42B7-BD5A-D409574FC6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7107" y="4509813"/>
                  <a:ext cx="328613" cy="3286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ED55D87C-7328-433F-96C6-9F6A5373A733}"/>
                    </a:ext>
                  </a:extLst>
                </p:cNvPr>
                <p:cNvSpPr/>
                <p:nvPr/>
              </p:nvSpPr>
              <p:spPr>
                <a:xfrm>
                  <a:off x="11428450" y="4821269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ED55D87C-7328-433F-96C6-9F6A5373A7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8450" y="4821269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F6292BA-36FE-47E3-8682-700C9741B7CB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9765102" y="4218612"/>
              <a:ext cx="1172606" cy="94413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C6652B-BB00-4851-87AF-D491E1587219}"/>
                </a:ext>
              </a:extLst>
            </p:cNvPr>
            <p:cNvSpPr txBox="1"/>
            <p:nvPr/>
          </p:nvSpPr>
          <p:spPr>
            <a:xfrm>
              <a:off x="8867952" y="3031844"/>
              <a:ext cx="2523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Final transition: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CF21F1-0E8E-4445-9225-4B7B7A94A6E5}"/>
                  </a:ext>
                </a:extLst>
              </p:cNvPr>
              <p:cNvSpPr txBox="1"/>
              <p:nvPr/>
            </p:nvSpPr>
            <p:spPr>
              <a:xfrm>
                <a:off x="9189227" y="5608806"/>
                <a:ext cx="2523208" cy="38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</a:t>
                </a:r>
                <a:r>
                  <a:rPr lang="en-US" sz="1600" b="0" dirty="0"/>
                  <a:t>robability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CF21F1-0E8E-4445-9225-4B7B7A94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227" y="5608806"/>
                <a:ext cx="2523208" cy="382092"/>
              </a:xfrm>
              <a:prstGeom prst="rect">
                <a:avLst/>
              </a:prstGeom>
              <a:blipFill>
                <a:blip r:embed="rId17"/>
                <a:stretch>
                  <a:fillRect l="-120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516331AA-F58C-43EF-9294-24FE404B92D0}"/>
              </a:ext>
            </a:extLst>
          </p:cNvPr>
          <p:cNvSpPr/>
          <p:nvPr/>
        </p:nvSpPr>
        <p:spPr>
          <a:xfrm>
            <a:off x="1390594" y="5381459"/>
            <a:ext cx="66218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[David Doty and David </a:t>
            </a:r>
            <a:r>
              <a:rPr lang="en-US" sz="1200" dirty="0" err="1"/>
              <a:t>Soloveichik</a:t>
            </a:r>
            <a:r>
              <a:rPr lang="en-US" sz="1200" dirty="0"/>
              <a:t>. DISC, 2015. Distributed Computing, 2018.]</a:t>
            </a:r>
            <a:endParaRPr lang="en-US" sz="1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20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5810-DA3D-4BD1-A08F-4FD58E5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Uniformly initialized Leader 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5273"/>
                <a:ext cx="8487952" cy="24996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Time lower bound holds up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states</a:t>
                </a:r>
              </a:p>
              <a:p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states, can be solved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6D6D0-76DF-4178-8A9C-53BEC595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5273"/>
                <a:ext cx="8487952" cy="2499685"/>
              </a:xfrm>
              <a:blipFill>
                <a:blip r:embed="rId2"/>
                <a:stretch>
                  <a:fillRect l="-1293" t="-732" r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9406-F4AF-4A71-AD03-070251C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6331AA-F58C-43EF-9294-24FE404B92D0}"/>
              </a:ext>
            </a:extLst>
          </p:cNvPr>
          <p:cNvSpPr/>
          <p:nvPr/>
        </p:nvSpPr>
        <p:spPr>
          <a:xfrm>
            <a:off x="2365152" y="2383867"/>
            <a:ext cx="66218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[Dan </a:t>
            </a:r>
            <a:r>
              <a:rPr lang="en-US" sz="1200" dirty="0" err="1"/>
              <a:t>Alistarh</a:t>
            </a:r>
            <a:r>
              <a:rPr lang="en-US" sz="1200" dirty="0"/>
              <a:t>, James </a:t>
            </a:r>
            <a:r>
              <a:rPr lang="en-US" sz="1200" dirty="0" err="1"/>
              <a:t>Aspnes</a:t>
            </a:r>
            <a:r>
              <a:rPr lang="en-US" sz="1200" dirty="0"/>
              <a:t>, David </a:t>
            </a:r>
            <a:r>
              <a:rPr lang="en-US" sz="1200" dirty="0" err="1"/>
              <a:t>Eisenstat</a:t>
            </a:r>
            <a:r>
              <a:rPr lang="en-US" sz="1200" dirty="0"/>
              <a:t>, Rati </a:t>
            </a:r>
            <a:r>
              <a:rPr lang="en-US" sz="1200" dirty="0" err="1"/>
              <a:t>Gelashvili</a:t>
            </a:r>
            <a:r>
              <a:rPr lang="en-US" sz="1200" dirty="0"/>
              <a:t>, Ronald L Rivest. SODA, 2017.]</a:t>
            </a:r>
            <a:endParaRPr lang="en-US" sz="1200" b="0" i="0" dirty="0"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F8A95A-3C5C-48FF-B760-2965A3E1C41D}"/>
              </a:ext>
            </a:extLst>
          </p:cNvPr>
          <p:cNvSpPr/>
          <p:nvPr/>
        </p:nvSpPr>
        <p:spPr>
          <a:xfrm>
            <a:off x="2365152" y="3453871"/>
            <a:ext cx="6621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[Leszek </a:t>
            </a:r>
            <a:r>
              <a:rPr lang="en-US" sz="1200" dirty="0" err="1"/>
              <a:t>Gasieniec</a:t>
            </a:r>
            <a:r>
              <a:rPr lang="en-US" sz="1200" dirty="0"/>
              <a:t>, Grzegorz </a:t>
            </a:r>
            <a:r>
              <a:rPr lang="en-US" sz="1200" dirty="0" err="1"/>
              <a:t>Stachowiak</a:t>
            </a:r>
            <a:r>
              <a:rPr lang="en-US" sz="1200" dirty="0"/>
              <a:t>. SODA, 2018. JACM, 2020.]</a:t>
            </a:r>
          </a:p>
          <a:p>
            <a:r>
              <a:rPr lang="en-US" sz="1200" dirty="0"/>
              <a:t>[Petra </a:t>
            </a:r>
            <a:r>
              <a:rPr lang="en-US" sz="1200" dirty="0" err="1"/>
              <a:t>Berenbrink</a:t>
            </a:r>
            <a:r>
              <a:rPr lang="en-US" sz="1200" dirty="0"/>
              <a:t>, George </a:t>
            </a:r>
            <a:r>
              <a:rPr lang="en-US" sz="1200" dirty="0" err="1"/>
              <a:t>Giakkoupis</a:t>
            </a:r>
            <a:r>
              <a:rPr lang="en-US" sz="1200" dirty="0"/>
              <a:t>, Peter Kling. STOC, 2020.]</a:t>
            </a:r>
            <a:endParaRPr lang="en-US" sz="1200" b="0" i="0" dirty="0">
              <a:effectLst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E1B2B8-52A4-4318-A75F-ED573F3D0FD4}"/>
              </a:ext>
            </a:extLst>
          </p:cNvPr>
          <p:cNvSpPr/>
          <p:nvPr/>
        </p:nvSpPr>
        <p:spPr>
          <a:xfrm>
            <a:off x="7146758" y="2741584"/>
            <a:ext cx="2273968" cy="662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B0B244-C97A-4EDA-BE74-47C14AA4FBD5}"/>
              </a:ext>
            </a:extLst>
          </p:cNvPr>
          <p:cNvCxnSpPr>
            <a:cxnSpLocks/>
          </p:cNvCxnSpPr>
          <p:nvPr/>
        </p:nvCxnSpPr>
        <p:spPr>
          <a:xfrm flipV="1">
            <a:off x="8283742" y="3453871"/>
            <a:ext cx="0" cy="721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3A9419-0583-4408-A433-9DF288676BE4}"/>
                  </a:ext>
                </a:extLst>
              </p:cNvPr>
              <p:cNvSpPr txBox="1"/>
              <p:nvPr/>
            </p:nvSpPr>
            <p:spPr>
              <a:xfrm>
                <a:off x="5283869" y="4219908"/>
                <a:ext cx="665346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Optimal by coupon-collector argument: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 for all agents to interact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3A9419-0583-4408-A433-9DF28867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69" y="4219908"/>
                <a:ext cx="6653461" cy="954107"/>
              </a:xfrm>
              <a:prstGeom prst="rect">
                <a:avLst/>
              </a:prstGeom>
              <a:blipFill>
                <a:blip r:embed="rId3"/>
                <a:stretch>
                  <a:fillRect l="-1925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4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30EC-D2A3-4D29-BF7F-0CE18C1C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Self-Stabilizing Leader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BB6D-710E-4EA9-8A3D-FFD141C7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5439"/>
          </a:xfrm>
        </p:spPr>
        <p:txBody>
          <a:bodyPr/>
          <a:lstStyle/>
          <a:p>
            <a:r>
              <a:rPr lang="en-US" dirty="0"/>
              <a:t>Protocol starts from </a:t>
            </a:r>
            <a:r>
              <a:rPr lang="en-US" b="1" dirty="0"/>
              <a:t>arbitrary</a:t>
            </a:r>
            <a:r>
              <a:rPr lang="en-US" dirty="0"/>
              <a:t> initial configuration</a:t>
            </a:r>
          </a:p>
          <a:p>
            <a:r>
              <a:rPr lang="en-US" dirty="0"/>
              <a:t>Simple protocol fails: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BBA83-7FA3-492C-8DB1-5BE5AFFE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F3539D-0D0F-4D37-A576-C8BB67BED9ED}"/>
              </a:ext>
            </a:extLst>
          </p:cNvPr>
          <p:cNvGrpSpPr/>
          <p:nvPr/>
        </p:nvGrpSpPr>
        <p:grpSpPr>
          <a:xfrm>
            <a:off x="1457562" y="3729062"/>
            <a:ext cx="3063617" cy="1904024"/>
            <a:chOff x="1094782" y="3244430"/>
            <a:chExt cx="3063617" cy="1904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708F4E3-E6DC-4032-89D7-12FB62C41A6C}"/>
                    </a:ext>
                  </a:extLst>
                </p:cNvPr>
                <p:cNvSpPr/>
                <p:nvPr/>
              </p:nvSpPr>
              <p:spPr>
                <a:xfrm>
                  <a:off x="1094782" y="330635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708F4E3-E6DC-4032-89D7-12FB62C41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82" y="3306357"/>
                  <a:ext cx="328613" cy="3286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34EF738-3527-4242-8D1E-AD039251D057}"/>
                    </a:ext>
                  </a:extLst>
                </p:cNvPr>
                <p:cNvSpPr/>
                <p:nvPr/>
              </p:nvSpPr>
              <p:spPr>
                <a:xfrm>
                  <a:off x="1307259" y="391641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34EF738-3527-4242-8D1E-AD039251D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259" y="3916417"/>
                  <a:ext cx="328613" cy="3286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FA9F4A9-B1EA-4C21-90B0-405AA1D5B5FA}"/>
                    </a:ext>
                  </a:extLst>
                </p:cNvPr>
                <p:cNvSpPr/>
                <p:nvPr/>
              </p:nvSpPr>
              <p:spPr>
                <a:xfrm>
                  <a:off x="1327668" y="4705374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FA9F4A9-B1EA-4C21-90B0-405AA1D5B5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668" y="4705374"/>
                  <a:ext cx="328613" cy="3286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2FE6CE-C4F4-4A91-ABF1-2ECA6F44490B}"/>
                    </a:ext>
                  </a:extLst>
                </p:cNvPr>
                <p:cNvSpPr/>
                <p:nvPr/>
              </p:nvSpPr>
              <p:spPr>
                <a:xfrm>
                  <a:off x="1872325" y="421311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2FE6CE-C4F4-4A91-ABF1-2ECA6F444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325" y="4213112"/>
                  <a:ext cx="328613" cy="3286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CBCC6F6-5B44-427D-A0BE-76E7006AB731}"/>
                    </a:ext>
                  </a:extLst>
                </p:cNvPr>
                <p:cNvSpPr/>
                <p:nvPr/>
              </p:nvSpPr>
              <p:spPr>
                <a:xfrm>
                  <a:off x="2084801" y="48198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CBCC6F6-5B44-427D-A0BE-76E7006AB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801" y="4819841"/>
                  <a:ext cx="328613" cy="3286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8244663-9362-403E-BCF4-466BAA551825}"/>
                    </a:ext>
                  </a:extLst>
                </p:cNvPr>
                <p:cNvSpPr/>
                <p:nvPr/>
              </p:nvSpPr>
              <p:spPr>
                <a:xfrm>
                  <a:off x="2301394" y="3244430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8244663-9362-403E-BCF4-466BAA5518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394" y="3244430"/>
                  <a:ext cx="328613" cy="3286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74AB845-2D82-4E45-9AC9-ACEE0413575F}"/>
                    </a:ext>
                  </a:extLst>
                </p:cNvPr>
                <p:cNvSpPr/>
                <p:nvPr/>
              </p:nvSpPr>
              <p:spPr>
                <a:xfrm>
                  <a:off x="2595225" y="3701843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74AB845-2D82-4E45-9AC9-ACEE04135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225" y="3701843"/>
                  <a:ext cx="328613" cy="3286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5D7908E-F293-475B-BDCB-13141B503A36}"/>
                    </a:ext>
                  </a:extLst>
                </p:cNvPr>
                <p:cNvSpPr/>
                <p:nvPr/>
              </p:nvSpPr>
              <p:spPr>
                <a:xfrm>
                  <a:off x="2523554" y="4553964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5D7908E-F293-475B-BDCB-13141B503A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554" y="4553964"/>
                  <a:ext cx="328613" cy="3286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A91D073-583A-4A06-8D28-58BD02F20570}"/>
                    </a:ext>
                  </a:extLst>
                </p:cNvPr>
                <p:cNvSpPr/>
                <p:nvPr/>
              </p:nvSpPr>
              <p:spPr>
                <a:xfrm>
                  <a:off x="3073022" y="3562570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A91D073-583A-4A06-8D28-58BD02F20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022" y="3562570"/>
                  <a:ext cx="328613" cy="3286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27D3E26-47BE-41DD-9F9B-6CF40EF399A5}"/>
                    </a:ext>
                  </a:extLst>
                </p:cNvPr>
                <p:cNvSpPr/>
                <p:nvPr/>
              </p:nvSpPr>
              <p:spPr>
                <a:xfrm>
                  <a:off x="3078443" y="4162341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27D3E26-47BE-41DD-9F9B-6CF40EF39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8443" y="4162341"/>
                  <a:ext cx="328613" cy="32861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707872B-2887-40A4-BC93-02D5CE59F247}"/>
                    </a:ext>
                  </a:extLst>
                </p:cNvPr>
                <p:cNvSpPr/>
                <p:nvPr/>
              </p:nvSpPr>
              <p:spPr>
                <a:xfrm>
                  <a:off x="3297753" y="4778182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707872B-2887-40A4-BC93-02D5CE59F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753" y="4778182"/>
                  <a:ext cx="328613" cy="32861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C379320-5356-472D-9449-CAB102DDA1A8}"/>
                    </a:ext>
                  </a:extLst>
                </p:cNvPr>
                <p:cNvSpPr/>
                <p:nvPr/>
              </p:nvSpPr>
              <p:spPr>
                <a:xfrm>
                  <a:off x="3829786" y="4473797"/>
                  <a:ext cx="328613" cy="32861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C379320-5356-472D-9449-CAB102DDA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786" y="4473797"/>
                  <a:ext cx="328613" cy="32861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A65159-E518-487D-AFF3-31A0AC03E9A2}"/>
                  </a:ext>
                </a:extLst>
              </p:cNvPr>
              <p:cNvSpPr txBox="1"/>
              <p:nvPr/>
            </p:nvSpPr>
            <p:spPr>
              <a:xfrm>
                <a:off x="1287822" y="3036648"/>
                <a:ext cx="22094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A65159-E518-487D-AFF3-31A0AC03E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22" y="3036648"/>
                <a:ext cx="220945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06ED16F-20CD-46D9-B3C3-1F33C52EF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5835" y="2798512"/>
                <a:ext cx="6239781" cy="930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Transitions provably must be different for each population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06ED16F-20CD-46D9-B3C3-1F33C52E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35" y="2798512"/>
                <a:ext cx="6239781" cy="930550"/>
              </a:xfrm>
              <a:prstGeom prst="rect">
                <a:avLst/>
              </a:prstGeom>
              <a:blipFill>
                <a:blip r:embed="rId15"/>
                <a:stretch>
                  <a:fillRect l="-1758" t="-104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7C50C3B-1342-454D-9819-D0035B7092B8}"/>
              </a:ext>
            </a:extLst>
          </p:cNvPr>
          <p:cNvGrpSpPr/>
          <p:nvPr/>
        </p:nvGrpSpPr>
        <p:grpSpPr>
          <a:xfrm>
            <a:off x="5737374" y="4007751"/>
            <a:ext cx="2619994" cy="1219966"/>
            <a:chOff x="6319219" y="3982902"/>
            <a:chExt cx="2619994" cy="1219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8D10C42-FF6E-484B-8914-BEED14CB73F1}"/>
                    </a:ext>
                  </a:extLst>
                </p:cNvPr>
                <p:cNvSpPr/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8D10C42-FF6E-484B-8914-BEED14CB7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4375815"/>
                  <a:ext cx="328613" cy="32861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1BD69A9-5548-4442-A08F-6D426A9A99E7}"/>
                </a:ext>
              </a:extLst>
            </p:cNvPr>
            <p:cNvSpPr/>
            <p:nvPr/>
          </p:nvSpPr>
          <p:spPr>
            <a:xfrm>
              <a:off x="7380950" y="4031107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2B7226-B61D-43FA-9ABE-C84A088C467B}"/>
                </a:ext>
              </a:extLst>
            </p:cNvPr>
            <p:cNvSpPr/>
            <p:nvPr/>
          </p:nvSpPr>
          <p:spPr>
            <a:xfrm>
              <a:off x="6803874" y="4874255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DE7328-0F4D-4DB6-A7BA-D08B3BA192F2}"/>
                </a:ext>
              </a:extLst>
            </p:cNvPr>
            <p:cNvSpPr/>
            <p:nvPr/>
          </p:nvSpPr>
          <p:spPr>
            <a:xfrm>
              <a:off x="7709563" y="4811279"/>
              <a:ext cx="328613" cy="3286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6416BF-E7DA-4A90-8848-E67D03DC9E41}"/>
                </a:ext>
              </a:extLst>
            </p:cNvPr>
            <p:cNvSpPr/>
            <p:nvPr/>
          </p:nvSpPr>
          <p:spPr>
            <a:xfrm>
              <a:off x="6885890" y="4313867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22C7C2-FB5D-484B-B31F-D8E1D744620D}"/>
                </a:ext>
              </a:extLst>
            </p:cNvPr>
            <p:cNvSpPr/>
            <p:nvPr/>
          </p:nvSpPr>
          <p:spPr>
            <a:xfrm>
              <a:off x="7963075" y="4375814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BF6ADF-D95F-4851-88AC-99C89CDCEC4D}"/>
                </a:ext>
              </a:extLst>
            </p:cNvPr>
            <p:cNvSpPr/>
            <p:nvPr/>
          </p:nvSpPr>
          <p:spPr>
            <a:xfrm>
              <a:off x="6319219" y="4565355"/>
              <a:ext cx="328613" cy="32861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9E1407-9937-4468-8E01-C1D94003AF49}"/>
                </a:ext>
              </a:extLst>
            </p:cNvPr>
            <p:cNvSpPr/>
            <p:nvPr/>
          </p:nvSpPr>
          <p:spPr>
            <a:xfrm>
              <a:off x="7256718" y="4697743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779072-1D07-433E-8A5F-F1D6974B5039}"/>
                </a:ext>
              </a:extLst>
            </p:cNvPr>
            <p:cNvSpPr/>
            <p:nvPr/>
          </p:nvSpPr>
          <p:spPr>
            <a:xfrm>
              <a:off x="6483525" y="3982902"/>
              <a:ext cx="328613" cy="32861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C774C8DA-1EEF-4EE5-A5E0-0F8983B5671C}"/>
              </a:ext>
            </a:extLst>
          </p:cNvPr>
          <p:cNvSpPr/>
          <p:nvPr/>
        </p:nvSpPr>
        <p:spPr>
          <a:xfrm rot="10800000">
            <a:off x="8234039" y="3733014"/>
            <a:ext cx="943265" cy="157145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53EFF88-0334-4034-A497-1CEB72B7059E}"/>
              </a:ext>
            </a:extLst>
          </p:cNvPr>
          <p:cNvSpPr/>
          <p:nvPr/>
        </p:nvSpPr>
        <p:spPr>
          <a:xfrm rot="16200000">
            <a:off x="6322798" y="4496863"/>
            <a:ext cx="619721" cy="205792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8A63D2-F8C6-4F90-929F-83A7C19E0628}"/>
                  </a:ext>
                </a:extLst>
              </p:cNvPr>
              <p:cNvSpPr txBox="1"/>
              <p:nvPr/>
            </p:nvSpPr>
            <p:spPr>
              <a:xfrm>
                <a:off x="9228935" y="4099589"/>
                <a:ext cx="274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Stable configuration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agents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8A63D2-F8C6-4F90-929F-83A7C19E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935" y="4099589"/>
                <a:ext cx="2743200" cy="830997"/>
              </a:xfrm>
              <a:prstGeom prst="rect">
                <a:avLst/>
              </a:prstGeom>
              <a:blipFill>
                <a:blip r:embed="rId17"/>
                <a:stretch>
                  <a:fillRect l="-3556" t="-5882" r="-288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F54A54-C973-4090-8979-7F937775CC95}"/>
                  </a:ext>
                </a:extLst>
              </p:cNvPr>
              <p:cNvSpPr txBox="1"/>
              <p:nvPr/>
            </p:nvSpPr>
            <p:spPr>
              <a:xfrm>
                <a:off x="5085103" y="5812689"/>
                <a:ext cx="45922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 configuration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agents can’t create a leader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F54A54-C973-4090-8979-7F937775C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03" y="5812689"/>
                <a:ext cx="4592253" cy="830997"/>
              </a:xfrm>
              <a:prstGeom prst="rect">
                <a:avLst/>
              </a:prstGeom>
              <a:blipFill>
                <a:blip r:embed="rId18"/>
                <a:stretch>
                  <a:fillRect l="-199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utoShape 45">
            <a:extLst>
              <a:ext uri="{FF2B5EF4-FFF2-40B4-BE49-F238E27FC236}">
                <a16:creationId xmlns:a16="http://schemas.microsoft.com/office/drawing/2014/main" id="{2175E9A4-7691-4226-A9F8-B4AA6E319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28" y="3893368"/>
            <a:ext cx="1079500" cy="1152525"/>
          </a:xfrm>
          <a:prstGeom prst="lightningBol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r>
              <a:rPr lang="en-US" altLang="en-US" dirty="0">
                <a:latin typeface="Tahoma" panose="020B0604030504040204" pitchFamily="34" charset="0"/>
              </a:rPr>
              <a:t>volatile</a:t>
            </a:r>
          </a:p>
          <a:p>
            <a:pPr algn="ctr" eaLnBrk="1" hangingPunct="1"/>
            <a:r>
              <a:rPr lang="en-US" altLang="en-US" dirty="0">
                <a:latin typeface="Tahoma" panose="020B0604030504040204" pitchFamily="34" charset="0"/>
              </a:rPr>
              <a:t>memory</a:t>
            </a:r>
          </a:p>
          <a:p>
            <a:pPr algn="ctr" eaLnBrk="1" hangingPunct="1"/>
            <a:r>
              <a:rPr lang="en-US" altLang="en-US" dirty="0">
                <a:latin typeface="Tahoma" panose="020B0604030504040204" pitchFamily="34" charset="0"/>
              </a:rPr>
              <a:t>corruption</a:t>
            </a: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algn="ctr" eaLnBrk="1" hangingPunct="1"/>
            <a:endParaRPr lang="fr-FR" alt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31" grpId="0" animBg="1"/>
      <p:bldP spid="32" grpId="0" animBg="1"/>
      <p:bldP spid="33" grpId="0"/>
      <p:bldP spid="34" grpId="0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6CDD-966D-41D3-9D8D-7CA86414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144" cy="1325563"/>
          </a:xfrm>
        </p:spPr>
        <p:txBody>
          <a:bodyPr/>
          <a:lstStyle/>
          <a:p>
            <a:pPr algn="ctr"/>
            <a:r>
              <a:rPr lang="en-US" dirty="0"/>
              <a:t>Simple Self-Stabilizing Leader Election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3DE7-3AE5-4594-B85B-54DCD86A3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2787"/>
                <a:ext cx="4245864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Provably need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Protocol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3DE7-3AE5-4594-B85B-54DCD86A3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2787"/>
                <a:ext cx="4245864" cy="1325563"/>
              </a:xfrm>
              <a:blipFill>
                <a:blip r:embed="rId3"/>
                <a:stretch>
                  <a:fillRect l="-2586"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BEDE-845D-4371-892E-755AF95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7843-04AE-4147-A42A-1DD9E1BD6BB6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/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={0,1,…,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={0}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141178-61EF-498A-AF38-F08D5C0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98" y="2210979"/>
                <a:ext cx="4072114" cy="461665"/>
              </a:xfrm>
              <a:prstGeom prst="rect">
                <a:avLst/>
              </a:prstGeom>
              <a:blipFill>
                <a:blip r:embed="rId4"/>
                <a:stretch>
                  <a:fillRect l="-44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/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A9DCE-5310-4E47-AF2A-CD686320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2821855"/>
                <a:ext cx="3485346" cy="461665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16EE201-2C60-4FFC-98E3-71414EADA8D3}"/>
              </a:ext>
            </a:extLst>
          </p:cNvPr>
          <p:cNvSpPr/>
          <p:nvPr/>
        </p:nvSpPr>
        <p:spPr>
          <a:xfrm>
            <a:off x="2642616" y="1380006"/>
            <a:ext cx="4537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</a:rPr>
              <a:t>[S. Cai, T. Izumi, and K. Wada. Theory of Computing Systems, 2012.]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/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5E269E-42A7-4B50-A6D4-D93065695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4299878"/>
                <a:ext cx="328613" cy="3286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/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4D41F1-DA20-4DED-93A2-AAF098AD1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1" y="4271790"/>
                <a:ext cx="328613" cy="3286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038676F-912C-4E72-9B3C-79FA121780B6}"/>
                  </a:ext>
                </a:extLst>
              </p:cNvPr>
              <p:cNvSpPr/>
              <p:nvPr/>
            </p:nvSpPr>
            <p:spPr>
              <a:xfrm>
                <a:off x="5431371" y="3828919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038676F-912C-4E72-9B3C-79FA12178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71" y="3828919"/>
                <a:ext cx="328613" cy="3286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EFE98E7-5F02-40DE-848A-A756E54A91E2}"/>
                  </a:ext>
                </a:extLst>
              </p:cNvPr>
              <p:cNvSpPr/>
              <p:nvPr/>
            </p:nvSpPr>
            <p:spPr>
              <a:xfrm>
                <a:off x="5431371" y="338604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EFE98E7-5F02-40DE-848A-A756E54A9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71" y="3386048"/>
                <a:ext cx="328613" cy="328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ABFE320-456E-49B2-BE76-01178752DC3C}"/>
              </a:ext>
            </a:extLst>
          </p:cNvPr>
          <p:cNvGrpSpPr/>
          <p:nvPr/>
        </p:nvGrpSpPr>
        <p:grpSpPr>
          <a:xfrm>
            <a:off x="2391350" y="4508642"/>
            <a:ext cx="6219250" cy="241152"/>
            <a:chOff x="5508152" y="4892480"/>
            <a:chExt cx="5143041" cy="243699"/>
          </a:xfrm>
        </p:grpSpPr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74B85E28-24F3-43EB-871F-F13493483E45}"/>
                </a:ext>
              </a:extLst>
            </p:cNvPr>
            <p:cNvSpPr/>
            <p:nvPr/>
          </p:nvSpPr>
          <p:spPr>
            <a:xfrm rot="16200000">
              <a:off x="5697258" y="4707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4D203713-D9E4-4BEC-A67F-7100330F97A2}"/>
                </a:ext>
              </a:extLst>
            </p:cNvPr>
            <p:cNvSpPr/>
            <p:nvPr/>
          </p:nvSpPr>
          <p:spPr>
            <a:xfrm rot="16200000">
              <a:off x="6471095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C990808D-7D06-4381-B4F7-1AA9301BC0CA}"/>
                </a:ext>
              </a:extLst>
            </p:cNvPr>
            <p:cNvSpPr/>
            <p:nvPr/>
          </p:nvSpPr>
          <p:spPr>
            <a:xfrm rot="16200000">
              <a:off x="7244932" y="4707372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C829551B-AE23-48EB-B373-67D6F169D020}"/>
                </a:ext>
              </a:extLst>
            </p:cNvPr>
            <p:cNvSpPr/>
            <p:nvPr/>
          </p:nvSpPr>
          <p:spPr>
            <a:xfrm rot="16200000">
              <a:off x="8018769" y="4707373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B2539A81-BA09-4E1E-A832-467875C0173B}"/>
                </a:ext>
              </a:extLst>
            </p:cNvPr>
            <p:cNvSpPr/>
            <p:nvPr/>
          </p:nvSpPr>
          <p:spPr>
            <a:xfrm rot="16200000">
              <a:off x="9486794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92575E18-2EE7-41DD-9570-3E22FCFA7CE1}"/>
                </a:ext>
              </a:extLst>
            </p:cNvPr>
            <p:cNvSpPr/>
            <p:nvPr/>
          </p:nvSpPr>
          <p:spPr>
            <a:xfrm rot="16200000">
              <a:off x="10222388" y="4703374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BCEB76E0-9C61-45ED-BC3E-EB56DF139688}"/>
                </a:ext>
              </a:extLst>
            </p:cNvPr>
            <p:cNvSpPr/>
            <p:nvPr/>
          </p:nvSpPr>
          <p:spPr>
            <a:xfrm rot="16200000">
              <a:off x="8751201" y="4703376"/>
              <a:ext cx="239699" cy="617911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/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D4889A-0F33-4F58-A597-DBD82ED30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08" y="4299878"/>
                <a:ext cx="328613" cy="328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C83261B-8D6C-43F5-BCB5-620F583E595F}"/>
                  </a:ext>
                </a:extLst>
              </p:cNvPr>
              <p:cNvSpPr/>
              <p:nvPr/>
            </p:nvSpPr>
            <p:spPr>
              <a:xfrm>
                <a:off x="7180208" y="389776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C83261B-8D6C-43F5-BCB5-620F583E5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08" y="3897765"/>
                <a:ext cx="328613" cy="32861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/>
              <p:nvPr/>
            </p:nvSpPr>
            <p:spPr>
              <a:xfrm>
                <a:off x="3546436" y="3897764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19FEAC-BBAC-4DA9-8D25-7E2FDEB9A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36" y="3897764"/>
                <a:ext cx="328613" cy="3286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/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CE3014-06F8-46F2-9FA8-EDDED2257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97" y="4271790"/>
                <a:ext cx="328613" cy="3286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/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4ED8CF-F8E7-44DA-8070-B345B5D5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80" y="4299878"/>
                <a:ext cx="328613" cy="3286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/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AE4BA8-8FF4-480C-9BF1-0440D2BFD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48" y="4327015"/>
                <a:ext cx="328613" cy="3286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/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45EC8BB-8CFE-417B-819A-FA1312618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19" y="4327014"/>
                <a:ext cx="328613" cy="32861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56C4926-8251-4360-966B-06E1F694C1F2}"/>
              </a:ext>
            </a:extLst>
          </p:cNvPr>
          <p:cNvSpPr txBox="1"/>
          <p:nvPr/>
        </p:nvSpPr>
        <p:spPr>
          <a:xfrm>
            <a:off x="8956488" y="3660323"/>
            <a:ext cx="221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Arbitrary initial configuration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25E021-86F2-45EC-ADE3-368F11F42AC1}"/>
              </a:ext>
            </a:extLst>
          </p:cNvPr>
          <p:cNvSpPr txBox="1"/>
          <p:nvPr/>
        </p:nvSpPr>
        <p:spPr>
          <a:xfrm>
            <a:off x="8956488" y="3660323"/>
            <a:ext cx="2504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Unique terminal configuration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373A105-9A6B-4239-9BEF-10DE2F05CB87}"/>
              </a:ext>
            </a:extLst>
          </p:cNvPr>
          <p:cNvSpPr txBox="1">
            <a:spLocks/>
          </p:cNvSpPr>
          <p:nvPr/>
        </p:nvSpPr>
        <p:spPr>
          <a:xfrm>
            <a:off x="838200" y="5614291"/>
            <a:ext cx="9906000" cy="110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Solves strictly harder </a:t>
            </a:r>
            <a:r>
              <a:rPr lang="en-US" b="1" dirty="0"/>
              <a:t>ranking </a:t>
            </a:r>
            <a:r>
              <a:rPr lang="en-US" dirty="0"/>
              <a:t>problem</a:t>
            </a:r>
          </a:p>
          <a:p>
            <a:r>
              <a:rPr lang="en-US" dirty="0"/>
              <a:t>Protocol is </a:t>
            </a:r>
            <a:r>
              <a:rPr lang="en-US" b="1" dirty="0"/>
              <a:t>silent</a:t>
            </a:r>
            <a:r>
              <a:rPr lang="en-US" dirty="0"/>
              <a:t> (only null transitions in terminal configuration)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AC47548-5CD5-4942-94DC-6EE803FAB70F}"/>
              </a:ext>
            </a:extLst>
          </p:cNvPr>
          <p:cNvGrpSpPr/>
          <p:nvPr/>
        </p:nvGrpSpPr>
        <p:grpSpPr>
          <a:xfrm>
            <a:off x="2242585" y="4658791"/>
            <a:ext cx="6659341" cy="830997"/>
            <a:chOff x="2219618" y="4686432"/>
            <a:chExt cx="6550218" cy="104412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E66ED5-3301-47ED-A58E-8DCDE57FAF4A}"/>
                </a:ext>
              </a:extLst>
            </p:cNvPr>
            <p:cNvGrpSpPr/>
            <p:nvPr/>
          </p:nvGrpSpPr>
          <p:grpSpPr>
            <a:xfrm>
              <a:off x="2219618" y="4919148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F77DEBF-3C3C-437B-AE2B-4B204C6C9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8721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52547D26-D389-4D1C-B25D-D0B9DD9033C0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D5CE4C-199D-40A3-8593-A2730E40F124}"/>
                </a:ext>
              </a:extLst>
            </p:cNvPr>
            <p:cNvGrpSpPr/>
            <p:nvPr/>
          </p:nvGrpSpPr>
          <p:grpSpPr>
            <a:xfrm>
              <a:off x="3187783" y="4913781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84CAB89-B5E0-46FA-A4B1-B2EA093FB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row: Up 51">
                <a:extLst>
                  <a:ext uri="{FF2B5EF4-FFF2-40B4-BE49-F238E27FC236}">
                    <a16:creationId xmlns:a16="http://schemas.microsoft.com/office/drawing/2014/main" id="{7F6FD912-6442-4C79-AB64-970E833319C1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AF809B-F6DB-454B-AA8D-57E30FEF7825}"/>
                </a:ext>
              </a:extLst>
            </p:cNvPr>
            <p:cNvGrpSpPr/>
            <p:nvPr/>
          </p:nvGrpSpPr>
          <p:grpSpPr>
            <a:xfrm>
              <a:off x="4194649" y="4909469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E501E8-4340-4AF6-B657-30630206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8721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Arrow: Up 54">
                <a:extLst>
                  <a:ext uri="{FF2B5EF4-FFF2-40B4-BE49-F238E27FC236}">
                    <a16:creationId xmlns:a16="http://schemas.microsoft.com/office/drawing/2014/main" id="{49798D1C-A363-4288-91EF-E179F5A16B98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041B157-C118-47D6-9166-E0BA509B4A76}"/>
                </a:ext>
              </a:extLst>
            </p:cNvPr>
            <p:cNvGrpSpPr/>
            <p:nvPr/>
          </p:nvGrpSpPr>
          <p:grpSpPr>
            <a:xfrm>
              <a:off x="7721079" y="4912375"/>
              <a:ext cx="1048757" cy="811407"/>
              <a:chOff x="2256177" y="4897419"/>
              <a:chExt cx="1048757" cy="8114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Rank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C1FFFBA-1225-481F-94EB-99DED0058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177" y="5247161"/>
                    <a:ext cx="1048757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930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Arrow: Up 57">
                <a:extLst>
                  <a:ext uri="{FF2B5EF4-FFF2-40B4-BE49-F238E27FC236}">
                    <a16:creationId xmlns:a16="http://schemas.microsoft.com/office/drawing/2014/main" id="{3702DF68-71F1-46DF-A1C0-017473942297}"/>
                  </a:ext>
                </a:extLst>
              </p:cNvPr>
              <p:cNvSpPr/>
              <p:nvPr/>
            </p:nvSpPr>
            <p:spPr>
              <a:xfrm>
                <a:off x="2648922" y="4897419"/>
                <a:ext cx="232068" cy="349741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6212D8-B2A4-476A-9511-759EB2EBFD69}"/>
                </a:ext>
              </a:extLst>
            </p:cNvPr>
            <p:cNvSpPr txBox="1"/>
            <p:nvPr/>
          </p:nvSpPr>
          <p:spPr>
            <a:xfrm>
              <a:off x="6123145" y="4686432"/>
              <a:ext cx="485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22CCC749-EDC8-4171-9007-5116833951C2}"/>
              </a:ext>
            </a:extLst>
          </p:cNvPr>
          <p:cNvSpPr/>
          <p:nvPr/>
        </p:nvSpPr>
        <p:spPr>
          <a:xfrm>
            <a:off x="5292337" y="3288616"/>
            <a:ext cx="569339" cy="97605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0" grpId="0" animBg="1"/>
      <p:bldP spid="22" grpId="0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28" grpId="1" animBg="1"/>
      <p:bldP spid="34" grpId="0" animBg="1"/>
      <p:bldP spid="34" grpId="1" animBg="1"/>
      <p:bldP spid="35" grpId="0" animBg="1"/>
      <p:bldP spid="36" grpId="0" animBg="1"/>
      <p:bldP spid="38" grpId="0" animBg="1"/>
      <p:bldP spid="39" grpId="0" animBg="1"/>
      <p:bldP spid="40" grpId="0"/>
      <p:bldP spid="40" grpId="1"/>
      <p:bldP spid="41" grpId="0"/>
      <p:bldP spid="62" grpId="0" animBg="1"/>
      <p:bldP spid="6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3B4B7262A0D2448D1B011F1D7A2D85" ma:contentTypeVersion="2" ma:contentTypeDescription="Create a new document." ma:contentTypeScope="" ma:versionID="fe30df9f55664b41650beb29a37bb3a2">
  <xsd:schema xmlns:xsd="http://www.w3.org/2001/XMLSchema" xmlns:xs="http://www.w3.org/2001/XMLSchema" xmlns:p="http://schemas.microsoft.com/office/2006/metadata/properties" xmlns:ns3="58aebaaa-2ea9-4db9-a3f3-7fe95797afd3" targetNamespace="http://schemas.microsoft.com/office/2006/metadata/properties" ma:root="true" ma:fieldsID="75698a05a9ee2e010dd1bb877beb3df1" ns3:_="">
    <xsd:import namespace="58aebaaa-2ea9-4db9-a3f3-7fe95797af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ebaaa-2ea9-4db9-a3f3-7fe95797af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033A3-8C5C-4511-A4DE-1B53BB85D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ebaaa-2ea9-4db9-a3f3-7fe95797af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4F1B96-1780-4F95-A1B8-87C11AE49F7E}">
  <ds:schemaRefs>
    <ds:schemaRef ds:uri="58aebaaa-2ea9-4db9-a3f3-7fe95797afd3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CA75FD-BF2D-4F88-A065-9CA2D9E4F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19450</TotalTime>
  <Words>2234</Words>
  <Application>Microsoft Office PowerPoint</Application>
  <PresentationFormat>Widescreen</PresentationFormat>
  <Paragraphs>613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Time-Optimal Self-Stabilizing Leader Election in Population Protocols</vt:lpstr>
      <vt:lpstr>Joint Work</vt:lpstr>
      <vt:lpstr>Population Protocols Model</vt:lpstr>
      <vt:lpstr>Population Protocols Motivation</vt:lpstr>
      <vt:lpstr>Leader Election Problem</vt:lpstr>
      <vt:lpstr>Protocol Complexity</vt:lpstr>
      <vt:lpstr>Uniformly initialized Leader Election</vt:lpstr>
      <vt:lpstr>Self-Stabilizing Leader Election</vt:lpstr>
      <vt:lpstr>Simple Self-Stabilizing Leader Election Protocol</vt:lpstr>
      <vt:lpstr>Time Analysis</vt:lpstr>
      <vt:lpstr>Time Analysis</vt:lpstr>
      <vt:lpstr>Our Work: Time / Space Tradeoffs for Self-Stabilizing Leader Election</vt:lpstr>
      <vt:lpstr>Optimal silent protocol</vt:lpstr>
      <vt:lpstr>Reset Subroutine</vt:lpstr>
      <vt:lpstr>Post reset: Binary tree ranking</vt:lpstr>
      <vt:lpstr>Silent protocol: O(n) time, O(n) states</vt:lpstr>
      <vt:lpstr>Time-optimal non-silent protocol</vt:lpstr>
      <vt:lpstr>Similar Reset Rule</vt:lpstr>
      <vt:lpstr>Detecting Errors from any initial configuration</vt:lpstr>
      <vt:lpstr>Faster name collision detection: O(√n) time</vt:lpstr>
      <vt:lpstr>Fast name collision detection: O(log n) time</vt:lpstr>
      <vt:lpstr>Fast name collision detection: O(log n) time</vt:lpstr>
      <vt:lpstr>Fast name collision detection: O(log n) time</vt:lpstr>
      <vt:lpstr>Summary</vt:lpstr>
      <vt:lpstr>Thank you for your attention  Please see the full paper for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Stably Elect a Leader from a Corrupted Population</dc:title>
  <dc:creator>Eric Severson</dc:creator>
  <cp:lastModifiedBy>Eric Severson</cp:lastModifiedBy>
  <cp:revision>80</cp:revision>
  <dcterms:created xsi:type="dcterms:W3CDTF">2019-09-02T19:34:54Z</dcterms:created>
  <dcterms:modified xsi:type="dcterms:W3CDTF">2021-07-22T18:24:42Z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0x010100363B4B7262A0D2448D1B011F1D7A2D85</vt:lpwstr>
  </property>
</Properties>
</file>