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256" r:id="rId5"/>
    <p:sldId id="342" r:id="rId6"/>
    <p:sldId id="343" r:id="rId7"/>
    <p:sldId id="344" r:id="rId8"/>
    <p:sldId id="345" r:id="rId9"/>
    <p:sldId id="360" r:id="rId10"/>
    <p:sldId id="346" r:id="rId11"/>
    <p:sldId id="347" r:id="rId12"/>
    <p:sldId id="348" r:id="rId13"/>
    <p:sldId id="349" r:id="rId14"/>
    <p:sldId id="350" r:id="rId15"/>
    <p:sldId id="351" r:id="rId16"/>
    <p:sldId id="366" r:id="rId17"/>
    <p:sldId id="369" r:id="rId18"/>
    <p:sldId id="370" r:id="rId19"/>
    <p:sldId id="313" r:id="rId20"/>
    <p:sldId id="352" r:id="rId21"/>
    <p:sldId id="353" r:id="rId22"/>
    <p:sldId id="371" r:id="rId23"/>
    <p:sldId id="356" r:id="rId24"/>
    <p:sldId id="357" r:id="rId25"/>
    <p:sldId id="358" r:id="rId26"/>
    <p:sldId id="365" r:id="rId27"/>
    <p:sldId id="364" r:id="rId28"/>
    <p:sldId id="373" r:id="rId29"/>
    <p:sldId id="362" r:id="rId30"/>
    <p:sldId id="363" r:id="rId31"/>
    <p:sldId id="368" r:id="rId32"/>
    <p:sldId id="37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FD84E-09A2-489D-A015-AFFF3B4EA00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322A8-210B-4564-884C-1E4E077C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4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T_n</a:t>
            </a:r>
            <a:r>
              <a:rPr lang="en-US" dirty="0"/>
              <a:t>&gt;(1+d)</a:t>
            </a:r>
            <a:r>
              <a:rPr lang="en-US" dirty="0" err="1"/>
              <a:t>ET_n</a:t>
            </a:r>
            <a:r>
              <a:rPr lang="en-US" dirty="0"/>
              <a:t>)\</a:t>
            </a:r>
            <a:r>
              <a:rPr lang="en-US" dirty="0" err="1"/>
              <a:t>leq</a:t>
            </a:r>
            <a:r>
              <a:rPr lang="en-US" dirty="0"/>
              <a:t>\approx. 2(1+d)n^(-2d)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0D3B5-2D28-4083-BEAA-0A1719E1EF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4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45E57-7D60-4560-A97D-97B4CBF71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7E9B8-A908-4781-9CA2-F31587C0A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00432-C8F9-4BEB-99E5-3BB92E96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7374-9028-4123-A260-60F0DF890A8D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7CDC6-444B-4103-B5A9-E19AC5E4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88D7-9D20-4032-A4C2-7099246A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9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4CB2-9547-42D5-ABE8-DA2F12E4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D9CBE-1706-42B9-AF5A-8A711D545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3D081-F76B-43E0-97A4-4229CD0D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AA5D-A1B3-4807-AC9E-7614440F42CD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F8013-050D-4E58-82FA-017761C5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ADAF5-6139-40C8-8866-F91B70C0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3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86BB0-2380-4C6C-B754-F8C79E765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CB377-1241-459A-9592-9A0FD0AB3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94354-0512-455C-8350-1F96FA95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4B4B-9FD1-4AE7-942F-9E112796EA94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92ECD-DFED-48AE-B904-585EBEAA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02F94-79FD-46BC-B429-A04AA3C7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9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CA76-E37A-45AB-8CBD-96C447AB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E2ED-6BE6-4B73-AF17-EDFAA4336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98B5-6B8A-45A5-8B25-521AC1E5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0119-A052-401C-B7BB-A09EB39DD073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0B173-5893-4AFF-8DE9-D319A5E8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9FE4D-5BF6-470E-BDFB-7854CBFA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5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F173-54D2-4301-A772-21FA8CA7B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9B31B-0DCC-42A0-BAF7-75FFA7BD4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88386-EC1E-4AF5-A6BF-28C63CD1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503A-52DF-4D7E-ADC0-234A53A95EF4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6D79B-3BF6-47BC-A988-8BAF8ECF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0AB38-D0D8-41A0-B416-49EB24A3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2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F3BA-1E06-4BE7-9147-BA42B63A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D71CE-2311-48DA-B488-C9E8FA603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14652-EB03-49B3-B976-4A20C26E7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2D534-086D-4949-B0DE-6322F6F1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7703-2D40-4BAB-A438-6D16977526B0}" type="datetime1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BD6D3-48A9-4B6B-AAB2-0B33DCEE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E7FD9-37B6-4999-BD62-35B65CBE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5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E10E-28D8-4633-AA5A-76957BAC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9068B-F6AC-41EA-93A5-38E8E6D0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180B3-D55E-4EC6-BC3A-CE7C6C7B3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62A85-AD0E-4B16-99BD-160356C20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E4150-8801-4B79-88B9-894F78282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8E6202-D592-4AC8-8B17-1D5700E6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7134-BD04-455B-8558-9B436E9F7A48}" type="datetime1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8EF02-B524-42C4-A0B7-012E2068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3DFB24-5249-4A68-80D8-34E08DA4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4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2D08-DA57-4E1B-A6A2-9F8430ED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EA441-0E9C-4EE0-B01E-8FDE00CE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53FB-30A3-45F2-9887-7A06E1632C4F}" type="datetime1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C3832-E320-44DD-B806-966AAAE4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71E8C-70E8-4322-9FA7-A4E08E9D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7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3070F-22C7-45D6-BBFE-43A96F7E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5CAF-7BF7-4E03-AE21-D3D8DB934867}" type="datetime1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5C84F-8BF8-46F2-8FCD-51D1BC09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CCD03-86D4-4FBD-99F4-5A57FF99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3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2CA5-13B0-4C77-A276-073890A3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0299-8891-4E42-9964-95F6FEE4B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0C307-5AFC-4865-9D43-73F24F93D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ECA3B-4FBC-4188-9D37-DBB9CF07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7666-1D38-4DE9-9FEF-7D51B1EF0CEA}" type="datetime1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B6BAA-D370-4985-80E8-891A5223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69437-5AB9-4577-826C-C2F07557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1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2AD4-CAF9-46FA-B13A-B463A417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D2B1E-CB1F-46F6-ACED-77F847F41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0BC1E-B695-4C4E-BB14-435634A0F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CF0DF-DC08-4FF4-9BB8-4BC942FF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10FA-6001-4972-B382-AC3B775AC396}" type="datetime1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B7AD6-2A81-4367-8D1C-83C88FCD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2E864-49A2-4356-8615-3E1A337C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B5286-B473-4A99-86DB-C4D917C9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EE89B-F881-4603-9151-243A0B28A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8DFB-7D4E-4DEF-AAC6-614548BCD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B60CB-8390-441B-AE32-71064633FEC1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FC80D-7973-44CF-AD6B-582A5C180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B7A89-BCBA-4391-9A8C-0B54BB4E4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5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6.png"/><Relationship Id="rId26" Type="http://schemas.openxmlformats.org/officeDocument/2006/relationships/image" Target="../media/image114.png"/><Relationship Id="rId3" Type="http://schemas.openxmlformats.org/officeDocument/2006/relationships/image" Target="../media/image87.png"/><Relationship Id="rId21" Type="http://schemas.openxmlformats.org/officeDocument/2006/relationships/image" Target="../media/image109.png"/><Relationship Id="rId7" Type="http://schemas.openxmlformats.org/officeDocument/2006/relationships/image" Target="../media/image103.png"/><Relationship Id="rId12" Type="http://schemas.openxmlformats.org/officeDocument/2006/relationships/image" Target="../media/image99.png"/><Relationship Id="rId17" Type="http://schemas.openxmlformats.org/officeDocument/2006/relationships/image" Target="../media/image105.png"/><Relationship Id="rId25" Type="http://schemas.openxmlformats.org/officeDocument/2006/relationships/image" Target="../media/image113.png"/><Relationship Id="rId2" Type="http://schemas.openxmlformats.org/officeDocument/2006/relationships/image" Target="../media/image86.png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8.png"/><Relationship Id="rId24" Type="http://schemas.openxmlformats.org/officeDocument/2006/relationships/image" Target="../media/image112.png"/><Relationship Id="rId5" Type="http://schemas.openxmlformats.org/officeDocument/2006/relationships/image" Target="../media/image89.png"/><Relationship Id="rId15" Type="http://schemas.openxmlformats.org/officeDocument/2006/relationships/image" Target="../media/image102.png"/><Relationship Id="rId23" Type="http://schemas.openxmlformats.org/officeDocument/2006/relationships/image" Target="../media/image111.png"/><Relationship Id="rId10" Type="http://schemas.openxmlformats.org/officeDocument/2006/relationships/image" Target="../media/image97.png"/><Relationship Id="rId19" Type="http://schemas.openxmlformats.org/officeDocument/2006/relationships/image" Target="../media/image107.png"/><Relationship Id="rId4" Type="http://schemas.openxmlformats.org/officeDocument/2006/relationships/image" Target="../media/image88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160.png"/><Relationship Id="rId3" Type="http://schemas.openxmlformats.org/officeDocument/2006/relationships/image" Target="../media/image87.png"/><Relationship Id="rId7" Type="http://schemas.openxmlformats.org/officeDocument/2006/relationships/image" Target="../media/image100.png"/><Relationship Id="rId12" Type="http://schemas.openxmlformats.org/officeDocument/2006/relationships/image" Target="../media/image1150.png"/><Relationship Id="rId2" Type="http://schemas.openxmlformats.org/officeDocument/2006/relationships/image" Target="../media/image86.png"/><Relationship Id="rId16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140.png"/><Relationship Id="rId5" Type="http://schemas.openxmlformats.org/officeDocument/2006/relationships/image" Target="../media/image1120.png"/><Relationship Id="rId15" Type="http://schemas.openxmlformats.org/officeDocument/2006/relationships/image" Target="../media/image118.png"/><Relationship Id="rId10" Type="http://schemas.openxmlformats.org/officeDocument/2006/relationships/image" Target="../media/image116.png"/><Relationship Id="rId4" Type="http://schemas.openxmlformats.org/officeDocument/2006/relationships/image" Target="../media/image1110.png"/><Relationship Id="rId9" Type="http://schemas.openxmlformats.org/officeDocument/2006/relationships/image" Target="../media/image102.png"/><Relationship Id="rId14" Type="http://schemas.openxmlformats.org/officeDocument/2006/relationships/image" Target="../media/image1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3" Type="http://schemas.openxmlformats.org/officeDocument/2006/relationships/image" Target="../media/image122.png"/><Relationship Id="rId21" Type="http://schemas.openxmlformats.org/officeDocument/2006/relationships/image" Target="../media/image140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" Type="http://schemas.openxmlformats.org/officeDocument/2006/relationships/image" Target="../media/image121.png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24" Type="http://schemas.openxmlformats.org/officeDocument/2006/relationships/image" Target="../media/image143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00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" Type="http://schemas.openxmlformats.org/officeDocument/2006/relationships/image" Target="../media/image144.png"/><Relationship Id="rId16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48.png"/><Relationship Id="rId15" Type="http://schemas.openxmlformats.org/officeDocument/2006/relationships/image" Target="../media/image152.png"/><Relationship Id="rId10" Type="http://schemas.openxmlformats.org/officeDocument/2006/relationships/image" Target="../media/image147.png"/><Relationship Id="rId4" Type="http://schemas.openxmlformats.org/officeDocument/2006/relationships/image" Target="../media/image146.png"/><Relationship Id="rId9" Type="http://schemas.openxmlformats.org/officeDocument/2006/relationships/image" Target="../media/image102.png"/><Relationship Id="rId14" Type="http://schemas.openxmlformats.org/officeDocument/2006/relationships/image" Target="../media/image1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59.png"/><Relationship Id="rId18" Type="http://schemas.openxmlformats.org/officeDocument/2006/relationships/image" Target="../media/image163.png"/><Relationship Id="rId3" Type="http://schemas.openxmlformats.org/officeDocument/2006/relationships/image" Target="../media/image156.png"/><Relationship Id="rId21" Type="http://schemas.openxmlformats.org/officeDocument/2006/relationships/image" Target="../media/image166.png"/><Relationship Id="rId7" Type="http://schemas.openxmlformats.org/officeDocument/2006/relationships/image" Target="../media/image100.png"/><Relationship Id="rId12" Type="http://schemas.openxmlformats.org/officeDocument/2006/relationships/image" Target="../media/image149.png"/><Relationship Id="rId17" Type="http://schemas.openxmlformats.org/officeDocument/2006/relationships/image" Target="../media/image162.png"/><Relationship Id="rId2" Type="http://schemas.openxmlformats.org/officeDocument/2006/relationships/image" Target="../media/image155.png"/><Relationship Id="rId16" Type="http://schemas.openxmlformats.org/officeDocument/2006/relationships/image" Target="../media/image161.png"/><Relationship Id="rId20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58.png"/><Relationship Id="rId15" Type="http://schemas.openxmlformats.org/officeDocument/2006/relationships/image" Target="../media/image151.png"/><Relationship Id="rId23" Type="http://schemas.openxmlformats.org/officeDocument/2006/relationships/image" Target="../media/image168.png"/><Relationship Id="rId10" Type="http://schemas.openxmlformats.org/officeDocument/2006/relationships/image" Target="../media/image157.png"/><Relationship Id="rId19" Type="http://schemas.openxmlformats.org/officeDocument/2006/relationships/image" Target="../media/image164.png"/><Relationship Id="rId9" Type="http://schemas.openxmlformats.org/officeDocument/2006/relationships/image" Target="../media/image102.png"/><Relationship Id="rId14" Type="http://schemas.openxmlformats.org/officeDocument/2006/relationships/image" Target="../media/image160.png"/><Relationship Id="rId22" Type="http://schemas.openxmlformats.org/officeDocument/2006/relationships/image" Target="../media/image16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9.png"/><Relationship Id="rId18" Type="http://schemas.openxmlformats.org/officeDocument/2006/relationships/image" Target="../media/image184.png"/><Relationship Id="rId3" Type="http://schemas.openxmlformats.org/officeDocument/2006/relationships/image" Target="../media/image169.png"/><Relationship Id="rId21" Type="http://schemas.openxmlformats.org/officeDocument/2006/relationships/image" Target="../media/image187.png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17" Type="http://schemas.openxmlformats.org/officeDocument/2006/relationships/image" Target="../media/image18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2.png"/><Relationship Id="rId20" Type="http://schemas.openxmlformats.org/officeDocument/2006/relationships/image" Target="../media/image1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71.png"/><Relationship Id="rId15" Type="http://schemas.openxmlformats.org/officeDocument/2006/relationships/image" Target="../media/image181.png"/><Relationship Id="rId10" Type="http://schemas.openxmlformats.org/officeDocument/2006/relationships/image" Target="../media/image176.png"/><Relationship Id="rId19" Type="http://schemas.openxmlformats.org/officeDocument/2006/relationships/image" Target="../media/image185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Relationship Id="rId22" Type="http://schemas.openxmlformats.org/officeDocument/2006/relationships/image" Target="../media/image18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5" Type="http://schemas.openxmlformats.org/officeDocument/2006/relationships/image" Target="../media/image191.png"/><Relationship Id="rId4" Type="http://schemas.openxmlformats.org/officeDocument/2006/relationships/image" Target="../media/image1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206.png"/><Relationship Id="rId18" Type="http://schemas.openxmlformats.org/officeDocument/2006/relationships/image" Target="../media/image211.png"/><Relationship Id="rId26" Type="http://schemas.openxmlformats.org/officeDocument/2006/relationships/image" Target="../media/image218.png"/><Relationship Id="rId3" Type="http://schemas.openxmlformats.org/officeDocument/2006/relationships/image" Target="../media/image196.png"/><Relationship Id="rId21" Type="http://schemas.openxmlformats.org/officeDocument/2006/relationships/image" Target="../media/image214.png"/><Relationship Id="rId7" Type="http://schemas.openxmlformats.org/officeDocument/2006/relationships/image" Target="../media/image200.png"/><Relationship Id="rId12" Type="http://schemas.openxmlformats.org/officeDocument/2006/relationships/image" Target="../media/image205.png"/><Relationship Id="rId17" Type="http://schemas.openxmlformats.org/officeDocument/2006/relationships/image" Target="../media/image210.png"/><Relationship Id="rId25" Type="http://schemas.openxmlformats.org/officeDocument/2006/relationships/image" Target="../media/image2170.png"/><Relationship Id="rId2" Type="http://schemas.openxmlformats.org/officeDocument/2006/relationships/image" Target="../media/image195.png"/><Relationship Id="rId16" Type="http://schemas.openxmlformats.org/officeDocument/2006/relationships/image" Target="../media/image209.png"/><Relationship Id="rId20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11" Type="http://schemas.openxmlformats.org/officeDocument/2006/relationships/image" Target="../media/image204.png"/><Relationship Id="rId24" Type="http://schemas.openxmlformats.org/officeDocument/2006/relationships/image" Target="../media/image217.png"/><Relationship Id="rId5" Type="http://schemas.openxmlformats.org/officeDocument/2006/relationships/image" Target="../media/image198.png"/><Relationship Id="rId15" Type="http://schemas.openxmlformats.org/officeDocument/2006/relationships/image" Target="../media/image208.png"/><Relationship Id="rId23" Type="http://schemas.openxmlformats.org/officeDocument/2006/relationships/image" Target="../media/image216.png"/><Relationship Id="rId10" Type="http://schemas.openxmlformats.org/officeDocument/2006/relationships/image" Target="../media/image203.png"/><Relationship Id="rId19" Type="http://schemas.openxmlformats.org/officeDocument/2006/relationships/image" Target="../media/image212.png"/><Relationship Id="rId4" Type="http://schemas.openxmlformats.org/officeDocument/2006/relationships/image" Target="../media/image197.png"/><Relationship Id="rId9" Type="http://schemas.openxmlformats.org/officeDocument/2006/relationships/image" Target="../media/image202.png"/><Relationship Id="rId14" Type="http://schemas.openxmlformats.org/officeDocument/2006/relationships/image" Target="../media/image207.png"/><Relationship Id="rId22" Type="http://schemas.openxmlformats.org/officeDocument/2006/relationships/image" Target="../media/image215.png"/><Relationship Id="rId27" Type="http://schemas.openxmlformats.org/officeDocument/2006/relationships/image" Target="../media/image2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7" Type="http://schemas.openxmlformats.org/officeDocument/2006/relationships/image" Target="../media/image1750.png"/><Relationship Id="rId2" Type="http://schemas.openxmlformats.org/officeDocument/2006/relationships/image" Target="../media/image1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0.png"/><Relationship Id="rId5" Type="http://schemas.openxmlformats.org/officeDocument/2006/relationships/image" Target="../media/image1730.png"/><Relationship Id="rId4" Type="http://schemas.openxmlformats.org/officeDocument/2006/relationships/image" Target="../media/image17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0.png"/><Relationship Id="rId3" Type="http://schemas.openxmlformats.org/officeDocument/2006/relationships/image" Target="../media/image223.png"/><Relationship Id="rId7" Type="http://schemas.openxmlformats.org/officeDocument/2006/relationships/image" Target="../media/image1750.png"/><Relationship Id="rId2" Type="http://schemas.openxmlformats.org/officeDocument/2006/relationships/image" Target="../media/image1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0.png"/><Relationship Id="rId5" Type="http://schemas.openxmlformats.org/officeDocument/2006/relationships/image" Target="../media/image1730.png"/><Relationship Id="rId4" Type="http://schemas.openxmlformats.org/officeDocument/2006/relationships/image" Target="../media/image17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7" Type="http://schemas.openxmlformats.org/officeDocument/2006/relationships/image" Target="../media/image1850.png"/><Relationship Id="rId2" Type="http://schemas.openxmlformats.org/officeDocument/2006/relationships/image" Target="../media/image2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0.png"/><Relationship Id="rId5" Type="http://schemas.openxmlformats.org/officeDocument/2006/relationships/image" Target="../media/image1830.png"/><Relationship Id="rId4" Type="http://schemas.openxmlformats.org/officeDocument/2006/relationships/image" Target="../media/image17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7" Type="http://schemas.openxmlformats.org/officeDocument/2006/relationships/image" Target="../media/image1750.png"/><Relationship Id="rId2" Type="http://schemas.openxmlformats.org/officeDocument/2006/relationships/image" Target="../media/image2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0.png"/><Relationship Id="rId5" Type="http://schemas.openxmlformats.org/officeDocument/2006/relationships/image" Target="../media/image1730.png"/><Relationship Id="rId4" Type="http://schemas.openxmlformats.org/officeDocument/2006/relationships/image" Target="../media/image17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2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3.png"/><Relationship Id="rId2" Type="http://schemas.openxmlformats.org/officeDocument/2006/relationships/image" Target="../media/image52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7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2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C775-01FE-42EF-AE74-A4F445F04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412" y="692943"/>
            <a:ext cx="10163175" cy="1814513"/>
          </a:xfrm>
        </p:spPr>
        <p:txBody>
          <a:bodyPr/>
          <a:lstStyle/>
          <a:p>
            <a:r>
              <a:rPr lang="en-US" dirty="0"/>
              <a:t>How to Stably Elect a Leader from a Corrupted Population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6A8EB-8FB6-4FDD-B174-A620E2C7A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001964"/>
            <a:ext cx="9144000" cy="608012"/>
          </a:xfrm>
        </p:spPr>
        <p:txBody>
          <a:bodyPr/>
          <a:lstStyle/>
          <a:p>
            <a:r>
              <a:rPr lang="en-US" dirty="0"/>
              <a:t>Efficient Self-Stabilizing Leader Election in Population Protocols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4006AE-EFCA-458D-9044-D2AD062DC531}"/>
              </a:ext>
            </a:extLst>
          </p:cNvPr>
          <p:cNvSpPr txBox="1">
            <a:spLocks/>
          </p:cNvSpPr>
          <p:nvPr/>
        </p:nvSpPr>
        <p:spPr>
          <a:xfrm>
            <a:off x="2431408" y="4701497"/>
            <a:ext cx="4019551" cy="1400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Eric E. Severson</a:t>
            </a:r>
          </a:p>
          <a:p>
            <a:r>
              <a:rPr lang="en-US" sz="4000" dirty="0"/>
              <a:t>UC Davis</a:t>
            </a:r>
          </a:p>
        </p:txBody>
      </p:sp>
      <p:pic>
        <p:nvPicPr>
          <p:cNvPr id="5" name="Picture 4" descr="Image result for uc davis logo">
            <a:extLst>
              <a:ext uri="{FF2B5EF4-FFF2-40B4-BE49-F238E27FC236}">
                <a16:creationId xmlns:a16="http://schemas.microsoft.com/office/drawing/2014/main" id="{EB2A2CC9-58FA-4797-88D5-42F27D52B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90" y="4447377"/>
            <a:ext cx="1908417" cy="190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19523-6C6C-4215-8084-C34FF443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5DFC190-1E84-45C8-8443-DF44D3EBDB38}"/>
              </a:ext>
            </a:extLst>
          </p:cNvPr>
          <p:cNvSpPr txBox="1">
            <a:spLocks/>
          </p:cNvSpPr>
          <p:nvPr/>
        </p:nvSpPr>
        <p:spPr>
          <a:xfrm>
            <a:off x="6404160" y="4955619"/>
            <a:ext cx="5218050" cy="1400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UBC Algorithms Seminar</a:t>
            </a:r>
          </a:p>
          <a:p>
            <a:r>
              <a:rPr lang="en-US" sz="2800" dirty="0"/>
              <a:t>Sept. 16, 2019</a:t>
            </a:r>
          </a:p>
        </p:txBody>
      </p:sp>
    </p:spTree>
    <p:extLst>
      <p:ext uri="{BB962C8B-B14F-4D97-AF65-F5344CB8AC3E}">
        <p14:creationId xmlns:p14="http://schemas.microsoft.com/office/powerpoint/2010/main" val="3661431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6CDD-966D-41D3-9D8D-7CA86414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BBEDE-845D-4371-892E-755AF959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141178-61EF-498A-AF38-F08D5C009483}"/>
                  </a:ext>
                </a:extLst>
              </p:cNvPr>
              <p:cNvSpPr txBox="1"/>
              <p:nvPr/>
            </p:nvSpPr>
            <p:spPr>
              <a:xfrm>
                <a:off x="6196598" y="2210979"/>
                <a:ext cx="4072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141178-61EF-498A-AF38-F08D5C009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598" y="2210979"/>
                <a:ext cx="4072114" cy="461665"/>
              </a:xfrm>
              <a:prstGeom prst="rect">
                <a:avLst/>
              </a:prstGeom>
              <a:blipFill>
                <a:blip r:embed="rId2"/>
                <a:stretch>
                  <a:fillRect l="-44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AA9DCE-5310-4E47-AF2A-CD686320A21C}"/>
                  </a:ext>
                </a:extLst>
              </p:cNvPr>
              <p:cNvSpPr txBox="1"/>
              <p:nvPr/>
            </p:nvSpPr>
            <p:spPr>
              <a:xfrm>
                <a:off x="6365966" y="2821855"/>
                <a:ext cx="348534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AA9DCE-5310-4E47-AF2A-CD686320A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6" y="2821855"/>
                <a:ext cx="3485346" cy="461665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35E269E-42A7-4B50-A6D4-D93065695314}"/>
                  </a:ext>
                </a:extLst>
              </p:cNvPr>
              <p:cNvSpPr/>
              <p:nvPr/>
            </p:nvSpPr>
            <p:spPr>
              <a:xfrm>
                <a:off x="3546436" y="4299878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35E269E-42A7-4B50-A6D4-D93065695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436" y="4299878"/>
                <a:ext cx="328613" cy="328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4D41F1-DA20-4DED-93A2-AAF098AD18DF}"/>
                  </a:ext>
                </a:extLst>
              </p:cNvPr>
              <p:cNvSpPr/>
              <p:nvPr/>
            </p:nvSpPr>
            <p:spPr>
              <a:xfrm>
                <a:off x="5421471" y="4271790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4D41F1-DA20-4DED-93A2-AAF098AD1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471" y="4271790"/>
                <a:ext cx="328613" cy="328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5ABFE320-456E-49B2-BE76-01178752DC3C}"/>
              </a:ext>
            </a:extLst>
          </p:cNvPr>
          <p:cNvGrpSpPr/>
          <p:nvPr/>
        </p:nvGrpSpPr>
        <p:grpSpPr>
          <a:xfrm>
            <a:off x="2391350" y="4508642"/>
            <a:ext cx="6219250" cy="241152"/>
            <a:chOff x="5508152" y="4892480"/>
            <a:chExt cx="5143041" cy="243699"/>
          </a:xfrm>
        </p:grpSpPr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74B85E28-24F3-43EB-871F-F13493483E45}"/>
                </a:ext>
              </a:extLst>
            </p:cNvPr>
            <p:cNvSpPr/>
            <p:nvPr/>
          </p:nvSpPr>
          <p:spPr>
            <a:xfrm rot="16200000">
              <a:off x="5697258" y="4707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4D203713-D9E4-4BEC-A67F-7100330F97A2}"/>
                </a:ext>
              </a:extLst>
            </p:cNvPr>
            <p:cNvSpPr/>
            <p:nvPr/>
          </p:nvSpPr>
          <p:spPr>
            <a:xfrm rot="16200000">
              <a:off x="6471095" y="4707373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C990808D-7D06-4381-B4F7-1AA9301BC0CA}"/>
                </a:ext>
              </a:extLst>
            </p:cNvPr>
            <p:cNvSpPr/>
            <p:nvPr/>
          </p:nvSpPr>
          <p:spPr>
            <a:xfrm rot="16200000">
              <a:off x="7244932" y="4707372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C829551B-AE23-48EB-B373-67D6F169D020}"/>
                </a:ext>
              </a:extLst>
            </p:cNvPr>
            <p:cNvSpPr/>
            <p:nvPr/>
          </p:nvSpPr>
          <p:spPr>
            <a:xfrm rot="16200000">
              <a:off x="8018769" y="4707373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B2539A81-BA09-4E1E-A832-467875C0173B}"/>
                </a:ext>
              </a:extLst>
            </p:cNvPr>
            <p:cNvSpPr/>
            <p:nvPr/>
          </p:nvSpPr>
          <p:spPr>
            <a:xfrm rot="16200000">
              <a:off x="9486794" y="4703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Bracket 15">
              <a:extLst>
                <a:ext uri="{FF2B5EF4-FFF2-40B4-BE49-F238E27FC236}">
                  <a16:creationId xmlns:a16="http://schemas.microsoft.com/office/drawing/2014/main" id="{92575E18-2EE7-41DD-9570-3E22FCFA7CE1}"/>
                </a:ext>
              </a:extLst>
            </p:cNvPr>
            <p:cNvSpPr/>
            <p:nvPr/>
          </p:nvSpPr>
          <p:spPr>
            <a:xfrm rot="16200000">
              <a:off x="10222388" y="4703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ket 25">
              <a:extLst>
                <a:ext uri="{FF2B5EF4-FFF2-40B4-BE49-F238E27FC236}">
                  <a16:creationId xmlns:a16="http://schemas.microsoft.com/office/drawing/2014/main" id="{BCEB76E0-9C61-45ED-BC3E-EB56DF139688}"/>
                </a:ext>
              </a:extLst>
            </p:cNvPr>
            <p:cNvSpPr/>
            <p:nvPr/>
          </p:nvSpPr>
          <p:spPr>
            <a:xfrm rot="16200000">
              <a:off x="8751201" y="4703376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6D4889A-0F33-4F58-A597-DBD82ED30744}"/>
                  </a:ext>
                </a:extLst>
              </p:cNvPr>
              <p:cNvSpPr/>
              <p:nvPr/>
            </p:nvSpPr>
            <p:spPr>
              <a:xfrm>
                <a:off x="7180208" y="4299878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6D4889A-0F33-4F58-A597-DBD82ED30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208" y="4299878"/>
                <a:ext cx="328613" cy="3286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19FEAC-BBAC-4DA9-8D25-7E2FDEB9A300}"/>
                  </a:ext>
                </a:extLst>
              </p:cNvPr>
              <p:cNvSpPr/>
              <p:nvPr/>
            </p:nvSpPr>
            <p:spPr>
              <a:xfrm>
                <a:off x="3546436" y="3847049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19FEAC-BBAC-4DA9-8D25-7E2FDEB9A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436" y="3847049"/>
                <a:ext cx="328613" cy="3286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ECE3014-06F8-46F2-9FA8-EDDED2257C9F}"/>
                  </a:ext>
                </a:extLst>
              </p:cNvPr>
              <p:cNvSpPr/>
              <p:nvPr/>
            </p:nvSpPr>
            <p:spPr>
              <a:xfrm>
                <a:off x="6264897" y="4271790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ECE3014-06F8-46F2-9FA8-EDDED2257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897" y="4271790"/>
                <a:ext cx="328613" cy="3286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24ED8CF-F8E7-44DA-8070-B345B5D5B161}"/>
                  </a:ext>
                </a:extLst>
              </p:cNvPr>
              <p:cNvSpPr/>
              <p:nvPr/>
            </p:nvSpPr>
            <p:spPr>
              <a:xfrm>
                <a:off x="4489680" y="4299878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24ED8CF-F8E7-44DA-8070-B345B5D5B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680" y="4299878"/>
                <a:ext cx="328613" cy="32861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AAE4BA8-8FF4-480C-9BF1-0440D2BFD3BF}"/>
                  </a:ext>
                </a:extLst>
              </p:cNvPr>
              <p:cNvSpPr/>
              <p:nvPr/>
            </p:nvSpPr>
            <p:spPr>
              <a:xfrm>
                <a:off x="8068348" y="432701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AAE4BA8-8FF4-480C-9BF1-0440D2BFD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348" y="4327015"/>
                <a:ext cx="328613" cy="3286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45EC8BB-8CFE-417B-819A-FA1312618163}"/>
                  </a:ext>
                </a:extLst>
              </p:cNvPr>
              <p:cNvSpPr/>
              <p:nvPr/>
            </p:nvSpPr>
            <p:spPr>
              <a:xfrm>
                <a:off x="2608919" y="4327014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45EC8BB-8CFE-417B-819A-FA1312618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919" y="4327014"/>
                <a:ext cx="328613" cy="32861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AC47548-5CD5-4942-94DC-6EE803FAB70F}"/>
              </a:ext>
            </a:extLst>
          </p:cNvPr>
          <p:cNvGrpSpPr/>
          <p:nvPr/>
        </p:nvGrpSpPr>
        <p:grpSpPr>
          <a:xfrm>
            <a:off x="2219618" y="4686432"/>
            <a:ext cx="6550218" cy="1044123"/>
            <a:chOff x="2219618" y="4686432"/>
            <a:chExt cx="6550218" cy="104412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DE66ED5-3301-47ED-A58E-8DCDE57FAF4A}"/>
                </a:ext>
              </a:extLst>
            </p:cNvPr>
            <p:cNvGrpSpPr/>
            <p:nvPr/>
          </p:nvGrpSpPr>
          <p:grpSpPr>
            <a:xfrm>
              <a:off x="2219618" y="4919148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F77DEBF-3C3C-437B-AE2B-4B204C6C9C26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F77DEBF-3C3C-437B-AE2B-4B204C6C9C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721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Arrow: Up 47">
                <a:extLst>
                  <a:ext uri="{FF2B5EF4-FFF2-40B4-BE49-F238E27FC236}">
                    <a16:creationId xmlns:a16="http://schemas.microsoft.com/office/drawing/2014/main" id="{52547D26-D389-4D1C-B25D-D0B9DD9033C0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3D5CE4C-199D-40A3-8593-A2730E40F124}"/>
                </a:ext>
              </a:extLst>
            </p:cNvPr>
            <p:cNvGrpSpPr/>
            <p:nvPr/>
          </p:nvGrpSpPr>
          <p:grpSpPr>
            <a:xfrm>
              <a:off x="3187783" y="4913781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84CAB89-B5E0-46FA-A4B1-B2EA093FB61B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84CAB89-B5E0-46FA-A4B1-B2EA093FB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930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Arrow: Up 51">
                <a:extLst>
                  <a:ext uri="{FF2B5EF4-FFF2-40B4-BE49-F238E27FC236}">
                    <a16:creationId xmlns:a16="http://schemas.microsoft.com/office/drawing/2014/main" id="{7F6FD912-6442-4C79-AB64-970E833319C1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4AF809B-F6DB-454B-AA8D-57E30FEF7825}"/>
                </a:ext>
              </a:extLst>
            </p:cNvPr>
            <p:cNvGrpSpPr/>
            <p:nvPr/>
          </p:nvGrpSpPr>
          <p:grpSpPr>
            <a:xfrm>
              <a:off x="4194649" y="4909469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9E501E8-4340-4AF6-B657-30630206CC25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9E501E8-4340-4AF6-B657-30630206CC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721" t="-10667" b="-30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Arrow: Up 54">
                <a:extLst>
                  <a:ext uri="{FF2B5EF4-FFF2-40B4-BE49-F238E27FC236}">
                    <a16:creationId xmlns:a16="http://schemas.microsoft.com/office/drawing/2014/main" id="{49798D1C-A363-4288-91EF-E179F5A16B98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041B157-C118-47D6-9166-E0BA509B4A76}"/>
                </a:ext>
              </a:extLst>
            </p:cNvPr>
            <p:cNvGrpSpPr/>
            <p:nvPr/>
          </p:nvGrpSpPr>
          <p:grpSpPr>
            <a:xfrm>
              <a:off x="7721079" y="4912375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6C1FFFBA-1225-481F-94EB-99DED0058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6C1FFFBA-1225-481F-94EB-99DED00585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930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Arrow: Up 57">
                <a:extLst>
                  <a:ext uri="{FF2B5EF4-FFF2-40B4-BE49-F238E27FC236}">
                    <a16:creationId xmlns:a16="http://schemas.microsoft.com/office/drawing/2014/main" id="{3702DF68-71F1-46DF-A1C0-017473942297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6212D8-B2A4-476A-9511-759EB2EBFD69}"/>
                </a:ext>
              </a:extLst>
            </p:cNvPr>
            <p:cNvSpPr txBox="1"/>
            <p:nvPr/>
          </p:nvSpPr>
          <p:spPr>
            <a:xfrm>
              <a:off x="6123145" y="4686432"/>
              <a:ext cx="4856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B48B7A7-7DC9-47E2-90B3-2C1ACA16390A}"/>
                  </a:ext>
                </a:extLst>
              </p:cNvPr>
              <p:cNvSpPr txBox="1"/>
              <p:nvPr/>
            </p:nvSpPr>
            <p:spPr>
              <a:xfrm>
                <a:off x="353028" y="3402611"/>
                <a:ext cx="32275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Configuration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 bottlenecks: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B48B7A7-7DC9-47E2-90B3-2C1ACA163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28" y="3402611"/>
                <a:ext cx="3227500" cy="830997"/>
              </a:xfrm>
              <a:prstGeom prst="rect">
                <a:avLst/>
              </a:prstGeom>
              <a:blipFill>
                <a:blip r:embed="rId16"/>
                <a:stretch>
                  <a:fillRect l="-302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901504D-0192-49D5-8D4B-41A728FCBF18}"/>
                  </a:ext>
                </a:extLst>
              </p:cNvPr>
              <p:cNvSpPr/>
              <p:nvPr/>
            </p:nvSpPr>
            <p:spPr>
              <a:xfrm>
                <a:off x="4489680" y="3891426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901504D-0192-49D5-8D4B-41A728FCB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680" y="3891426"/>
                <a:ext cx="328613" cy="32861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D856A7F-BA22-4E96-8468-2410CBFE5222}"/>
                  </a:ext>
                </a:extLst>
              </p:cNvPr>
              <p:cNvSpPr/>
              <p:nvPr/>
            </p:nvSpPr>
            <p:spPr>
              <a:xfrm>
                <a:off x="8065551" y="3910881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D856A7F-BA22-4E96-8468-2410CBFE5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551" y="3910881"/>
                <a:ext cx="328613" cy="328613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C343721-3F3C-4782-8D0A-5EDD77D775A8}"/>
                  </a:ext>
                </a:extLst>
              </p:cNvPr>
              <p:cNvSpPr/>
              <p:nvPr/>
            </p:nvSpPr>
            <p:spPr>
              <a:xfrm>
                <a:off x="5429318" y="3871839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C343721-3F3C-4782-8D0A-5EDD77D77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318" y="3871839"/>
                <a:ext cx="328613" cy="328613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BEFA0FB-9C72-483D-A6D1-D6650F61E1CF}"/>
                  </a:ext>
                </a:extLst>
              </p:cNvPr>
              <p:cNvSpPr/>
              <p:nvPr/>
            </p:nvSpPr>
            <p:spPr>
              <a:xfrm>
                <a:off x="6263439" y="388044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BEFA0FB-9C72-483D-A6D1-D6650F61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439" y="3880445"/>
                <a:ext cx="328613" cy="328613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CE9C8F7-2DB4-4D43-A8A2-EA73E0DE7934}"/>
                  </a:ext>
                </a:extLst>
              </p:cNvPr>
              <p:cNvSpPr/>
              <p:nvPr/>
            </p:nvSpPr>
            <p:spPr>
              <a:xfrm>
                <a:off x="7164495" y="388044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CE9C8F7-2DB4-4D43-A8A2-EA73E0DE7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495" y="3880445"/>
                <a:ext cx="328613" cy="328613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CD9D0731-6F8D-4F39-BE44-AD52D49CFF58}"/>
              </a:ext>
            </a:extLst>
          </p:cNvPr>
          <p:cNvSpPr/>
          <p:nvPr/>
        </p:nvSpPr>
        <p:spPr>
          <a:xfrm>
            <a:off x="3412188" y="3732013"/>
            <a:ext cx="569339" cy="976051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2A7A324-EA7F-4FB6-9658-E40968233C84}"/>
                  </a:ext>
                </a:extLst>
              </p:cNvPr>
              <p:cNvSpPr txBox="1"/>
              <p:nvPr/>
            </p:nvSpPr>
            <p:spPr>
              <a:xfrm>
                <a:off x="8902317" y="4070484"/>
                <a:ext cx="17937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2A7A324-EA7F-4FB6-9658-E40968233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317" y="4070484"/>
                <a:ext cx="1793762" cy="461665"/>
              </a:xfrm>
              <a:prstGeom prst="rect">
                <a:avLst/>
              </a:prstGeom>
              <a:blipFill>
                <a:blip r:embed="rId22"/>
                <a:stretch>
                  <a:fillRect l="-678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A71C3B4-6871-4F9C-8D6C-0FD95A97E381}"/>
                  </a:ext>
                </a:extLst>
              </p:cNvPr>
              <p:cNvSpPr/>
              <p:nvPr/>
            </p:nvSpPr>
            <p:spPr>
              <a:xfrm>
                <a:off x="3190979" y="3362680"/>
                <a:ext cx="12001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A71C3B4-6871-4F9C-8D6C-0FD95A97E3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979" y="3362680"/>
                <a:ext cx="1200137" cy="369332"/>
              </a:xfrm>
              <a:prstGeom prst="rect">
                <a:avLst/>
              </a:prstGeom>
              <a:blipFill>
                <a:blip r:embed="rId23"/>
                <a:stretch>
                  <a:fillRect t="-10000" r="-355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2C03511-23A6-458A-920B-A3D1B9BF9090}"/>
                  </a:ext>
                </a:extLst>
              </p:cNvPr>
              <p:cNvSpPr/>
              <p:nvPr/>
            </p:nvSpPr>
            <p:spPr>
              <a:xfrm>
                <a:off x="4549947" y="3375027"/>
                <a:ext cx="12001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</a:t>
                </a: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2C03511-23A6-458A-920B-A3D1B9BF9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947" y="3375027"/>
                <a:ext cx="1200137" cy="369332"/>
              </a:xfrm>
              <a:prstGeom prst="rect">
                <a:avLst/>
              </a:prstGeom>
              <a:blipFill>
                <a:blip r:embed="rId24"/>
                <a:stretch>
                  <a:fillRect t="-10000" r="-355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0CC276-BBAA-4CF4-8F6A-894C21A71291}"/>
                  </a:ext>
                </a:extLst>
              </p:cNvPr>
              <p:cNvSpPr/>
              <p:nvPr/>
            </p:nvSpPr>
            <p:spPr>
              <a:xfrm>
                <a:off x="5429318" y="3388711"/>
                <a:ext cx="12001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</a:t>
                </a: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0CC276-BBAA-4CF4-8F6A-894C21A71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318" y="3388711"/>
                <a:ext cx="1200137" cy="369332"/>
              </a:xfrm>
              <a:prstGeom prst="rect">
                <a:avLst/>
              </a:prstGeom>
              <a:blipFill>
                <a:blip r:embed="rId25"/>
                <a:stretch>
                  <a:fillRect t="-10000" r="-304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05B54D4-6C29-442A-93AF-95710DA1EAFD}"/>
                  </a:ext>
                </a:extLst>
              </p:cNvPr>
              <p:cNvSpPr/>
              <p:nvPr/>
            </p:nvSpPr>
            <p:spPr>
              <a:xfrm>
                <a:off x="6365965" y="3397390"/>
                <a:ext cx="12001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05B54D4-6C29-442A-93AF-95710DA1E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5" y="3397390"/>
                <a:ext cx="1200137" cy="369332"/>
              </a:xfrm>
              <a:prstGeom prst="rect">
                <a:avLst/>
              </a:prstGeom>
              <a:blipFill>
                <a:blip r:embed="rId26"/>
                <a:stretch>
                  <a:fillRect t="-8197" r="-35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E269E01-AE1C-4A11-8AC8-E02971693135}"/>
                  </a:ext>
                </a:extLst>
              </p:cNvPr>
              <p:cNvSpPr/>
              <p:nvPr/>
            </p:nvSpPr>
            <p:spPr>
              <a:xfrm>
                <a:off x="7229067" y="3417389"/>
                <a:ext cx="12001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</a:t>
                </a: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E269E01-AE1C-4A11-8AC8-E02971693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067" y="3417389"/>
                <a:ext cx="1200137" cy="369332"/>
              </a:xfrm>
              <a:prstGeom prst="rect">
                <a:avLst/>
              </a:prstGeom>
              <a:blipFill>
                <a:blip r:embed="rId27"/>
                <a:stretch>
                  <a:fillRect t="-10000" r="-304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37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9" grpId="0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/>
      <p:bldP spid="3" grpId="0"/>
      <p:bldP spid="3" grpId="1"/>
      <p:bldP spid="45" grpId="0"/>
      <p:bldP spid="45" grpId="1"/>
      <p:bldP spid="46" grpId="0"/>
      <p:bldP spid="46" grpId="1"/>
      <p:bldP spid="68" grpId="0"/>
      <p:bldP spid="68" grpId="1"/>
      <p:bldP spid="70" grpId="0"/>
      <p:bldP spid="7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6CDD-966D-41D3-9D8D-7CA86414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BBEDE-845D-4371-892E-755AF959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141178-61EF-498A-AF38-F08D5C009483}"/>
                  </a:ext>
                </a:extLst>
              </p:cNvPr>
              <p:cNvSpPr txBox="1"/>
              <p:nvPr/>
            </p:nvSpPr>
            <p:spPr>
              <a:xfrm>
                <a:off x="6196598" y="2210979"/>
                <a:ext cx="4072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141178-61EF-498A-AF38-F08D5C009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598" y="2210979"/>
                <a:ext cx="4072114" cy="461665"/>
              </a:xfrm>
              <a:prstGeom prst="rect">
                <a:avLst/>
              </a:prstGeom>
              <a:blipFill>
                <a:blip r:embed="rId2"/>
                <a:stretch>
                  <a:fillRect l="-44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AA9DCE-5310-4E47-AF2A-CD686320A21C}"/>
                  </a:ext>
                </a:extLst>
              </p:cNvPr>
              <p:cNvSpPr txBox="1"/>
              <p:nvPr/>
            </p:nvSpPr>
            <p:spPr>
              <a:xfrm>
                <a:off x="6365966" y="2821855"/>
                <a:ext cx="348534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AA9DCE-5310-4E47-AF2A-CD686320A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6" y="2821855"/>
                <a:ext cx="3485346" cy="461665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35E269E-42A7-4B50-A6D4-D93065695314}"/>
                  </a:ext>
                </a:extLst>
              </p:cNvPr>
              <p:cNvSpPr/>
              <p:nvPr/>
            </p:nvSpPr>
            <p:spPr>
              <a:xfrm>
                <a:off x="3366473" y="432616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35E269E-42A7-4B50-A6D4-D93065695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473" y="4326165"/>
                <a:ext cx="328613" cy="328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5ABFE320-456E-49B2-BE76-01178752DC3C}"/>
              </a:ext>
            </a:extLst>
          </p:cNvPr>
          <p:cNvGrpSpPr/>
          <p:nvPr/>
        </p:nvGrpSpPr>
        <p:grpSpPr>
          <a:xfrm>
            <a:off x="2391350" y="4508642"/>
            <a:ext cx="6219250" cy="241152"/>
            <a:chOff x="5508152" y="4892480"/>
            <a:chExt cx="5143041" cy="243699"/>
          </a:xfrm>
        </p:grpSpPr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74B85E28-24F3-43EB-871F-F13493483E45}"/>
                </a:ext>
              </a:extLst>
            </p:cNvPr>
            <p:cNvSpPr/>
            <p:nvPr/>
          </p:nvSpPr>
          <p:spPr>
            <a:xfrm rot="16200000">
              <a:off x="5697258" y="4707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4D203713-D9E4-4BEC-A67F-7100330F97A2}"/>
                </a:ext>
              </a:extLst>
            </p:cNvPr>
            <p:cNvSpPr/>
            <p:nvPr/>
          </p:nvSpPr>
          <p:spPr>
            <a:xfrm rot="16200000">
              <a:off x="6471095" y="4707373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C990808D-7D06-4381-B4F7-1AA9301BC0CA}"/>
                </a:ext>
              </a:extLst>
            </p:cNvPr>
            <p:cNvSpPr/>
            <p:nvPr/>
          </p:nvSpPr>
          <p:spPr>
            <a:xfrm rot="16200000">
              <a:off x="7244932" y="4707372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C829551B-AE23-48EB-B373-67D6F169D020}"/>
                </a:ext>
              </a:extLst>
            </p:cNvPr>
            <p:cNvSpPr/>
            <p:nvPr/>
          </p:nvSpPr>
          <p:spPr>
            <a:xfrm rot="16200000">
              <a:off x="8018769" y="4707373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B2539A81-BA09-4E1E-A832-467875C0173B}"/>
                </a:ext>
              </a:extLst>
            </p:cNvPr>
            <p:cNvSpPr/>
            <p:nvPr/>
          </p:nvSpPr>
          <p:spPr>
            <a:xfrm rot="16200000">
              <a:off x="9486794" y="4703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Bracket 15">
              <a:extLst>
                <a:ext uri="{FF2B5EF4-FFF2-40B4-BE49-F238E27FC236}">
                  <a16:creationId xmlns:a16="http://schemas.microsoft.com/office/drawing/2014/main" id="{92575E18-2EE7-41DD-9570-3E22FCFA7CE1}"/>
                </a:ext>
              </a:extLst>
            </p:cNvPr>
            <p:cNvSpPr/>
            <p:nvPr/>
          </p:nvSpPr>
          <p:spPr>
            <a:xfrm rot="16200000">
              <a:off x="10222388" y="4703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ket 25">
              <a:extLst>
                <a:ext uri="{FF2B5EF4-FFF2-40B4-BE49-F238E27FC236}">
                  <a16:creationId xmlns:a16="http://schemas.microsoft.com/office/drawing/2014/main" id="{BCEB76E0-9C61-45ED-BC3E-EB56DF139688}"/>
                </a:ext>
              </a:extLst>
            </p:cNvPr>
            <p:cNvSpPr/>
            <p:nvPr/>
          </p:nvSpPr>
          <p:spPr>
            <a:xfrm rot="16200000">
              <a:off x="8751201" y="4703376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19FEAC-BBAC-4DA9-8D25-7E2FDEB9A300}"/>
                  </a:ext>
                </a:extLst>
              </p:cNvPr>
              <p:cNvSpPr/>
              <p:nvPr/>
            </p:nvSpPr>
            <p:spPr>
              <a:xfrm>
                <a:off x="3756987" y="432616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19FEAC-BBAC-4DA9-8D25-7E2FDEB9A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987" y="4326165"/>
                <a:ext cx="328613" cy="328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AC47548-5CD5-4942-94DC-6EE803FAB70F}"/>
              </a:ext>
            </a:extLst>
          </p:cNvPr>
          <p:cNvGrpSpPr/>
          <p:nvPr/>
        </p:nvGrpSpPr>
        <p:grpSpPr>
          <a:xfrm>
            <a:off x="2219618" y="4686432"/>
            <a:ext cx="6550218" cy="1044123"/>
            <a:chOff x="2219618" y="4686432"/>
            <a:chExt cx="6550218" cy="104412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DE66ED5-3301-47ED-A58E-8DCDE57FAF4A}"/>
                </a:ext>
              </a:extLst>
            </p:cNvPr>
            <p:cNvGrpSpPr/>
            <p:nvPr/>
          </p:nvGrpSpPr>
          <p:grpSpPr>
            <a:xfrm>
              <a:off x="2219618" y="4919148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F77DEBF-3C3C-437B-AE2B-4B204C6C9C26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F77DEBF-3C3C-437B-AE2B-4B204C6C9C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721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Arrow: Up 47">
                <a:extLst>
                  <a:ext uri="{FF2B5EF4-FFF2-40B4-BE49-F238E27FC236}">
                    <a16:creationId xmlns:a16="http://schemas.microsoft.com/office/drawing/2014/main" id="{52547D26-D389-4D1C-B25D-D0B9DD9033C0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3D5CE4C-199D-40A3-8593-A2730E40F124}"/>
                </a:ext>
              </a:extLst>
            </p:cNvPr>
            <p:cNvGrpSpPr/>
            <p:nvPr/>
          </p:nvGrpSpPr>
          <p:grpSpPr>
            <a:xfrm>
              <a:off x="3187783" y="4913781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84CAB89-B5E0-46FA-A4B1-B2EA093FB61B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84CAB89-B5E0-46FA-A4B1-B2EA093FB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30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Arrow: Up 51">
                <a:extLst>
                  <a:ext uri="{FF2B5EF4-FFF2-40B4-BE49-F238E27FC236}">
                    <a16:creationId xmlns:a16="http://schemas.microsoft.com/office/drawing/2014/main" id="{7F6FD912-6442-4C79-AB64-970E833319C1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4AF809B-F6DB-454B-AA8D-57E30FEF7825}"/>
                </a:ext>
              </a:extLst>
            </p:cNvPr>
            <p:cNvGrpSpPr/>
            <p:nvPr/>
          </p:nvGrpSpPr>
          <p:grpSpPr>
            <a:xfrm>
              <a:off x="4194649" y="4909469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9E501E8-4340-4AF6-B657-30630206CC25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9E501E8-4340-4AF6-B657-30630206CC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721" t="-10667" b="-30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Arrow: Up 54">
                <a:extLst>
                  <a:ext uri="{FF2B5EF4-FFF2-40B4-BE49-F238E27FC236}">
                    <a16:creationId xmlns:a16="http://schemas.microsoft.com/office/drawing/2014/main" id="{49798D1C-A363-4288-91EF-E179F5A16B98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041B157-C118-47D6-9166-E0BA509B4A76}"/>
                </a:ext>
              </a:extLst>
            </p:cNvPr>
            <p:cNvGrpSpPr/>
            <p:nvPr/>
          </p:nvGrpSpPr>
          <p:grpSpPr>
            <a:xfrm>
              <a:off x="7721079" y="4912375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6C1FFFBA-1225-481F-94EB-99DED0058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6C1FFFBA-1225-481F-94EB-99DED00585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30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Arrow: Up 57">
                <a:extLst>
                  <a:ext uri="{FF2B5EF4-FFF2-40B4-BE49-F238E27FC236}">
                    <a16:creationId xmlns:a16="http://schemas.microsoft.com/office/drawing/2014/main" id="{3702DF68-71F1-46DF-A1C0-017473942297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6212D8-B2A4-476A-9511-759EB2EBFD69}"/>
                </a:ext>
              </a:extLst>
            </p:cNvPr>
            <p:cNvSpPr txBox="1"/>
            <p:nvPr/>
          </p:nvSpPr>
          <p:spPr>
            <a:xfrm>
              <a:off x="6123145" y="4686432"/>
              <a:ext cx="4856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13AD64F-D39B-4E6D-8341-69695A65EF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284946" cy="9962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Expected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13AD64F-D39B-4E6D-8341-69695A65EF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284946" cy="996230"/>
              </a:xfrm>
              <a:blipFill>
                <a:blip r:embed="rId10"/>
                <a:stretch>
                  <a:fillRect l="-1961" t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9B48B7A7-7DC9-47E2-90B3-2C1ACA16390A}"/>
              </a:ext>
            </a:extLst>
          </p:cNvPr>
          <p:cNvSpPr txBox="1"/>
          <p:nvPr/>
        </p:nvSpPr>
        <p:spPr>
          <a:xfrm>
            <a:off x="957375" y="3359428"/>
            <a:ext cx="2407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Worst case initial configuration: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003BAD9-6F2C-49D6-87E8-6D06097576A6}"/>
                  </a:ext>
                </a:extLst>
              </p:cNvPr>
              <p:cNvSpPr/>
              <p:nvPr/>
            </p:nvSpPr>
            <p:spPr>
              <a:xfrm>
                <a:off x="3364800" y="3937686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003BAD9-6F2C-49D6-87E8-6D0609757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800" y="3937686"/>
                <a:ext cx="328613" cy="32861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C3DD724-5A59-4277-8BC3-24529C7CB8BC}"/>
                  </a:ext>
                </a:extLst>
              </p:cNvPr>
              <p:cNvSpPr/>
              <p:nvPr/>
            </p:nvSpPr>
            <p:spPr>
              <a:xfrm>
                <a:off x="3755314" y="3937686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C3DD724-5A59-4277-8BC3-24529C7CB8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314" y="3937686"/>
                <a:ext cx="328613" cy="32861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DDB4EAE-16FC-4C68-8330-CA54AE42968A}"/>
                  </a:ext>
                </a:extLst>
              </p:cNvPr>
              <p:cNvSpPr/>
              <p:nvPr/>
            </p:nvSpPr>
            <p:spPr>
              <a:xfrm>
                <a:off x="3364800" y="3569846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DDB4EAE-16FC-4C68-8330-CA54AE429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800" y="3569846"/>
                <a:ext cx="328613" cy="32861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131559-D55C-4FEC-A28C-2080F5741DA9}"/>
                  </a:ext>
                </a:extLst>
              </p:cNvPr>
              <p:cNvSpPr/>
              <p:nvPr/>
            </p:nvSpPr>
            <p:spPr>
              <a:xfrm>
                <a:off x="3755314" y="3569846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131559-D55C-4FEC-A28C-2080F5741D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314" y="3569846"/>
                <a:ext cx="328613" cy="32861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182B0A2-6744-477F-8AB7-46DA33C4441B}"/>
                  </a:ext>
                </a:extLst>
              </p:cNvPr>
              <p:cNvSpPr/>
              <p:nvPr/>
            </p:nvSpPr>
            <p:spPr>
              <a:xfrm>
                <a:off x="3574899" y="3230914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182B0A2-6744-477F-8AB7-46DA33C444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899" y="3230914"/>
                <a:ext cx="328613" cy="32861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7CB8951-A367-4AA6-BBC8-490A50FFE744}"/>
                  </a:ext>
                </a:extLst>
              </p:cNvPr>
              <p:cNvSpPr txBox="1"/>
              <p:nvPr/>
            </p:nvSpPr>
            <p:spPr>
              <a:xfrm>
                <a:off x="8993375" y="4028806"/>
                <a:ext cx="17158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7CB8951-A367-4AA6-BBC8-490A50FFE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375" y="4028806"/>
                <a:ext cx="1715874" cy="461665"/>
              </a:xfrm>
              <a:prstGeom prst="rect">
                <a:avLst/>
              </a:prstGeom>
              <a:blipFill>
                <a:blip r:embed="rId16"/>
                <a:stretch>
                  <a:fillRect l="-70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70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DC8F-156C-4ACB-B8E5-0C3AFA6D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320" y="507459"/>
            <a:ext cx="9357360" cy="1325563"/>
          </a:xfrm>
        </p:spPr>
        <p:txBody>
          <a:bodyPr/>
          <a:lstStyle/>
          <a:p>
            <a:pPr algn="ctr"/>
            <a:r>
              <a:rPr lang="en-US" dirty="0"/>
              <a:t>Our Work: Time / Space Tradeoffs for </a:t>
            </a:r>
            <a:r>
              <a:rPr lang="en-US" b="1" dirty="0"/>
              <a:t>Self-Stabilizing</a:t>
            </a:r>
            <a:r>
              <a:rPr lang="en-US" dirty="0"/>
              <a:t> Leader 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E63AA-133F-418B-96BD-93DE01FD7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36520"/>
                <a:ext cx="10515600" cy="295668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Original protocol: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time,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states, also solves ranking</a:t>
                </a:r>
              </a:p>
              <a:p>
                <a:r>
                  <a:rPr lang="en-US" dirty="0"/>
                  <a:t>3 new faster protocols, also solving ranking: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states (unbounded counter)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states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states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E63AA-133F-418B-96BD-93DE01FD7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36520"/>
                <a:ext cx="10515600" cy="2956688"/>
              </a:xfrm>
              <a:blipFill>
                <a:blip r:embed="rId2"/>
                <a:stretch>
                  <a:fillRect l="-1043" t="-3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CAF40-2130-4630-BCEB-0F2DBD60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6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E8FAD6D-636F-4EBF-819C-D4E1202BD2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state protocol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E8FAD6D-636F-4EBF-819C-D4E1202BD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B85BE-FF59-4D80-BD85-7E7EAFF3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B1C0052-73C6-480F-B7BD-4DC3E8FE5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2332" y="2376761"/>
                <a:ext cx="10897708" cy="11268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Variable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𝐩𝐡𝐚𝐬𝐞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updates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counting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interactions, agent increments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𝐩𝐡𝐚𝐬𝐞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B1C0052-73C6-480F-B7BD-4DC3E8FE5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2332" y="2376761"/>
                <a:ext cx="10897708" cy="1126851"/>
              </a:xfrm>
              <a:blipFill>
                <a:blip r:embed="rId3"/>
                <a:stretch>
                  <a:fillRect l="-1007" t="-9189" b="-3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9915B3-C153-4987-B95C-E124D274D176}"/>
              </a:ext>
            </a:extLst>
          </p:cNvPr>
          <p:cNvSpPr txBox="1">
            <a:spLocks/>
          </p:cNvSpPr>
          <p:nvPr/>
        </p:nvSpPr>
        <p:spPr>
          <a:xfrm>
            <a:off x="852332" y="4953186"/>
            <a:ext cx="10515600" cy="66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phase reaches whole population with high probability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F2C1D0-5B03-40CF-9382-89E90AEFBAA6}"/>
              </a:ext>
            </a:extLst>
          </p:cNvPr>
          <p:cNvSpPr txBox="1">
            <a:spLocks/>
          </p:cNvSpPr>
          <p:nvPr/>
        </p:nvSpPr>
        <p:spPr>
          <a:xfrm>
            <a:off x="566927" y="1313327"/>
            <a:ext cx="59527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Phase Clock Subroutine: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78D7977-6287-4BA5-B016-247028F23D15}"/>
                  </a:ext>
                </a:extLst>
              </p:cNvPr>
              <p:cNvSpPr/>
              <p:nvPr/>
            </p:nvSpPr>
            <p:spPr>
              <a:xfrm>
                <a:off x="2852904" y="4025378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78D7977-6287-4BA5-B016-247028F2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904" y="4025378"/>
                <a:ext cx="328613" cy="328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F1BB976-2C70-4DEF-AAF1-DBAFD618D28D}"/>
                  </a:ext>
                </a:extLst>
              </p:cNvPr>
              <p:cNvSpPr/>
              <p:nvPr/>
            </p:nvSpPr>
            <p:spPr>
              <a:xfrm>
                <a:off x="3937992" y="369676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F1BB976-2C70-4DEF-AAF1-DBAFD618D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992" y="3696765"/>
                <a:ext cx="328613" cy="328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5F0C39A-27ED-4B4C-AD8F-2D3E110EB261}"/>
                  </a:ext>
                </a:extLst>
              </p:cNvPr>
              <p:cNvSpPr/>
              <p:nvPr/>
            </p:nvSpPr>
            <p:spPr>
              <a:xfrm>
                <a:off x="4776192" y="432497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5F0C39A-27ED-4B4C-AD8F-2D3E110EB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192" y="4324975"/>
                <a:ext cx="328613" cy="3286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0F8CC3F-C43A-48E5-92CC-F3D2E652D058}"/>
                  </a:ext>
                </a:extLst>
              </p:cNvPr>
              <p:cNvSpPr/>
              <p:nvPr/>
            </p:nvSpPr>
            <p:spPr>
              <a:xfrm>
                <a:off x="3609379" y="4395971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0F8CC3F-C43A-48E5-92CC-F3D2E652D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379" y="4395971"/>
                <a:ext cx="328613" cy="3286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0C3CF61-1C60-420D-ACB5-80E0139A2503}"/>
                  </a:ext>
                </a:extLst>
              </p:cNvPr>
              <p:cNvSpPr/>
              <p:nvPr/>
            </p:nvSpPr>
            <p:spPr>
              <a:xfrm>
                <a:off x="4611885" y="3711267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0C3CF61-1C60-420D-ACB5-80E0139A25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885" y="3711267"/>
                <a:ext cx="328613" cy="3286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2502830-F0D0-4F68-AC18-5788D18535E9}"/>
                  </a:ext>
                </a:extLst>
              </p:cNvPr>
              <p:cNvSpPr/>
              <p:nvPr/>
            </p:nvSpPr>
            <p:spPr>
              <a:xfrm>
                <a:off x="4192785" y="4204393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2502830-F0D0-4F68-AC18-5788D1853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785" y="4204393"/>
                <a:ext cx="328613" cy="32861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42096CE-26B7-4C0D-A252-7E78A5127605}"/>
                  </a:ext>
                </a:extLst>
              </p:cNvPr>
              <p:cNvSpPr/>
              <p:nvPr/>
            </p:nvSpPr>
            <p:spPr>
              <a:xfrm>
                <a:off x="3363790" y="360345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42096CE-26B7-4C0D-A252-7E78A5127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90" y="3603455"/>
                <a:ext cx="328613" cy="3286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18E4B67-6A15-45C5-9E37-FE872460E209}"/>
              </a:ext>
            </a:extLst>
          </p:cNvPr>
          <p:cNvGrpSpPr/>
          <p:nvPr/>
        </p:nvGrpSpPr>
        <p:grpSpPr>
          <a:xfrm>
            <a:off x="2852904" y="3603455"/>
            <a:ext cx="2087594" cy="1121129"/>
            <a:chOff x="5614391" y="3532459"/>
            <a:chExt cx="2087594" cy="11211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88F65BF-8031-4805-BDC7-7CEFB90B2B17}"/>
                    </a:ext>
                  </a:extLst>
                </p:cNvPr>
                <p:cNvSpPr/>
                <p:nvPr/>
              </p:nvSpPr>
              <p:spPr>
                <a:xfrm>
                  <a:off x="5614391" y="3954382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88F65BF-8031-4805-BDC7-7CEFB90B2B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4391" y="3954382"/>
                  <a:ext cx="328613" cy="32861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25841976-62B3-4215-89D5-10E97889E6E4}"/>
                    </a:ext>
                  </a:extLst>
                </p:cNvPr>
                <p:cNvSpPr/>
                <p:nvPr/>
              </p:nvSpPr>
              <p:spPr>
                <a:xfrm>
                  <a:off x="6699479" y="3625769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25841976-62B3-4215-89D5-10E97889E6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9479" y="3625769"/>
                  <a:ext cx="328613" cy="328613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0FF18E-3DA5-4ADA-A7D5-0532BB7F1F80}"/>
                    </a:ext>
                  </a:extLst>
                </p:cNvPr>
                <p:cNvSpPr/>
                <p:nvPr/>
              </p:nvSpPr>
              <p:spPr>
                <a:xfrm>
                  <a:off x="6370866" y="4324975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0FF18E-3DA5-4ADA-A7D5-0532BB7F1F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866" y="4324975"/>
                  <a:ext cx="328613" cy="32861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C077B52-598D-4B34-B25B-9AA87B5AB022}"/>
                    </a:ext>
                  </a:extLst>
                </p:cNvPr>
                <p:cNvSpPr/>
                <p:nvPr/>
              </p:nvSpPr>
              <p:spPr>
                <a:xfrm>
                  <a:off x="7373372" y="3640271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C077B52-598D-4B34-B25B-9AA87B5AB0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372" y="3640271"/>
                  <a:ext cx="328613" cy="328613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5E39ECE-A332-433A-9F38-D7C6D2CAD9DD}"/>
                    </a:ext>
                  </a:extLst>
                </p:cNvPr>
                <p:cNvSpPr/>
                <p:nvPr/>
              </p:nvSpPr>
              <p:spPr>
                <a:xfrm>
                  <a:off x="6954272" y="4133397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5E39ECE-A332-433A-9F38-D7C6D2CAD9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4272" y="4133397"/>
                  <a:ext cx="328613" cy="32861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10401AA-654D-4C6A-A75A-1F810114AD26}"/>
                    </a:ext>
                  </a:extLst>
                </p:cNvPr>
                <p:cNvSpPr/>
                <p:nvPr/>
              </p:nvSpPr>
              <p:spPr>
                <a:xfrm>
                  <a:off x="6125277" y="3532459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10401AA-654D-4C6A-A75A-1F810114AD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5277" y="3532459"/>
                  <a:ext cx="328613" cy="328613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2CAB764-BCCD-4BA6-AA5C-1203F3D3EAFB}"/>
              </a:ext>
            </a:extLst>
          </p:cNvPr>
          <p:cNvSpPr txBox="1"/>
          <p:nvPr/>
        </p:nvSpPr>
        <p:spPr>
          <a:xfrm>
            <a:off x="5376932" y="3803209"/>
            <a:ext cx="4279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max phase spreads by epidemic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1CB8A96-04D8-4603-8E3E-F8F3106AACAD}"/>
                  </a:ext>
                </a:extLst>
              </p:cNvPr>
              <p:cNvSpPr/>
              <p:nvPr/>
            </p:nvSpPr>
            <p:spPr>
              <a:xfrm>
                <a:off x="4192784" y="4204393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1CB8A96-04D8-4603-8E3E-F8F3106AA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784" y="4204393"/>
                <a:ext cx="328613" cy="32861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82FC5E-9684-4A9C-AE51-9AD6B5FF060F}"/>
                  </a:ext>
                </a:extLst>
              </p:cNvPr>
              <p:cNvSpPr txBox="1"/>
              <p:nvPr/>
            </p:nvSpPr>
            <p:spPr>
              <a:xfrm>
                <a:off x="5813366" y="4165138"/>
                <a:ext cx="4279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phase lasts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82FC5E-9684-4A9C-AE51-9AD6B5FF0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366" y="4165138"/>
                <a:ext cx="4279131" cy="461665"/>
              </a:xfrm>
              <a:prstGeom prst="rect">
                <a:avLst/>
              </a:prstGeom>
              <a:blipFill>
                <a:blip r:embed="rId18"/>
                <a:stretch>
                  <a:fillRect l="-227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25B5AC58-8E71-4BAB-82F7-6307E14E2220}"/>
              </a:ext>
            </a:extLst>
          </p:cNvPr>
          <p:cNvGrpSpPr/>
          <p:nvPr/>
        </p:nvGrpSpPr>
        <p:grpSpPr>
          <a:xfrm>
            <a:off x="2852904" y="3603455"/>
            <a:ext cx="2251901" cy="1121129"/>
            <a:chOff x="5614391" y="3532459"/>
            <a:chExt cx="2251901" cy="11211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7678403-D31C-4A83-9F8C-08DE4F55576D}"/>
                    </a:ext>
                  </a:extLst>
                </p:cNvPr>
                <p:cNvSpPr/>
                <p:nvPr/>
              </p:nvSpPr>
              <p:spPr>
                <a:xfrm>
                  <a:off x="5614391" y="3954382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7678403-D31C-4A83-9F8C-08DE4F5557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4391" y="3954382"/>
                  <a:ext cx="328613" cy="328613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E78E2DC-D6E1-4BDE-B3D8-198F04CAC52E}"/>
                    </a:ext>
                  </a:extLst>
                </p:cNvPr>
                <p:cNvSpPr/>
                <p:nvPr/>
              </p:nvSpPr>
              <p:spPr>
                <a:xfrm>
                  <a:off x="6699479" y="3625769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E78E2DC-D6E1-4BDE-B3D8-198F04CAC5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9479" y="3625769"/>
                  <a:ext cx="328613" cy="328613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A59E54D6-14F9-4225-8EE7-96BC88B87301}"/>
                    </a:ext>
                  </a:extLst>
                </p:cNvPr>
                <p:cNvSpPr/>
                <p:nvPr/>
              </p:nvSpPr>
              <p:spPr>
                <a:xfrm>
                  <a:off x="6370866" y="4324975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A59E54D6-14F9-4225-8EE7-96BC88B873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866" y="4324975"/>
                  <a:ext cx="328613" cy="328613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BDCDCDDD-6D67-443F-A0FC-F46AAD3DDC58}"/>
                    </a:ext>
                  </a:extLst>
                </p:cNvPr>
                <p:cNvSpPr/>
                <p:nvPr/>
              </p:nvSpPr>
              <p:spPr>
                <a:xfrm>
                  <a:off x="7373372" y="3640271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BDCDCDDD-6D67-443F-A0FC-F46AAD3DDC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372" y="3640271"/>
                  <a:ext cx="328613" cy="328613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6B48DD35-9AE3-442C-A142-72F208612F72}"/>
                    </a:ext>
                  </a:extLst>
                </p:cNvPr>
                <p:cNvSpPr/>
                <p:nvPr/>
              </p:nvSpPr>
              <p:spPr>
                <a:xfrm>
                  <a:off x="7537679" y="4240079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6B48DD35-9AE3-442C-A142-72F208612F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679" y="4240079"/>
                  <a:ext cx="328613" cy="328613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FDED64F-6AE7-4941-85F0-DACDE3308482}"/>
                    </a:ext>
                  </a:extLst>
                </p:cNvPr>
                <p:cNvSpPr/>
                <p:nvPr/>
              </p:nvSpPr>
              <p:spPr>
                <a:xfrm>
                  <a:off x="6125277" y="3532459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FDED64F-6AE7-4941-85F0-DACDE33084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5277" y="3532459"/>
                  <a:ext cx="328613" cy="328613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2067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  <p:bldP spid="23" grpId="1"/>
      <p:bldP spid="24" grpId="0" animBg="1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13E52B9-532B-423E-88AC-3CDC829FC2C1}"/>
                  </a:ext>
                </a:extLst>
              </p:cNvPr>
              <p:cNvSpPr/>
              <p:nvPr/>
            </p:nvSpPr>
            <p:spPr>
              <a:xfrm>
                <a:off x="6727862" y="4788118"/>
                <a:ext cx="404048" cy="42261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13E52B9-532B-423E-88AC-3CDC829FC2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862" y="4788118"/>
                <a:ext cx="404048" cy="4226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E8FAD6D-636F-4EBF-819C-D4E1202BD2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27910"/>
                <a:ext cx="10515600" cy="1325563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state protocol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E8FAD6D-636F-4EBF-819C-D4E1202BD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27910"/>
                <a:ext cx="10515600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B85BE-FF59-4D80-BD85-7E7EAFF3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B1C0052-73C6-480F-B7BD-4DC3E8FE5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070" y="1962575"/>
                <a:ext cx="11477884" cy="25662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Variables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𝐫𝐚𝐧𝐤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𝐧𝐚𝐦𝐞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                           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𝐫𝐨𝐬𝐭𝐞𝐫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⊂</m:t>
                    </m:r>
                    <m:d>
                      <m:dPr>
                        <m:begChr m:val="{"/>
                        <m:endChr m:val="}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rank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name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</a:t>
                </a:r>
              </a:p>
              <a:p>
                <a:r>
                  <a:rPr lang="en-US" dirty="0"/>
                  <a:t>When phase starts: pick random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𝐧𝐚𝐦𝐞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𝐫𝐨𝐬𝐭𝐞𝐫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self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rank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self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name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Within a phase: interacting agents union their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𝐫𝐨𝐬𝐭𝐞𝐫</m:t>
                    </m:r>
                  </m:oMath>
                </a14:m>
                <a:r>
                  <a:rPr lang="en-US" dirty="0"/>
                  <a:t> sets</a:t>
                </a:r>
              </a:p>
              <a:p>
                <a:r>
                  <a:rPr lang="en-US" dirty="0"/>
                  <a:t>When phase ends: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𝐫𝐨𝐬𝐭𝐞𝐫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new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𝐫𝐚𝐧𝐤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order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rank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name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B1C0052-73C6-480F-B7BD-4DC3E8FE5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070" y="1962575"/>
                <a:ext cx="11477884" cy="2566260"/>
              </a:xfrm>
              <a:blipFill>
                <a:blip r:embed="rId4"/>
                <a:stretch>
                  <a:fillRect l="-956" t="-4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05F2C1D0-5B03-40CF-9382-89E90AEFBAA6}"/>
              </a:ext>
            </a:extLst>
          </p:cNvPr>
          <p:cNvSpPr txBox="1">
            <a:spLocks/>
          </p:cNvSpPr>
          <p:nvPr/>
        </p:nvSpPr>
        <p:spPr>
          <a:xfrm>
            <a:off x="396162" y="904598"/>
            <a:ext cx="559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Ranking Subroutine: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155904C-18B4-4887-9BAD-929453B5905D}"/>
              </a:ext>
            </a:extLst>
          </p:cNvPr>
          <p:cNvGrpSpPr/>
          <p:nvPr/>
        </p:nvGrpSpPr>
        <p:grpSpPr>
          <a:xfrm>
            <a:off x="2863283" y="5489844"/>
            <a:ext cx="6219250" cy="241152"/>
            <a:chOff x="5508152" y="4892480"/>
            <a:chExt cx="5143041" cy="243699"/>
          </a:xfrm>
        </p:grpSpPr>
        <p:sp>
          <p:nvSpPr>
            <p:cNvPr id="34" name="Left Bracket 33">
              <a:extLst>
                <a:ext uri="{FF2B5EF4-FFF2-40B4-BE49-F238E27FC236}">
                  <a16:creationId xmlns:a16="http://schemas.microsoft.com/office/drawing/2014/main" id="{E761B088-9B2C-47DD-8EDA-2B69FD24232F}"/>
                </a:ext>
              </a:extLst>
            </p:cNvPr>
            <p:cNvSpPr/>
            <p:nvPr/>
          </p:nvSpPr>
          <p:spPr>
            <a:xfrm rot="16200000">
              <a:off x="5697258" y="4707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ket 34">
              <a:extLst>
                <a:ext uri="{FF2B5EF4-FFF2-40B4-BE49-F238E27FC236}">
                  <a16:creationId xmlns:a16="http://schemas.microsoft.com/office/drawing/2014/main" id="{8C903C0A-6FE4-402F-B1C3-C1D0EBB1F0FB}"/>
                </a:ext>
              </a:extLst>
            </p:cNvPr>
            <p:cNvSpPr/>
            <p:nvPr/>
          </p:nvSpPr>
          <p:spPr>
            <a:xfrm rot="16200000">
              <a:off x="6471095" y="4707373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eft Bracket 35">
              <a:extLst>
                <a:ext uri="{FF2B5EF4-FFF2-40B4-BE49-F238E27FC236}">
                  <a16:creationId xmlns:a16="http://schemas.microsoft.com/office/drawing/2014/main" id="{CD558060-444D-4577-9098-914B8B69654B}"/>
                </a:ext>
              </a:extLst>
            </p:cNvPr>
            <p:cNvSpPr/>
            <p:nvPr/>
          </p:nvSpPr>
          <p:spPr>
            <a:xfrm rot="16200000">
              <a:off x="7244932" y="4707372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ket 36">
              <a:extLst>
                <a:ext uri="{FF2B5EF4-FFF2-40B4-BE49-F238E27FC236}">
                  <a16:creationId xmlns:a16="http://schemas.microsoft.com/office/drawing/2014/main" id="{2FD04D68-5B39-4F78-ABB1-435D0F9D395C}"/>
                </a:ext>
              </a:extLst>
            </p:cNvPr>
            <p:cNvSpPr/>
            <p:nvPr/>
          </p:nvSpPr>
          <p:spPr>
            <a:xfrm rot="16200000">
              <a:off x="8018769" y="4707373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Bracket 37">
              <a:extLst>
                <a:ext uri="{FF2B5EF4-FFF2-40B4-BE49-F238E27FC236}">
                  <a16:creationId xmlns:a16="http://schemas.microsoft.com/office/drawing/2014/main" id="{0B805101-A3BD-46FF-9D03-180DF4669996}"/>
                </a:ext>
              </a:extLst>
            </p:cNvPr>
            <p:cNvSpPr/>
            <p:nvPr/>
          </p:nvSpPr>
          <p:spPr>
            <a:xfrm rot="16200000">
              <a:off x="9486794" y="4703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 Bracket 38">
              <a:extLst>
                <a:ext uri="{FF2B5EF4-FFF2-40B4-BE49-F238E27FC236}">
                  <a16:creationId xmlns:a16="http://schemas.microsoft.com/office/drawing/2014/main" id="{2E198FFC-60D3-4B35-8D4F-1278DB4CFDC9}"/>
                </a:ext>
              </a:extLst>
            </p:cNvPr>
            <p:cNvSpPr/>
            <p:nvPr/>
          </p:nvSpPr>
          <p:spPr>
            <a:xfrm rot="16200000">
              <a:off x="10222388" y="4703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 Bracket 39">
              <a:extLst>
                <a:ext uri="{FF2B5EF4-FFF2-40B4-BE49-F238E27FC236}">
                  <a16:creationId xmlns:a16="http://schemas.microsoft.com/office/drawing/2014/main" id="{0A694EE9-155E-4BF5-BEC1-880F8BA17DFE}"/>
                </a:ext>
              </a:extLst>
            </p:cNvPr>
            <p:cNvSpPr/>
            <p:nvPr/>
          </p:nvSpPr>
          <p:spPr>
            <a:xfrm rot="16200000">
              <a:off x="8751201" y="4703376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B47F26A-3406-410E-874F-5D1DB8326198}"/>
              </a:ext>
            </a:extLst>
          </p:cNvPr>
          <p:cNvGrpSpPr/>
          <p:nvPr/>
        </p:nvGrpSpPr>
        <p:grpSpPr>
          <a:xfrm>
            <a:off x="2697799" y="5610849"/>
            <a:ext cx="6550218" cy="1044123"/>
            <a:chOff x="2219618" y="4686432"/>
            <a:chExt cx="6550218" cy="104412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EF42A38-4D1E-4A97-B46F-BF31AE19193C}"/>
                </a:ext>
              </a:extLst>
            </p:cNvPr>
            <p:cNvGrpSpPr/>
            <p:nvPr/>
          </p:nvGrpSpPr>
          <p:grpSpPr>
            <a:xfrm>
              <a:off x="2219618" y="4919148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F681590-D35A-4D66-8BDF-948524FFF3D2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F77DEBF-3C3C-437B-AE2B-4B204C6C9C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721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Arrow: Up 53">
                <a:extLst>
                  <a:ext uri="{FF2B5EF4-FFF2-40B4-BE49-F238E27FC236}">
                    <a16:creationId xmlns:a16="http://schemas.microsoft.com/office/drawing/2014/main" id="{8258B122-EEB6-412D-8D13-19B3E9B043DE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6BA47F6-9817-4C49-A65D-7E13D7C27E92}"/>
                </a:ext>
              </a:extLst>
            </p:cNvPr>
            <p:cNvGrpSpPr/>
            <p:nvPr/>
          </p:nvGrpSpPr>
          <p:grpSpPr>
            <a:xfrm>
              <a:off x="3187783" y="4913781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98BF6CE6-4245-47A0-AD84-0798F13B17ED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84CAB89-B5E0-46FA-A4B1-B2EA093FB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30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Arrow: Up 51">
                <a:extLst>
                  <a:ext uri="{FF2B5EF4-FFF2-40B4-BE49-F238E27FC236}">
                    <a16:creationId xmlns:a16="http://schemas.microsoft.com/office/drawing/2014/main" id="{29F9EA26-1274-431B-B9C3-1A9A58DB1D96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0367D2-DDD3-4D8F-A21A-42437204A6B4}"/>
                </a:ext>
              </a:extLst>
            </p:cNvPr>
            <p:cNvGrpSpPr/>
            <p:nvPr/>
          </p:nvGrpSpPr>
          <p:grpSpPr>
            <a:xfrm>
              <a:off x="4194649" y="4909469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C61B59A0-90E0-4C56-9D92-4D72399DFB96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9E501E8-4340-4AF6-B657-30630206CC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721" t="-10667" b="-30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Arrow: Up 49">
                <a:extLst>
                  <a:ext uri="{FF2B5EF4-FFF2-40B4-BE49-F238E27FC236}">
                    <a16:creationId xmlns:a16="http://schemas.microsoft.com/office/drawing/2014/main" id="{AB0D7414-86F6-4193-B986-CB08D0BAF333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F74320B-510B-4966-9448-62EECCF84942}"/>
                </a:ext>
              </a:extLst>
            </p:cNvPr>
            <p:cNvGrpSpPr/>
            <p:nvPr/>
          </p:nvGrpSpPr>
          <p:grpSpPr>
            <a:xfrm>
              <a:off x="7721079" y="4912375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A020F7E0-C970-4C91-97B3-F672DBF43C37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6C1FFFBA-1225-481F-94EB-99DED00585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30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Arrow: Up 47">
                <a:extLst>
                  <a:ext uri="{FF2B5EF4-FFF2-40B4-BE49-F238E27FC236}">
                    <a16:creationId xmlns:a16="http://schemas.microsoft.com/office/drawing/2014/main" id="{F1160428-BA70-4D42-9D89-EA5D1591F1BF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1941FDA-29B7-45C6-A2E6-FB56EC512E4E}"/>
                </a:ext>
              </a:extLst>
            </p:cNvPr>
            <p:cNvSpPr txBox="1"/>
            <p:nvPr/>
          </p:nvSpPr>
          <p:spPr>
            <a:xfrm>
              <a:off x="6123145" y="4686432"/>
              <a:ext cx="4856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EA7BA09-0F52-422E-9BB6-23F7862DC693}"/>
                  </a:ext>
                </a:extLst>
              </p:cNvPr>
              <p:cNvSpPr/>
              <p:nvPr/>
            </p:nvSpPr>
            <p:spPr>
              <a:xfrm>
                <a:off x="3037592" y="5236931"/>
                <a:ext cx="398593" cy="42261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EA7BA09-0F52-422E-9BB6-23F7862DC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592" y="5236931"/>
                <a:ext cx="398593" cy="42261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44E45B9-D5C3-4DF1-A241-66DD79CEF149}"/>
                  </a:ext>
                </a:extLst>
              </p:cNvPr>
              <p:cNvSpPr/>
              <p:nvPr/>
            </p:nvSpPr>
            <p:spPr>
              <a:xfrm>
                <a:off x="3032137" y="4731448"/>
                <a:ext cx="404048" cy="42261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44E45B9-D5C3-4DF1-A241-66DD79CEF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37" y="4731448"/>
                <a:ext cx="404048" cy="42261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511D15F-29A4-48E3-9E86-31E363A00CAC}"/>
                  </a:ext>
                </a:extLst>
              </p:cNvPr>
              <p:cNvSpPr/>
              <p:nvPr/>
            </p:nvSpPr>
            <p:spPr>
              <a:xfrm>
                <a:off x="6714841" y="5236684"/>
                <a:ext cx="404048" cy="42261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86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511D15F-29A4-48E3-9E86-31E363A00C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841" y="5236684"/>
                <a:ext cx="404048" cy="422612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51448FB-2F33-4E42-B8D8-CD29671F1B8A}"/>
                  </a:ext>
                </a:extLst>
              </p:cNvPr>
              <p:cNvSpPr/>
              <p:nvPr/>
            </p:nvSpPr>
            <p:spPr>
              <a:xfrm>
                <a:off x="3983653" y="5246437"/>
                <a:ext cx="404048" cy="42261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42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51448FB-2F33-4E42-B8D8-CD29671F1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653" y="5246437"/>
                <a:ext cx="404048" cy="422612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0C1AB7A-8BE5-4489-99F1-D7FC87E4D8E6}"/>
                  </a:ext>
                </a:extLst>
              </p:cNvPr>
              <p:cNvSpPr/>
              <p:nvPr/>
            </p:nvSpPr>
            <p:spPr>
              <a:xfrm>
                <a:off x="8506015" y="5221660"/>
                <a:ext cx="404048" cy="42261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56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0C1AB7A-8BE5-4489-99F1-D7FC87E4D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015" y="5221660"/>
                <a:ext cx="404048" cy="422612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4E932D7-13A6-41FA-A19A-C97A1D1A2E5A}"/>
                  </a:ext>
                </a:extLst>
              </p:cNvPr>
              <p:cNvSpPr/>
              <p:nvPr/>
            </p:nvSpPr>
            <p:spPr>
              <a:xfrm>
                <a:off x="8503682" y="4757422"/>
                <a:ext cx="404048" cy="42261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28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4E932D7-13A6-41FA-A19A-C97A1D1A2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682" y="4757422"/>
                <a:ext cx="404048" cy="422612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EFDACC4-243F-4D18-8BFF-EFE1A8E8A7A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64042" y="4592563"/>
            <a:ext cx="1785967" cy="526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B60605-6D47-488E-8F06-752B168A9D2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53393" y="4675617"/>
            <a:ext cx="1856431" cy="461665"/>
          </a:xfrm>
          <a:prstGeom prst="rect">
            <a:avLst/>
          </a:prstGeom>
        </p:spPr>
      </p:pic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398FC074-205E-4A77-BC44-3FCE01571520}"/>
              </a:ext>
            </a:extLst>
          </p:cNvPr>
          <p:cNvSpPr/>
          <p:nvPr/>
        </p:nvSpPr>
        <p:spPr>
          <a:xfrm>
            <a:off x="4127716" y="4483272"/>
            <a:ext cx="2053275" cy="728266"/>
          </a:xfrm>
          <a:prstGeom prst="horizont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27F6F9B6-FCFF-45C3-9FB8-215D633C824F}"/>
              </a:ext>
            </a:extLst>
          </p:cNvPr>
          <p:cNvSpPr/>
          <p:nvPr/>
        </p:nvSpPr>
        <p:spPr>
          <a:xfrm>
            <a:off x="4381082" y="5218844"/>
            <a:ext cx="544538" cy="168037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BFCE1E-A0E0-4EE6-B121-4358CA0B5826}"/>
              </a:ext>
            </a:extLst>
          </p:cNvPr>
          <p:cNvGrpSpPr/>
          <p:nvPr/>
        </p:nvGrpSpPr>
        <p:grpSpPr>
          <a:xfrm>
            <a:off x="3029804" y="4724142"/>
            <a:ext cx="5877926" cy="937601"/>
            <a:chOff x="582602" y="4243894"/>
            <a:chExt cx="5877926" cy="93760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4FD2A68-9C2B-494A-9DCB-2F7038BD6CCA}"/>
                </a:ext>
              </a:extLst>
            </p:cNvPr>
            <p:cNvSpPr/>
            <p:nvPr/>
          </p:nvSpPr>
          <p:spPr>
            <a:xfrm>
              <a:off x="588057" y="4749377"/>
              <a:ext cx="398593" cy="422612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ADABC79-3DAA-47D2-8CD2-32D33D89E4BF}"/>
                </a:ext>
              </a:extLst>
            </p:cNvPr>
            <p:cNvSpPr/>
            <p:nvPr/>
          </p:nvSpPr>
          <p:spPr>
            <a:xfrm>
              <a:off x="582602" y="4243894"/>
              <a:ext cx="404048" cy="422612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27CC79A-EC47-4C56-A996-E7CD3272C31A}"/>
                </a:ext>
              </a:extLst>
            </p:cNvPr>
            <p:cNvSpPr/>
            <p:nvPr/>
          </p:nvSpPr>
          <p:spPr>
            <a:xfrm>
              <a:off x="4265306" y="4749130"/>
              <a:ext cx="404048" cy="422612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AAAD249-4D6C-42EC-80FD-484D948866E0}"/>
                </a:ext>
              </a:extLst>
            </p:cNvPr>
            <p:cNvSpPr/>
            <p:nvPr/>
          </p:nvSpPr>
          <p:spPr>
            <a:xfrm>
              <a:off x="1534118" y="4758883"/>
              <a:ext cx="404048" cy="422612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D45F39C-7F8C-43CF-9757-5CE766D31EF6}"/>
                </a:ext>
              </a:extLst>
            </p:cNvPr>
            <p:cNvSpPr/>
            <p:nvPr/>
          </p:nvSpPr>
          <p:spPr>
            <a:xfrm>
              <a:off x="4278327" y="4300564"/>
              <a:ext cx="404048" cy="422612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06B06B-4935-4435-AE0C-7A3172319EB6}"/>
                </a:ext>
              </a:extLst>
            </p:cNvPr>
            <p:cNvSpPr/>
            <p:nvPr/>
          </p:nvSpPr>
          <p:spPr>
            <a:xfrm>
              <a:off x="6056480" y="4734106"/>
              <a:ext cx="404048" cy="422612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28E2911-161A-495E-9542-588D646754FB}"/>
                </a:ext>
              </a:extLst>
            </p:cNvPr>
            <p:cNvSpPr/>
            <p:nvPr/>
          </p:nvSpPr>
          <p:spPr>
            <a:xfrm>
              <a:off x="6054147" y="4269868"/>
              <a:ext cx="404048" cy="422612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CD694DBE-4E75-4533-BA3A-F75FF3AF7801}"/>
              </a:ext>
            </a:extLst>
          </p:cNvPr>
          <p:cNvSpPr txBox="1"/>
          <p:nvPr/>
        </p:nvSpPr>
        <p:spPr>
          <a:xfrm>
            <a:off x="9388538" y="4675617"/>
            <a:ext cx="2347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unique names with high probability</a:t>
            </a:r>
          </a:p>
        </p:txBody>
      </p:sp>
    </p:spTree>
    <p:extLst>
      <p:ext uri="{BB962C8B-B14F-4D97-AF65-F5344CB8AC3E}">
        <p14:creationId xmlns:p14="http://schemas.microsoft.com/office/powerpoint/2010/main" val="217839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E8FAD6D-636F-4EBF-819C-D4E1202BD2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27910"/>
                <a:ext cx="10515600" cy="1325563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state protocol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E8FAD6D-636F-4EBF-819C-D4E1202BD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2791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B85BE-FF59-4D80-BD85-7E7EAFF3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B1C0052-73C6-480F-B7BD-4DC3E8FE5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069" y="1962574"/>
                <a:ext cx="11558566" cy="29590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Variables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𝐫𝐚𝐧𝐤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𝐧𝐚𝐦𝐞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,…,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                                     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𝐫𝐨𝐬𝐭𝐞𝐫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⊂</m:t>
                    </m:r>
                    <m:d>
                      <m:dPr>
                        <m:begChr m:val="{"/>
                        <m:endChr m:val="}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×{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rank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name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</a:t>
                </a:r>
              </a:p>
              <a:p>
                <a:r>
                  <a:rPr lang="en-US" dirty="0"/>
                  <a:t>When phase starts: pick random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𝐧𝐚𝐦𝐞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𝐫𝐨𝐬𝐭𝐞𝐫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self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rank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self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name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Within a phase: interacting agents union their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𝐫𝐨𝐬𝐭𝐞𝐫</m:t>
                    </m:r>
                  </m:oMath>
                </a14:m>
                <a:r>
                  <a:rPr lang="en-US" dirty="0"/>
                  <a:t> sets</a:t>
                </a:r>
              </a:p>
              <a:p>
                <a:r>
                  <a:rPr lang="en-US" dirty="0"/>
                  <a:t>When phase ends: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𝐫𝐨𝐬𝐭𝐞𝐫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new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𝐫𝐚𝐧𝐤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order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rank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name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Unique ranks configuration is stable (agent ordering can’t change)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B1C0052-73C6-480F-B7BD-4DC3E8FE5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069" y="1962574"/>
                <a:ext cx="11558566" cy="2959049"/>
              </a:xfrm>
              <a:blipFill>
                <a:blip r:embed="rId3"/>
                <a:stretch>
                  <a:fillRect l="-949" t="-3505" b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05F2C1D0-5B03-40CF-9382-89E90AEFBAA6}"/>
              </a:ext>
            </a:extLst>
          </p:cNvPr>
          <p:cNvSpPr txBox="1">
            <a:spLocks/>
          </p:cNvSpPr>
          <p:nvPr/>
        </p:nvSpPr>
        <p:spPr>
          <a:xfrm>
            <a:off x="396162" y="904598"/>
            <a:ext cx="559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Ranking Subroutine: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155904C-18B4-4887-9BAD-929453B5905D}"/>
              </a:ext>
            </a:extLst>
          </p:cNvPr>
          <p:cNvGrpSpPr/>
          <p:nvPr/>
        </p:nvGrpSpPr>
        <p:grpSpPr>
          <a:xfrm>
            <a:off x="2863283" y="5489844"/>
            <a:ext cx="6219250" cy="241152"/>
            <a:chOff x="5508152" y="4892480"/>
            <a:chExt cx="5143041" cy="243699"/>
          </a:xfrm>
        </p:grpSpPr>
        <p:sp>
          <p:nvSpPr>
            <p:cNvPr id="34" name="Left Bracket 33">
              <a:extLst>
                <a:ext uri="{FF2B5EF4-FFF2-40B4-BE49-F238E27FC236}">
                  <a16:creationId xmlns:a16="http://schemas.microsoft.com/office/drawing/2014/main" id="{E761B088-9B2C-47DD-8EDA-2B69FD24232F}"/>
                </a:ext>
              </a:extLst>
            </p:cNvPr>
            <p:cNvSpPr/>
            <p:nvPr/>
          </p:nvSpPr>
          <p:spPr>
            <a:xfrm rot="16200000">
              <a:off x="5697258" y="4707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ket 34">
              <a:extLst>
                <a:ext uri="{FF2B5EF4-FFF2-40B4-BE49-F238E27FC236}">
                  <a16:creationId xmlns:a16="http://schemas.microsoft.com/office/drawing/2014/main" id="{8C903C0A-6FE4-402F-B1C3-C1D0EBB1F0FB}"/>
                </a:ext>
              </a:extLst>
            </p:cNvPr>
            <p:cNvSpPr/>
            <p:nvPr/>
          </p:nvSpPr>
          <p:spPr>
            <a:xfrm rot="16200000">
              <a:off x="6471095" y="4707373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eft Bracket 35">
              <a:extLst>
                <a:ext uri="{FF2B5EF4-FFF2-40B4-BE49-F238E27FC236}">
                  <a16:creationId xmlns:a16="http://schemas.microsoft.com/office/drawing/2014/main" id="{CD558060-444D-4577-9098-914B8B69654B}"/>
                </a:ext>
              </a:extLst>
            </p:cNvPr>
            <p:cNvSpPr/>
            <p:nvPr/>
          </p:nvSpPr>
          <p:spPr>
            <a:xfrm rot="16200000">
              <a:off x="7244932" y="4707372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ket 36">
              <a:extLst>
                <a:ext uri="{FF2B5EF4-FFF2-40B4-BE49-F238E27FC236}">
                  <a16:creationId xmlns:a16="http://schemas.microsoft.com/office/drawing/2014/main" id="{2FD04D68-5B39-4F78-ABB1-435D0F9D395C}"/>
                </a:ext>
              </a:extLst>
            </p:cNvPr>
            <p:cNvSpPr/>
            <p:nvPr/>
          </p:nvSpPr>
          <p:spPr>
            <a:xfrm rot="16200000">
              <a:off x="8018769" y="4707373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Bracket 37">
              <a:extLst>
                <a:ext uri="{FF2B5EF4-FFF2-40B4-BE49-F238E27FC236}">
                  <a16:creationId xmlns:a16="http://schemas.microsoft.com/office/drawing/2014/main" id="{0B805101-A3BD-46FF-9D03-180DF4669996}"/>
                </a:ext>
              </a:extLst>
            </p:cNvPr>
            <p:cNvSpPr/>
            <p:nvPr/>
          </p:nvSpPr>
          <p:spPr>
            <a:xfrm rot="16200000">
              <a:off x="9486794" y="4703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 Bracket 38">
              <a:extLst>
                <a:ext uri="{FF2B5EF4-FFF2-40B4-BE49-F238E27FC236}">
                  <a16:creationId xmlns:a16="http://schemas.microsoft.com/office/drawing/2014/main" id="{2E198FFC-60D3-4B35-8D4F-1278DB4CFDC9}"/>
                </a:ext>
              </a:extLst>
            </p:cNvPr>
            <p:cNvSpPr/>
            <p:nvPr/>
          </p:nvSpPr>
          <p:spPr>
            <a:xfrm rot="16200000">
              <a:off x="10222388" y="4703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 Bracket 39">
              <a:extLst>
                <a:ext uri="{FF2B5EF4-FFF2-40B4-BE49-F238E27FC236}">
                  <a16:creationId xmlns:a16="http://schemas.microsoft.com/office/drawing/2014/main" id="{0A694EE9-155E-4BF5-BEC1-880F8BA17DFE}"/>
                </a:ext>
              </a:extLst>
            </p:cNvPr>
            <p:cNvSpPr/>
            <p:nvPr/>
          </p:nvSpPr>
          <p:spPr>
            <a:xfrm rot="16200000">
              <a:off x="8751201" y="4703376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B47F26A-3406-410E-874F-5D1DB8326198}"/>
              </a:ext>
            </a:extLst>
          </p:cNvPr>
          <p:cNvGrpSpPr/>
          <p:nvPr/>
        </p:nvGrpSpPr>
        <p:grpSpPr>
          <a:xfrm>
            <a:off x="2697799" y="5610849"/>
            <a:ext cx="6550218" cy="1044123"/>
            <a:chOff x="2219618" y="4686432"/>
            <a:chExt cx="6550218" cy="104412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EF42A38-4D1E-4A97-B46F-BF31AE19193C}"/>
                </a:ext>
              </a:extLst>
            </p:cNvPr>
            <p:cNvGrpSpPr/>
            <p:nvPr/>
          </p:nvGrpSpPr>
          <p:grpSpPr>
            <a:xfrm>
              <a:off x="2219618" y="4919148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F681590-D35A-4D66-8BDF-948524FFF3D2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F77DEBF-3C3C-437B-AE2B-4B204C6C9C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721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Arrow: Up 53">
                <a:extLst>
                  <a:ext uri="{FF2B5EF4-FFF2-40B4-BE49-F238E27FC236}">
                    <a16:creationId xmlns:a16="http://schemas.microsoft.com/office/drawing/2014/main" id="{8258B122-EEB6-412D-8D13-19B3E9B043DE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6BA47F6-9817-4C49-A65D-7E13D7C27E92}"/>
                </a:ext>
              </a:extLst>
            </p:cNvPr>
            <p:cNvGrpSpPr/>
            <p:nvPr/>
          </p:nvGrpSpPr>
          <p:grpSpPr>
            <a:xfrm>
              <a:off x="3187783" y="4913781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98BF6CE6-4245-47A0-AD84-0798F13B17ED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84CAB89-B5E0-46FA-A4B1-B2EA093FB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30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Arrow: Up 51">
                <a:extLst>
                  <a:ext uri="{FF2B5EF4-FFF2-40B4-BE49-F238E27FC236}">
                    <a16:creationId xmlns:a16="http://schemas.microsoft.com/office/drawing/2014/main" id="{29F9EA26-1274-431B-B9C3-1A9A58DB1D96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0367D2-DDD3-4D8F-A21A-42437204A6B4}"/>
                </a:ext>
              </a:extLst>
            </p:cNvPr>
            <p:cNvGrpSpPr/>
            <p:nvPr/>
          </p:nvGrpSpPr>
          <p:grpSpPr>
            <a:xfrm>
              <a:off x="4194649" y="4909469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C61B59A0-90E0-4C56-9D92-4D72399DFB96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9E501E8-4340-4AF6-B657-30630206CC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721" t="-10667" b="-30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Arrow: Up 49">
                <a:extLst>
                  <a:ext uri="{FF2B5EF4-FFF2-40B4-BE49-F238E27FC236}">
                    <a16:creationId xmlns:a16="http://schemas.microsoft.com/office/drawing/2014/main" id="{AB0D7414-86F6-4193-B986-CB08D0BAF333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F74320B-510B-4966-9448-62EECCF84942}"/>
                </a:ext>
              </a:extLst>
            </p:cNvPr>
            <p:cNvGrpSpPr/>
            <p:nvPr/>
          </p:nvGrpSpPr>
          <p:grpSpPr>
            <a:xfrm>
              <a:off x="7721079" y="4912375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A020F7E0-C970-4C91-97B3-F672DBF43C37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6C1FFFBA-1225-481F-94EB-99DED00585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30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Arrow: Up 47">
                <a:extLst>
                  <a:ext uri="{FF2B5EF4-FFF2-40B4-BE49-F238E27FC236}">
                    <a16:creationId xmlns:a16="http://schemas.microsoft.com/office/drawing/2014/main" id="{F1160428-BA70-4D42-9D89-EA5D1591F1BF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1941FDA-29B7-45C6-A2E6-FB56EC512E4E}"/>
                </a:ext>
              </a:extLst>
            </p:cNvPr>
            <p:cNvSpPr txBox="1"/>
            <p:nvPr/>
          </p:nvSpPr>
          <p:spPr>
            <a:xfrm>
              <a:off x="6123145" y="4686432"/>
              <a:ext cx="4856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…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D81378-4D4A-4B41-A967-27D67237D472}"/>
              </a:ext>
            </a:extLst>
          </p:cNvPr>
          <p:cNvGrpSpPr/>
          <p:nvPr/>
        </p:nvGrpSpPr>
        <p:grpSpPr>
          <a:xfrm>
            <a:off x="3015000" y="5221660"/>
            <a:ext cx="5895063" cy="466673"/>
            <a:chOff x="3015000" y="5221660"/>
            <a:chExt cx="5895063" cy="4666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EA7BA09-0F52-422E-9BB6-23F7862DC693}"/>
                    </a:ext>
                  </a:extLst>
                </p:cNvPr>
                <p:cNvSpPr/>
                <p:nvPr/>
              </p:nvSpPr>
              <p:spPr>
                <a:xfrm>
                  <a:off x="3945644" y="5258165"/>
                  <a:ext cx="398593" cy="42261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EA7BA09-0F52-422E-9BB6-23F7862DC6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644" y="5258165"/>
                  <a:ext cx="398593" cy="42261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D44E45B9-D5C3-4DF1-A241-66DD79CEF149}"/>
                    </a:ext>
                  </a:extLst>
                </p:cNvPr>
                <p:cNvSpPr/>
                <p:nvPr/>
              </p:nvSpPr>
              <p:spPr>
                <a:xfrm>
                  <a:off x="3015000" y="5231286"/>
                  <a:ext cx="404048" cy="42261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D44E45B9-D5C3-4DF1-A241-66DD79CEF1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5000" y="5231286"/>
                  <a:ext cx="404048" cy="42261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0511D15F-29A4-48E3-9E86-31E363A00CAC}"/>
                    </a:ext>
                  </a:extLst>
                </p:cNvPr>
                <p:cNvSpPr/>
                <p:nvPr/>
              </p:nvSpPr>
              <p:spPr>
                <a:xfrm>
                  <a:off x="6714841" y="5236684"/>
                  <a:ext cx="404048" cy="42261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86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0511D15F-29A4-48E3-9E86-31E363A00C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841" y="5236684"/>
                  <a:ext cx="404048" cy="42261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251448FB-2F33-4E42-B8D8-CD29671F1B8A}"/>
                    </a:ext>
                  </a:extLst>
                </p:cNvPr>
                <p:cNvSpPr/>
                <p:nvPr/>
              </p:nvSpPr>
              <p:spPr>
                <a:xfrm>
                  <a:off x="4906398" y="5258165"/>
                  <a:ext cx="404048" cy="42261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42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251448FB-2F33-4E42-B8D8-CD29671F1B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6398" y="5258165"/>
                  <a:ext cx="404048" cy="422612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13E52B9-532B-423E-88AC-3CDC829FC2C1}"/>
                    </a:ext>
                  </a:extLst>
                </p:cNvPr>
                <p:cNvSpPr/>
                <p:nvPr/>
              </p:nvSpPr>
              <p:spPr>
                <a:xfrm>
                  <a:off x="5831799" y="5265721"/>
                  <a:ext cx="404048" cy="42261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13E52B9-532B-423E-88AC-3CDC829FC2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1799" y="5265721"/>
                  <a:ext cx="404048" cy="42261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10C1AB7A-8BE5-4489-99F1-D7FC87E4D8E6}"/>
                    </a:ext>
                  </a:extLst>
                </p:cNvPr>
                <p:cNvSpPr/>
                <p:nvPr/>
              </p:nvSpPr>
              <p:spPr>
                <a:xfrm>
                  <a:off x="8506015" y="5221660"/>
                  <a:ext cx="404048" cy="42261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56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10C1AB7A-8BE5-4489-99F1-D7FC87E4D8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6015" y="5221660"/>
                  <a:ext cx="404048" cy="422612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64E932D7-13A6-41FA-A19A-C97A1D1A2E5A}"/>
                    </a:ext>
                  </a:extLst>
                </p:cNvPr>
                <p:cNvSpPr/>
                <p:nvPr/>
              </p:nvSpPr>
              <p:spPr>
                <a:xfrm>
                  <a:off x="7590553" y="5238842"/>
                  <a:ext cx="404048" cy="42261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28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64E932D7-13A6-41FA-A19A-C97A1D1A2E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0553" y="5238842"/>
                  <a:ext cx="404048" cy="42261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0FD1D4-C5DF-459B-A303-89CB77D98B2D}"/>
              </a:ext>
            </a:extLst>
          </p:cNvPr>
          <p:cNvGrpSpPr/>
          <p:nvPr/>
        </p:nvGrpSpPr>
        <p:grpSpPr>
          <a:xfrm>
            <a:off x="3010924" y="5223153"/>
            <a:ext cx="5895063" cy="466673"/>
            <a:chOff x="3015000" y="5221660"/>
            <a:chExt cx="5895063" cy="4666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5AB02EAF-5676-4A2B-B9C7-9945ABD2B2E8}"/>
                    </a:ext>
                  </a:extLst>
                </p:cNvPr>
                <p:cNvSpPr/>
                <p:nvPr/>
              </p:nvSpPr>
              <p:spPr>
                <a:xfrm>
                  <a:off x="3945644" y="5258165"/>
                  <a:ext cx="398593" cy="42261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5AB02EAF-5676-4A2B-B9C7-9945ABD2B2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644" y="5258165"/>
                  <a:ext cx="398593" cy="422612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FE75A14-90B0-40ED-B6E5-E95A9F8266D8}"/>
                    </a:ext>
                  </a:extLst>
                </p:cNvPr>
                <p:cNvSpPr/>
                <p:nvPr/>
              </p:nvSpPr>
              <p:spPr>
                <a:xfrm>
                  <a:off x="3015000" y="5231286"/>
                  <a:ext cx="404048" cy="42261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FE75A14-90B0-40ED-B6E5-E95A9F8266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5000" y="5231286"/>
                  <a:ext cx="404048" cy="422612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5858D8BA-63F8-4454-BDB8-DD7EFCF47BA2}"/>
                    </a:ext>
                  </a:extLst>
                </p:cNvPr>
                <p:cNvSpPr/>
                <p:nvPr/>
              </p:nvSpPr>
              <p:spPr>
                <a:xfrm>
                  <a:off x="6714841" y="5236684"/>
                  <a:ext cx="404048" cy="42261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5858D8BA-63F8-4454-BDB8-DD7EFCF47B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841" y="5236684"/>
                  <a:ext cx="404048" cy="422612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6052C29E-6A1C-4B17-924A-DC924F71A70C}"/>
                    </a:ext>
                  </a:extLst>
                </p:cNvPr>
                <p:cNvSpPr/>
                <p:nvPr/>
              </p:nvSpPr>
              <p:spPr>
                <a:xfrm>
                  <a:off x="4906398" y="5258165"/>
                  <a:ext cx="404048" cy="42261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6052C29E-6A1C-4B17-924A-DC924F71A7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6398" y="5258165"/>
                  <a:ext cx="404048" cy="422612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4CAD0FB0-B700-4D7F-A2A4-425D82EE3BDE}"/>
                    </a:ext>
                  </a:extLst>
                </p:cNvPr>
                <p:cNvSpPr/>
                <p:nvPr/>
              </p:nvSpPr>
              <p:spPr>
                <a:xfrm>
                  <a:off x="5831799" y="5265721"/>
                  <a:ext cx="404048" cy="42261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78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4CAD0FB0-B700-4D7F-A2A4-425D82EE3B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1799" y="5265721"/>
                  <a:ext cx="404048" cy="422612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2CFB1011-7B09-4F04-98AA-027E4AB748C1}"/>
                    </a:ext>
                  </a:extLst>
                </p:cNvPr>
                <p:cNvSpPr/>
                <p:nvPr/>
              </p:nvSpPr>
              <p:spPr>
                <a:xfrm>
                  <a:off x="8506015" y="5221660"/>
                  <a:ext cx="404048" cy="42261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2CFB1011-7B09-4F04-98AA-027E4AB748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6015" y="5221660"/>
                  <a:ext cx="404048" cy="42261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A7B849A0-F197-481C-93B9-84A38CE05370}"/>
                    </a:ext>
                  </a:extLst>
                </p:cNvPr>
                <p:cNvSpPr/>
                <p:nvPr/>
              </p:nvSpPr>
              <p:spPr>
                <a:xfrm>
                  <a:off x="7590553" y="5238842"/>
                  <a:ext cx="404048" cy="42261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49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A7B849A0-F197-481C-93B9-84A38CE05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0553" y="5238842"/>
                  <a:ext cx="404048" cy="422612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5677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C214CC-D658-4565-9FF9-1654007198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63057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n-US" dirty="0"/>
                  <a:t>Time Analysis: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C214CC-D658-4565-9FF9-165400719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63057"/>
                <a:ext cx="10515600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1B7291-3BE4-43FE-B0D5-0E3C48D5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F8B2887B-0FEE-4CBA-A1C6-0A2BBAB089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3776" y="1304310"/>
                <a:ext cx="7376180" cy="304398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:r>
                  <a:rPr lang="en-US" dirty="0"/>
                  <a:t>Sharing all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𝐫𝐨𝐬𝐭𝐞𝐫</m:t>
                    </m:r>
                  </m:oMath>
                </a14:m>
                <a:r>
                  <a:rPr lang="en-US" dirty="0"/>
                  <a:t> sets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finishes within the phase with high probability</a:t>
                </a:r>
              </a:p>
              <a:p>
                <a:pPr marL="342900" indent="-342900"/>
                <a:r>
                  <a:rPr lang="en-US" dirty="0"/>
                  <a:t>Epidemic process takes expected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342900" indent="-342900"/>
                <a:r>
                  <a:rPr lang="en-US" dirty="0"/>
                  <a:t>Roll call process takes expected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342900" indent="-342900"/>
                <a:r>
                  <a:rPr lang="en-US" dirty="0"/>
                  <a:t>Looks 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epidemics in parallel, use large deviation bound for epidemic process</a:t>
                </a:r>
              </a:p>
            </p:txBody>
          </p:sp>
        </mc:Choice>
        <mc:Fallback xmlns="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F8B2887B-0FEE-4CBA-A1C6-0A2BBAB08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76" y="1304310"/>
                <a:ext cx="7376180" cy="3043987"/>
              </a:xfrm>
              <a:prstGeom prst="rect">
                <a:avLst/>
              </a:prstGeom>
              <a:blipFill>
                <a:blip r:embed="rId4"/>
                <a:stretch>
                  <a:fillRect l="-1488" t="-3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022AD8C-EDA3-41D2-861F-23CE7FCD3A28}"/>
              </a:ext>
            </a:extLst>
          </p:cNvPr>
          <p:cNvSpPr/>
          <p:nvPr/>
        </p:nvSpPr>
        <p:spPr>
          <a:xfrm>
            <a:off x="8651439" y="3644718"/>
            <a:ext cx="1469058" cy="58695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18CD98-13B1-4520-AB47-8424628E25B8}"/>
                  </a:ext>
                </a:extLst>
              </p:cNvPr>
              <p:cNvSpPr txBox="1"/>
              <p:nvPr/>
            </p:nvSpPr>
            <p:spPr>
              <a:xfrm>
                <a:off x="9110491" y="3739207"/>
                <a:ext cx="565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18CD98-13B1-4520-AB47-8424628E2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491" y="3739207"/>
                <a:ext cx="565219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CAC57137-8102-4B37-91BF-59B683A22475}"/>
              </a:ext>
            </a:extLst>
          </p:cNvPr>
          <p:cNvSpPr/>
          <p:nvPr/>
        </p:nvSpPr>
        <p:spPr>
          <a:xfrm>
            <a:off x="7002953" y="4301121"/>
            <a:ext cx="1469058" cy="58695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1DCAB5A-1088-47A9-BA6A-FB40034254DD}"/>
              </a:ext>
            </a:extLst>
          </p:cNvPr>
          <p:cNvSpPr/>
          <p:nvPr/>
        </p:nvSpPr>
        <p:spPr>
          <a:xfrm>
            <a:off x="7788427" y="5285539"/>
            <a:ext cx="1469058" cy="58695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26B9F9A-EFF1-4C53-9CD1-AA1C69B58A73}"/>
              </a:ext>
            </a:extLst>
          </p:cNvPr>
          <p:cNvSpPr/>
          <p:nvPr/>
        </p:nvSpPr>
        <p:spPr>
          <a:xfrm>
            <a:off x="10299924" y="4188653"/>
            <a:ext cx="1469058" cy="58695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5FA62F6-8986-4061-A975-76B62722A1C7}"/>
              </a:ext>
            </a:extLst>
          </p:cNvPr>
          <p:cNvSpPr/>
          <p:nvPr/>
        </p:nvSpPr>
        <p:spPr>
          <a:xfrm>
            <a:off x="9645534" y="5241199"/>
            <a:ext cx="1469058" cy="58695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63791B-055B-4AA5-A4EA-1DD876743FA0}"/>
              </a:ext>
            </a:extLst>
          </p:cNvPr>
          <p:cNvSpPr/>
          <p:nvPr/>
        </p:nvSpPr>
        <p:spPr>
          <a:xfrm rot="19221363">
            <a:off x="9013721" y="2993706"/>
            <a:ext cx="1715397" cy="35638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D3D7119-AC1C-43D7-BACF-83381CEF0023}"/>
              </a:ext>
            </a:extLst>
          </p:cNvPr>
          <p:cNvSpPr/>
          <p:nvPr/>
        </p:nvSpPr>
        <p:spPr>
          <a:xfrm rot="4243131">
            <a:off x="9129667" y="2742317"/>
            <a:ext cx="1266474" cy="45828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471917-42B4-4DA4-A0C7-36431702A69D}"/>
              </a:ext>
            </a:extLst>
          </p:cNvPr>
          <p:cNvSpPr/>
          <p:nvPr/>
        </p:nvSpPr>
        <p:spPr>
          <a:xfrm rot="4243131">
            <a:off x="8075987" y="1905969"/>
            <a:ext cx="1266474" cy="45828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A9E001C-6E5E-4939-9199-37C79359C21D}"/>
              </a:ext>
            </a:extLst>
          </p:cNvPr>
          <p:cNvSpPr/>
          <p:nvPr/>
        </p:nvSpPr>
        <p:spPr>
          <a:xfrm rot="5400000">
            <a:off x="8857389" y="3248820"/>
            <a:ext cx="1266474" cy="45828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DF2BD7-629D-4B68-BEAC-C084CC51CDDC}"/>
                  </a:ext>
                </a:extLst>
              </p:cNvPr>
              <p:cNvSpPr txBox="1"/>
              <p:nvPr/>
            </p:nvSpPr>
            <p:spPr>
              <a:xfrm>
                <a:off x="10770502" y="4283448"/>
                <a:ext cx="575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DF2BD7-629D-4B68-BEAC-C084CC51C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0502" y="4283448"/>
                <a:ext cx="575607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73837E-EF17-471E-BB53-BAF381738C21}"/>
                  </a:ext>
                </a:extLst>
              </p:cNvPr>
              <p:cNvSpPr txBox="1"/>
              <p:nvPr/>
            </p:nvSpPr>
            <p:spPr>
              <a:xfrm>
                <a:off x="10104314" y="5334737"/>
                <a:ext cx="575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73837E-EF17-471E-BB53-BAF38173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314" y="5334737"/>
                <a:ext cx="575607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30B077-362E-4BB8-B5D7-ED239A1DC973}"/>
                  </a:ext>
                </a:extLst>
              </p:cNvPr>
              <p:cNvSpPr txBox="1"/>
              <p:nvPr/>
            </p:nvSpPr>
            <p:spPr>
              <a:xfrm>
                <a:off x="8223725" y="5390387"/>
                <a:ext cx="584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30B077-362E-4BB8-B5D7-ED239A1DC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725" y="5390387"/>
                <a:ext cx="584134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793B9D-93C6-4507-BC67-83366A484CB1}"/>
                  </a:ext>
                </a:extLst>
              </p:cNvPr>
              <p:cNvSpPr txBox="1"/>
              <p:nvPr/>
            </p:nvSpPr>
            <p:spPr>
              <a:xfrm>
                <a:off x="7449156" y="4378762"/>
                <a:ext cx="584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793B9D-93C6-4507-BC67-83366A484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156" y="4378762"/>
                <a:ext cx="584134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2C10C7-2F48-46D2-90FF-48137D0FDF3A}"/>
                  </a:ext>
                </a:extLst>
              </p:cNvPr>
              <p:cNvSpPr txBox="1"/>
              <p:nvPr/>
            </p:nvSpPr>
            <p:spPr>
              <a:xfrm>
                <a:off x="8977496" y="3752439"/>
                <a:ext cx="799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2C10C7-2F48-46D2-90FF-48137D0FD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496" y="3752439"/>
                <a:ext cx="799771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50239E-D69F-4D67-B9B5-9AF7E12D6158}"/>
                  </a:ext>
                </a:extLst>
              </p:cNvPr>
              <p:cNvSpPr txBox="1"/>
              <p:nvPr/>
            </p:nvSpPr>
            <p:spPr>
              <a:xfrm>
                <a:off x="10011719" y="5334737"/>
                <a:ext cx="799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50239E-D69F-4D67-B9B5-9AF7E12D6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719" y="5334737"/>
                <a:ext cx="799771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04F30-82DA-49B1-8D63-E7F4257595B5}"/>
                  </a:ext>
                </a:extLst>
              </p:cNvPr>
              <p:cNvSpPr txBox="1"/>
              <p:nvPr/>
            </p:nvSpPr>
            <p:spPr>
              <a:xfrm>
                <a:off x="10658028" y="4296680"/>
                <a:ext cx="82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04F30-82DA-49B1-8D63-E7F425759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028" y="4296680"/>
                <a:ext cx="829201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05FFB7-34A7-42F3-AB72-D3FB3D1E7023}"/>
                  </a:ext>
                </a:extLst>
              </p:cNvPr>
              <p:cNvSpPr txBox="1"/>
              <p:nvPr/>
            </p:nvSpPr>
            <p:spPr>
              <a:xfrm>
                <a:off x="8094675" y="5390387"/>
                <a:ext cx="82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05FFB7-34A7-42F3-AB72-D3FB3D1E7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675" y="5390387"/>
                <a:ext cx="829201" cy="369332"/>
              </a:xfrm>
              <a:prstGeom prst="rect">
                <a:avLst/>
              </a:prstGeom>
              <a:blipFill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310A89-C1DD-47B4-95B9-FE1658615FB8}"/>
                  </a:ext>
                </a:extLst>
              </p:cNvPr>
              <p:cNvSpPr txBox="1"/>
              <p:nvPr/>
            </p:nvSpPr>
            <p:spPr>
              <a:xfrm>
                <a:off x="8873278" y="3752439"/>
                <a:ext cx="1039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310A89-C1DD-47B4-95B9-FE1658615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278" y="3752439"/>
                <a:ext cx="1039644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361503-ECD5-45A6-BFC9-F41679265B4D}"/>
                  </a:ext>
                </a:extLst>
              </p:cNvPr>
              <p:cNvSpPr txBox="1"/>
              <p:nvPr/>
            </p:nvSpPr>
            <p:spPr>
              <a:xfrm>
                <a:off x="7217660" y="4402191"/>
                <a:ext cx="1039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361503-ECD5-45A6-BFC9-F41679265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660" y="4402191"/>
                <a:ext cx="1039644" cy="369332"/>
              </a:xfrm>
              <a:prstGeom prst="rect">
                <a:avLst/>
              </a:prstGeom>
              <a:blipFill>
                <a:blip r:embed="rId1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24F5C6-7269-414D-8970-69265F6A0EC1}"/>
                  </a:ext>
                </a:extLst>
              </p:cNvPr>
              <p:cNvSpPr txBox="1"/>
              <p:nvPr/>
            </p:nvSpPr>
            <p:spPr>
              <a:xfrm>
                <a:off x="9776464" y="5332931"/>
                <a:ext cx="1298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24F5C6-7269-414D-8970-69265F6A0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464" y="5332931"/>
                <a:ext cx="1298432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5C4C3D-55EF-4583-BF8D-E915892C9B9A}"/>
                  </a:ext>
                </a:extLst>
              </p:cNvPr>
              <p:cNvSpPr txBox="1"/>
              <p:nvPr/>
            </p:nvSpPr>
            <p:spPr>
              <a:xfrm>
                <a:off x="7899318" y="5390963"/>
                <a:ext cx="1298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5C4C3D-55EF-4583-BF8D-E915892C9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318" y="5390963"/>
                <a:ext cx="1298432" cy="369332"/>
              </a:xfrm>
              <a:prstGeom prst="rect">
                <a:avLst/>
              </a:prstGeom>
              <a:blipFill>
                <a:blip r:embed="rId1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08CB42-40AD-40EE-A1B7-BB7894E0BC3C}"/>
                  </a:ext>
                </a:extLst>
              </p:cNvPr>
              <p:cNvSpPr txBox="1"/>
              <p:nvPr/>
            </p:nvSpPr>
            <p:spPr>
              <a:xfrm>
                <a:off x="10303475" y="4290064"/>
                <a:ext cx="1538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08CB42-40AD-40EE-A1B7-BB7894E0B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475" y="4290064"/>
                <a:ext cx="1538306" cy="369332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1F7641-3D9B-40B4-BF4B-99378B0854C0}"/>
                  </a:ext>
                </a:extLst>
              </p:cNvPr>
              <p:cNvSpPr txBox="1"/>
              <p:nvPr/>
            </p:nvSpPr>
            <p:spPr>
              <a:xfrm>
                <a:off x="9616587" y="5341353"/>
                <a:ext cx="15831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1F7641-3D9B-40B4-BF4B-99378B085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587" y="5341353"/>
                <a:ext cx="1583190" cy="369332"/>
              </a:xfrm>
              <a:prstGeom prst="rect">
                <a:avLst/>
              </a:prstGeom>
              <a:blipFill>
                <a:blip r:embed="rId1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29FF40-92E4-4D8F-957D-8C4B45EDCD7A}"/>
                  </a:ext>
                </a:extLst>
              </p:cNvPr>
              <p:cNvSpPr txBox="1"/>
              <p:nvPr/>
            </p:nvSpPr>
            <p:spPr>
              <a:xfrm>
                <a:off x="7779724" y="5382232"/>
                <a:ext cx="1538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29FF40-92E4-4D8F-957D-8C4B45EDC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724" y="5382232"/>
                <a:ext cx="1538306" cy="369332"/>
              </a:xfrm>
              <a:prstGeom prst="rect">
                <a:avLst/>
              </a:prstGeom>
              <a:blipFill>
                <a:blip r:embed="rId2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A13AE8-5472-4F72-923E-E4C41F8615B2}"/>
                  </a:ext>
                </a:extLst>
              </p:cNvPr>
              <p:cNvSpPr txBox="1"/>
              <p:nvPr/>
            </p:nvSpPr>
            <p:spPr>
              <a:xfrm>
                <a:off x="6963342" y="4409332"/>
                <a:ext cx="1538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A13AE8-5472-4F72-923E-E4C41F861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342" y="4409332"/>
                <a:ext cx="1538306" cy="369332"/>
              </a:xfrm>
              <a:prstGeom prst="rect">
                <a:avLst/>
              </a:prstGeom>
              <a:blipFill>
                <a:blip r:embed="rId2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0B7662-ACDC-49CB-A713-919B2472B8FF}"/>
                  </a:ext>
                </a:extLst>
              </p:cNvPr>
              <p:cNvSpPr txBox="1"/>
              <p:nvPr/>
            </p:nvSpPr>
            <p:spPr>
              <a:xfrm>
                <a:off x="8651439" y="3752439"/>
                <a:ext cx="1538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0B7662-ACDC-49CB-A713-919B2472B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439" y="3752439"/>
                <a:ext cx="1538306" cy="369332"/>
              </a:xfrm>
              <a:prstGeom prst="rect">
                <a:avLst/>
              </a:prstGeom>
              <a:blipFill>
                <a:blip r:embed="rId2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B7FF9171-E87B-487E-9FFC-5709F1A3737F}"/>
              </a:ext>
            </a:extLst>
          </p:cNvPr>
          <p:cNvSpPr/>
          <p:nvPr/>
        </p:nvSpPr>
        <p:spPr>
          <a:xfrm>
            <a:off x="676244" y="4468114"/>
            <a:ext cx="53462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[Y. </a:t>
            </a:r>
            <a:r>
              <a:rPr lang="en-US" sz="1200" dirty="0" err="1"/>
              <a:t>Mocquard</a:t>
            </a:r>
            <a:r>
              <a:rPr lang="en-US" sz="1200" dirty="0"/>
              <a:t>, B. </a:t>
            </a:r>
            <a:r>
              <a:rPr lang="en-US" sz="1200" dirty="0" err="1"/>
              <a:t>Sericola</a:t>
            </a:r>
            <a:r>
              <a:rPr lang="en-US" sz="1200" dirty="0"/>
              <a:t>, S. Robert, and E. </a:t>
            </a:r>
            <a:r>
              <a:rPr lang="en-US" sz="1200" dirty="0" err="1"/>
              <a:t>Anceaume</a:t>
            </a:r>
            <a:r>
              <a:rPr lang="en-US" sz="1200" dirty="0"/>
              <a:t>. Analysis of the propagation time of a </a:t>
            </a:r>
            <a:r>
              <a:rPr lang="en-US" sz="1200" dirty="0" err="1"/>
              <a:t>rumour</a:t>
            </a:r>
            <a:r>
              <a:rPr lang="en-US" sz="1200" dirty="0"/>
              <a:t> in large-scale distributed systems. In 2016 IEEE 15th International Symposium on Network Computing and Applications (NCA), 2016.]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4BDCA9-57DC-4F2E-A916-19F7BF923624}"/>
              </a:ext>
            </a:extLst>
          </p:cNvPr>
          <p:cNvSpPr txBox="1"/>
          <p:nvPr/>
        </p:nvSpPr>
        <p:spPr>
          <a:xfrm>
            <a:off x="8022046" y="2402030"/>
            <a:ext cx="261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Roll call process:</a:t>
            </a:r>
          </a:p>
        </p:txBody>
      </p:sp>
    </p:spTree>
    <p:extLst>
      <p:ext uri="{BB962C8B-B14F-4D97-AF65-F5344CB8AC3E}">
        <p14:creationId xmlns:p14="http://schemas.microsoft.com/office/powerpoint/2010/main" val="272545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4" grpId="0" animBg="1"/>
      <p:bldP spid="34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10" grpId="0"/>
      <p:bldP spid="11" grpId="0"/>
      <p:bldP spid="12" grpId="0"/>
      <p:bldP spid="13" grpId="0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3" grpId="0"/>
      <p:bldP spid="24" grpId="0"/>
      <p:bldP spid="25" grpId="0"/>
      <p:bldP spid="26" grpId="0"/>
      <p:bldP spid="27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09C3-735D-4C80-8EFE-4DBDA20F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Lower Bound for Silent Protocols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0BEECF-D395-496A-B319-BA60E17A6B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794023" cy="163815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Original protocol is </a:t>
                </a:r>
                <a:r>
                  <a:rPr lang="en-US" b="1" dirty="0"/>
                  <a:t>silent</a:t>
                </a:r>
                <a:r>
                  <a:rPr lang="en-US" dirty="0"/>
                  <a:t>: no transitions from terminal configuration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protocol is </a:t>
                </a:r>
                <a:r>
                  <a:rPr lang="en-US" b="1" dirty="0"/>
                  <a:t>not </a:t>
                </a:r>
                <a:r>
                  <a:rPr lang="en-US" dirty="0"/>
                  <a:t>silent (phase / names keep changing)</a:t>
                </a:r>
              </a:p>
              <a:p>
                <a:r>
                  <a:rPr lang="en-US" dirty="0"/>
                  <a:t>Silent self-stabilizing leader election must take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expected time: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0BEECF-D395-496A-B319-BA60E17A6B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794023" cy="1638153"/>
              </a:xfrm>
              <a:blipFill>
                <a:blip r:embed="rId2"/>
                <a:stretch>
                  <a:fillRect l="-960" t="-5948" b="-1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A8693-4C2C-4D33-B1FE-6E41E462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4BEB2D-7B13-4031-B673-EFBE475A4CDD}"/>
              </a:ext>
            </a:extLst>
          </p:cNvPr>
          <p:cNvGrpSpPr/>
          <p:nvPr/>
        </p:nvGrpSpPr>
        <p:grpSpPr>
          <a:xfrm>
            <a:off x="1901938" y="3804250"/>
            <a:ext cx="2619994" cy="1219966"/>
            <a:chOff x="6319219" y="3982902"/>
            <a:chExt cx="2619994" cy="12199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5A93483-066D-4B0D-842F-3AA5EA83E0C1}"/>
                    </a:ext>
                  </a:extLst>
                </p:cNvPr>
                <p:cNvSpPr/>
                <p:nvPr/>
              </p:nvSpPr>
              <p:spPr>
                <a:xfrm>
                  <a:off x="8610600" y="4375815"/>
                  <a:ext cx="328613" cy="32861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5A93483-066D-4B0D-842F-3AA5EA83E0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0600" y="4375815"/>
                  <a:ext cx="328613" cy="3286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1D220A-5396-4F44-B509-81D8BDBFE90C}"/>
                </a:ext>
              </a:extLst>
            </p:cNvPr>
            <p:cNvSpPr/>
            <p:nvPr/>
          </p:nvSpPr>
          <p:spPr>
            <a:xfrm>
              <a:off x="7380950" y="4031107"/>
              <a:ext cx="328613" cy="32861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575AAA3-8060-4334-810D-8AFBD75133AD}"/>
                </a:ext>
              </a:extLst>
            </p:cNvPr>
            <p:cNvSpPr/>
            <p:nvPr/>
          </p:nvSpPr>
          <p:spPr>
            <a:xfrm>
              <a:off x="6803874" y="4874255"/>
              <a:ext cx="328613" cy="32861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6B8E14-AFC1-43A9-A7B7-C7ADAEEF7069}"/>
                </a:ext>
              </a:extLst>
            </p:cNvPr>
            <p:cNvSpPr/>
            <p:nvPr/>
          </p:nvSpPr>
          <p:spPr>
            <a:xfrm>
              <a:off x="7709563" y="4811279"/>
              <a:ext cx="328613" cy="32861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065F784-6647-47F7-B1D3-4FC2BFED4AA1}"/>
                </a:ext>
              </a:extLst>
            </p:cNvPr>
            <p:cNvSpPr/>
            <p:nvPr/>
          </p:nvSpPr>
          <p:spPr>
            <a:xfrm>
              <a:off x="6885890" y="4313867"/>
              <a:ext cx="328613" cy="32861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8F8C49C-79CF-4472-A2FC-05CB604A8E0B}"/>
                </a:ext>
              </a:extLst>
            </p:cNvPr>
            <p:cNvSpPr/>
            <p:nvPr/>
          </p:nvSpPr>
          <p:spPr>
            <a:xfrm>
              <a:off x="7963075" y="4375814"/>
              <a:ext cx="328613" cy="32861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A344CA0-C961-4420-8748-12253B8CA0DA}"/>
                </a:ext>
              </a:extLst>
            </p:cNvPr>
            <p:cNvSpPr/>
            <p:nvPr/>
          </p:nvSpPr>
          <p:spPr>
            <a:xfrm>
              <a:off x="6319219" y="4565355"/>
              <a:ext cx="328613" cy="32861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2DD7F5-0FF8-4B8D-B6DD-A50D60404208}"/>
                </a:ext>
              </a:extLst>
            </p:cNvPr>
            <p:cNvSpPr/>
            <p:nvPr/>
          </p:nvSpPr>
          <p:spPr>
            <a:xfrm>
              <a:off x="7256718" y="4697743"/>
              <a:ext cx="328613" cy="328613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9A1F9EE-6297-4FB6-9EE0-83EA9469D91F}"/>
                </a:ext>
              </a:extLst>
            </p:cNvPr>
            <p:cNvSpPr/>
            <p:nvPr/>
          </p:nvSpPr>
          <p:spPr>
            <a:xfrm>
              <a:off x="6483525" y="3982902"/>
              <a:ext cx="328613" cy="328613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4DC7145-ABB8-4A55-B8A9-76E470A10399}"/>
              </a:ext>
            </a:extLst>
          </p:cNvPr>
          <p:cNvSpPr txBox="1"/>
          <p:nvPr/>
        </p:nvSpPr>
        <p:spPr>
          <a:xfrm>
            <a:off x="1920682" y="516687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Silent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1F023D5-1266-4323-8A29-5F2ECE2E4AA8}"/>
                  </a:ext>
                </a:extLst>
              </p:cNvPr>
              <p:cNvSpPr/>
              <p:nvPr/>
            </p:nvSpPr>
            <p:spPr>
              <a:xfrm>
                <a:off x="8857334" y="4203875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1F023D5-1266-4323-8A29-5F2ECE2E4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334" y="4203875"/>
                <a:ext cx="328613" cy="328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FD1B5E32-A987-45A3-B6EF-45AFED78A771}"/>
              </a:ext>
            </a:extLst>
          </p:cNvPr>
          <p:cNvSpPr/>
          <p:nvPr/>
        </p:nvSpPr>
        <p:spPr>
          <a:xfrm>
            <a:off x="7627684" y="3859167"/>
            <a:ext cx="328613" cy="32861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643585-43A0-468A-820B-FA36117F4C5A}"/>
              </a:ext>
            </a:extLst>
          </p:cNvPr>
          <p:cNvSpPr/>
          <p:nvPr/>
        </p:nvSpPr>
        <p:spPr>
          <a:xfrm>
            <a:off x="7050608" y="4702315"/>
            <a:ext cx="328613" cy="32861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042F324-7D65-4916-90AE-9D71AF49A6A0}"/>
              </a:ext>
            </a:extLst>
          </p:cNvPr>
          <p:cNvSpPr/>
          <p:nvPr/>
        </p:nvSpPr>
        <p:spPr>
          <a:xfrm>
            <a:off x="7956297" y="4639339"/>
            <a:ext cx="328613" cy="32861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A932F2-957F-4E70-AA13-817D1A67B1BC}"/>
              </a:ext>
            </a:extLst>
          </p:cNvPr>
          <p:cNvSpPr/>
          <p:nvPr/>
        </p:nvSpPr>
        <p:spPr>
          <a:xfrm>
            <a:off x="7132624" y="4141927"/>
            <a:ext cx="328613" cy="32861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92C0F0-70A0-4A0C-B9A5-F6BCF5D62D4A}"/>
              </a:ext>
            </a:extLst>
          </p:cNvPr>
          <p:cNvSpPr/>
          <p:nvPr/>
        </p:nvSpPr>
        <p:spPr>
          <a:xfrm>
            <a:off x="6565953" y="4393415"/>
            <a:ext cx="328613" cy="32861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8A9C4C8-C17F-4902-99F3-43CA38BD6938}"/>
              </a:ext>
            </a:extLst>
          </p:cNvPr>
          <p:cNvSpPr/>
          <p:nvPr/>
        </p:nvSpPr>
        <p:spPr>
          <a:xfrm>
            <a:off x="7503452" y="4525803"/>
            <a:ext cx="328613" cy="328613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78F1DC4-CE66-47A1-8027-1ADB15DD6DFD}"/>
              </a:ext>
            </a:extLst>
          </p:cNvPr>
          <p:cNvSpPr/>
          <p:nvPr/>
        </p:nvSpPr>
        <p:spPr>
          <a:xfrm>
            <a:off x="6730259" y="3810962"/>
            <a:ext cx="328613" cy="328613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138C6FC-59A5-4719-9B2C-CEC05BE1248D}"/>
                  </a:ext>
                </a:extLst>
              </p:cNvPr>
              <p:cNvSpPr/>
              <p:nvPr/>
            </p:nvSpPr>
            <p:spPr>
              <a:xfrm>
                <a:off x="8209809" y="4141927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138C6FC-59A5-4719-9B2C-CEC05BE12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809" y="4141927"/>
                <a:ext cx="328613" cy="328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E1BB3C-6C9F-41B8-B272-0FB20BD7F062}"/>
                  </a:ext>
                </a:extLst>
              </p:cNvPr>
              <p:cNvSpPr txBox="1"/>
              <p:nvPr/>
            </p:nvSpPr>
            <p:spPr>
              <a:xfrm>
                <a:off x="6198802" y="5178169"/>
                <a:ext cx="35149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Initial configuration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 bottleneck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E1BB3C-6C9F-41B8-B272-0FB20BD7F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802" y="5178169"/>
                <a:ext cx="3514990" cy="830997"/>
              </a:xfrm>
              <a:prstGeom prst="rect">
                <a:avLst/>
              </a:prstGeom>
              <a:blipFill>
                <a:blip r:embed="rId6"/>
                <a:stretch>
                  <a:fillRect l="-2778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19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AFFF104-96FF-4347-A3B1-3015DEA292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state silent protocol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AFFF104-96FF-4347-A3B1-3015DEA292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21549F-0A03-4856-A486-459C41AD70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 more phase clock, still choose random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𝐧𝐚𝐦𝐞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and share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𝐫𝐨𝐬𝐭𝐞𝐫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⊂{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of names in population</a:t>
                </a:r>
                <a:endParaRPr lang="en-US" b="1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𝐫𝐨𝐬𝐭𝐞𝐫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set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𝐫𝐚𝐧𝐤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order of name in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𝐫𝐨𝐬𝐭𝐞𝐫</m:t>
                    </m:r>
                  </m:oMath>
                </a14:m>
                <a:r>
                  <a:rPr lang="en-US" dirty="0"/>
                  <a:t> </a:t>
                </a:r>
                <a:endParaRPr lang="en-US" b="1" dirty="0"/>
              </a:p>
              <a:p>
                <a:r>
                  <a:rPr lang="en-US" dirty="0"/>
                  <a:t>Silent configuration: unique names, unique ranks, complete rosters</a:t>
                </a:r>
              </a:p>
              <a:p>
                <a:r>
                  <a:rPr lang="en-US" dirty="0"/>
                  <a:t>Problems: duplicate names in population or ``ghost names’’ on rosters</a:t>
                </a:r>
              </a:p>
              <a:p>
                <a:r>
                  <a:rPr lang="en-US" dirty="0"/>
                  <a:t>Can detect errors by </a:t>
                </a:r>
                <a:r>
                  <a:rPr lang="en-US" b="1" dirty="0"/>
                  <a:t>name collisions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𝐫𝐨𝐬𝐭𝐞𝐫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Need a process to restart after detecting errors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21549F-0A03-4856-A486-459C41AD7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B4D0B-B9F4-41ED-9770-E7ECD178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2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9675-7938-4F0C-AD85-77476908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Reset Subroutine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799CD-E59E-4184-8C3C-B3D29EC3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37603AF-F13D-4FC3-935E-C034BA4DC1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80328"/>
              </a:xfrm>
            </p:spPr>
            <p:txBody>
              <a:bodyPr/>
              <a:lstStyle/>
              <a:p>
                <a:r>
                  <a:rPr lang="en-US" dirty="0"/>
                  <a:t>Variable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𝐫𝐞𝐬𝐞𝐭𝐜𝐨𝐮𝐧𝐭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updates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37603AF-F13D-4FC3-935E-C034BA4DC1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80328"/>
              </a:xfrm>
              <a:blipFill>
                <a:blip r:embed="rId2"/>
                <a:stretch>
                  <a:fillRect l="-1043" t="-9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66BB85E-F8E6-44D2-A0E8-DDFFACC4F22E}"/>
              </a:ext>
            </a:extLst>
          </p:cNvPr>
          <p:cNvGrpSpPr/>
          <p:nvPr/>
        </p:nvGrpSpPr>
        <p:grpSpPr>
          <a:xfrm>
            <a:off x="1799773" y="2940890"/>
            <a:ext cx="2332212" cy="1079081"/>
            <a:chOff x="3258962" y="3137273"/>
            <a:chExt cx="2332212" cy="10790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CB79A31-F9A1-4F11-B515-E9093AAAEF2E}"/>
                    </a:ext>
                  </a:extLst>
                </p:cNvPr>
                <p:cNvSpPr/>
                <p:nvPr/>
              </p:nvSpPr>
              <p:spPr>
                <a:xfrm>
                  <a:off x="3852021" y="3137273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CB79A31-F9A1-4F11-B515-E9093AAAEF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021" y="3137273"/>
                  <a:ext cx="328613" cy="3286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7C05619-3D55-4ADE-B49B-786FB0B8813F}"/>
                    </a:ext>
                  </a:extLst>
                </p:cNvPr>
                <p:cNvSpPr/>
                <p:nvPr/>
              </p:nvSpPr>
              <p:spPr>
                <a:xfrm>
                  <a:off x="4547943" y="3257408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7C05619-3D55-4ADE-B49B-786FB0B881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943" y="3257408"/>
                  <a:ext cx="328613" cy="3286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3D02120-7510-49C0-8EBD-8196A919BB75}"/>
                    </a:ext>
                  </a:extLst>
                </p:cNvPr>
                <p:cNvSpPr/>
                <p:nvPr/>
              </p:nvSpPr>
              <p:spPr>
                <a:xfrm>
                  <a:off x="4238026" y="3887741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3D02120-7510-49C0-8EBD-8196A919BB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026" y="3887741"/>
                  <a:ext cx="328613" cy="3286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D57A76B-9DE0-4F97-8779-67061E4AFFB1}"/>
                    </a:ext>
                  </a:extLst>
                </p:cNvPr>
                <p:cNvSpPr/>
                <p:nvPr/>
              </p:nvSpPr>
              <p:spPr>
                <a:xfrm>
                  <a:off x="4733668" y="3887741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D57A76B-9DE0-4F97-8779-67061E4AFF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3668" y="3887741"/>
                  <a:ext cx="328613" cy="32861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6B33CA8-5BB8-4F17-AF7D-9EE630076309}"/>
                    </a:ext>
                  </a:extLst>
                </p:cNvPr>
                <p:cNvSpPr/>
                <p:nvPr/>
              </p:nvSpPr>
              <p:spPr>
                <a:xfrm>
                  <a:off x="3523408" y="3887741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6B33CA8-5BB8-4F17-AF7D-9EE6300763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408" y="3887741"/>
                  <a:ext cx="328613" cy="32861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5DB6C0C-F84B-428B-9CA2-5576FED675A3}"/>
                    </a:ext>
                  </a:extLst>
                </p:cNvPr>
                <p:cNvSpPr/>
                <p:nvPr/>
              </p:nvSpPr>
              <p:spPr>
                <a:xfrm>
                  <a:off x="5262561" y="3559128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5DB6C0C-F84B-428B-9CA2-5576FED675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561" y="3559128"/>
                  <a:ext cx="328613" cy="32861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6B1615E-16BD-4B84-8421-E1F005A5FB40}"/>
                    </a:ext>
                  </a:extLst>
                </p:cNvPr>
                <p:cNvSpPr/>
                <p:nvPr/>
              </p:nvSpPr>
              <p:spPr>
                <a:xfrm>
                  <a:off x="3258962" y="3394821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6B1615E-16BD-4B84-8421-E1F005A5FB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962" y="3394821"/>
                  <a:ext cx="328613" cy="3286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18DF7F4-1DEF-4951-9EDE-558E49D54989}"/>
                    </a:ext>
                  </a:extLst>
                </p:cNvPr>
                <p:cNvSpPr/>
                <p:nvPr/>
              </p:nvSpPr>
              <p:spPr>
                <a:xfrm>
                  <a:off x="3873440" y="3559127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18DF7F4-1DEF-4951-9EDE-558E49D549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440" y="3559127"/>
                  <a:ext cx="328613" cy="328613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62FDD60-B80B-440B-A85F-FEDE60A727D8}"/>
                  </a:ext>
                </a:extLst>
              </p:cNvPr>
              <p:cNvSpPr/>
              <p:nvPr/>
            </p:nvSpPr>
            <p:spPr>
              <a:xfrm>
                <a:off x="3088754" y="3061025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62FDD60-B80B-440B-A85F-FEDE60A727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754" y="3061025"/>
                <a:ext cx="328613" cy="328613"/>
              </a:xfrm>
              <a:prstGeom prst="ellipse">
                <a:avLst/>
              </a:prstGeom>
              <a:blipFill>
                <a:blip r:embed="rId11"/>
                <a:stretch>
                  <a:fillRect r="-714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93AE154-85DD-4C23-97D6-BD7941EA0632}"/>
                  </a:ext>
                </a:extLst>
              </p:cNvPr>
              <p:cNvSpPr/>
              <p:nvPr/>
            </p:nvSpPr>
            <p:spPr>
              <a:xfrm>
                <a:off x="2413068" y="3362743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93AE154-85DD-4C23-97D6-BD7941EA0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68" y="3362743"/>
                <a:ext cx="328613" cy="32861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688491D-C730-458E-A431-1966426896DC}"/>
                  </a:ext>
                </a:extLst>
              </p:cNvPr>
              <p:cNvSpPr/>
              <p:nvPr/>
            </p:nvSpPr>
            <p:spPr>
              <a:xfrm>
                <a:off x="3086031" y="3061025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688491D-C730-458E-A431-196642689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031" y="3061025"/>
                <a:ext cx="328613" cy="32861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5018695-BFD7-4D18-8181-E2FECB631E2A}"/>
                  </a:ext>
                </a:extLst>
              </p:cNvPr>
              <p:cNvSpPr/>
              <p:nvPr/>
            </p:nvSpPr>
            <p:spPr>
              <a:xfrm>
                <a:off x="2414251" y="3362743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5018695-BFD7-4D18-8181-E2FECB631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251" y="3362743"/>
                <a:ext cx="328613" cy="32861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E198210-AF32-496A-9508-5E5CD2B1C04E}"/>
                  </a:ext>
                </a:extLst>
              </p:cNvPr>
              <p:cNvSpPr/>
              <p:nvPr/>
            </p:nvSpPr>
            <p:spPr>
              <a:xfrm>
                <a:off x="3800649" y="3362743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E198210-AF32-496A-9508-5E5CD2B1C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649" y="3362743"/>
                <a:ext cx="328613" cy="32861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B80CB7EF-7E6C-41D9-AA02-80C4720B3F4D}"/>
              </a:ext>
            </a:extLst>
          </p:cNvPr>
          <p:cNvGrpSpPr/>
          <p:nvPr/>
        </p:nvGrpSpPr>
        <p:grpSpPr>
          <a:xfrm>
            <a:off x="1799773" y="2940890"/>
            <a:ext cx="2332212" cy="1079081"/>
            <a:chOff x="3258962" y="3137273"/>
            <a:chExt cx="2332212" cy="1079081"/>
          </a:xfrm>
          <a:solidFill>
            <a:srgbClr val="00B050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077F2E7-3935-4434-9EC6-93EFE64AC872}"/>
                    </a:ext>
                  </a:extLst>
                </p:cNvPr>
                <p:cNvSpPr/>
                <p:nvPr/>
              </p:nvSpPr>
              <p:spPr>
                <a:xfrm>
                  <a:off x="3852021" y="3137273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077F2E7-3935-4434-9EC6-93EFE64AC8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021" y="3137273"/>
                  <a:ext cx="328613" cy="328613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4E4B54C-AC50-4B01-B748-D828AB624C4C}"/>
                    </a:ext>
                  </a:extLst>
                </p:cNvPr>
                <p:cNvSpPr/>
                <p:nvPr/>
              </p:nvSpPr>
              <p:spPr>
                <a:xfrm>
                  <a:off x="4547943" y="3257408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4E4B54C-AC50-4B01-B748-D828AB624C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943" y="3257408"/>
                  <a:ext cx="328613" cy="328613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E4DB6E5-7FFE-4072-ACB5-FC1A2A831910}"/>
                    </a:ext>
                  </a:extLst>
                </p:cNvPr>
                <p:cNvSpPr/>
                <p:nvPr/>
              </p:nvSpPr>
              <p:spPr>
                <a:xfrm>
                  <a:off x="4238026" y="3887741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E4DB6E5-7FFE-4072-ACB5-FC1A2A8319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026" y="3887741"/>
                  <a:ext cx="328613" cy="328613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908DC9C-1C94-40E5-8328-D5725527AC7B}"/>
                    </a:ext>
                  </a:extLst>
                </p:cNvPr>
                <p:cNvSpPr/>
                <p:nvPr/>
              </p:nvSpPr>
              <p:spPr>
                <a:xfrm>
                  <a:off x="4733668" y="3887741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908DC9C-1C94-40E5-8328-D5725527AC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3668" y="3887741"/>
                  <a:ext cx="328613" cy="328613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759C699-80E2-41E8-9E8F-50A74F4D1D5D}"/>
                    </a:ext>
                  </a:extLst>
                </p:cNvPr>
                <p:cNvSpPr/>
                <p:nvPr/>
              </p:nvSpPr>
              <p:spPr>
                <a:xfrm>
                  <a:off x="3523408" y="3887741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759C699-80E2-41E8-9E8F-50A74F4D1D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408" y="3887741"/>
                  <a:ext cx="328613" cy="328613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0F9A2C2-EA2F-4CD6-868A-CD9255EE2AB8}"/>
                    </a:ext>
                  </a:extLst>
                </p:cNvPr>
                <p:cNvSpPr/>
                <p:nvPr/>
              </p:nvSpPr>
              <p:spPr>
                <a:xfrm>
                  <a:off x="5262561" y="3559128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0F9A2C2-EA2F-4CD6-868A-CD9255EE2A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561" y="3559128"/>
                  <a:ext cx="328613" cy="328613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A269D5E-37C2-4E70-BA9C-380731689B63}"/>
                    </a:ext>
                  </a:extLst>
                </p:cNvPr>
                <p:cNvSpPr/>
                <p:nvPr/>
              </p:nvSpPr>
              <p:spPr>
                <a:xfrm>
                  <a:off x="3258962" y="3394821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A269D5E-37C2-4E70-BA9C-380731689B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962" y="3394821"/>
                  <a:ext cx="328613" cy="328613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3DDC346-B671-452F-9AB6-831C5BE38490}"/>
                    </a:ext>
                  </a:extLst>
                </p:cNvPr>
                <p:cNvSpPr/>
                <p:nvPr/>
              </p:nvSpPr>
              <p:spPr>
                <a:xfrm>
                  <a:off x="3873440" y="3559127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3DDC346-B671-452F-9AB6-831C5BE384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440" y="3559127"/>
                  <a:ext cx="328613" cy="328613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FC6122-8E69-42EA-BB3E-D7E1467A03DC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2742864" y="3308133"/>
            <a:ext cx="367309" cy="2189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09414F7-5624-49D0-B33E-9281DD8C6045}"/>
                  </a:ext>
                </a:extLst>
              </p:cNvPr>
              <p:cNvSpPr txBox="1"/>
              <p:nvPr/>
            </p:nvSpPr>
            <p:spPr>
              <a:xfrm>
                <a:off x="3417366" y="2830192"/>
                <a:ext cx="54540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trigger reset,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𝐫𝐞𝐬𝐞𝐭𝐜𝐨𝐮𝐧𝐭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09414F7-5624-49D0-B33E-9281DD8C6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366" y="2830192"/>
                <a:ext cx="5454071" cy="461665"/>
              </a:xfrm>
              <a:prstGeom prst="rect">
                <a:avLst/>
              </a:prstGeom>
              <a:blipFill>
                <a:blip r:embed="rId24"/>
                <a:stretch>
                  <a:fillRect l="-179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C8A77C-0F93-4CA5-9BA0-2DDBA95C39C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742864" y="3527052"/>
            <a:ext cx="1060508" cy="93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EA2355-FD8F-400B-93D0-D62F03D32F01}"/>
                  </a:ext>
                </a:extLst>
              </p:cNvPr>
              <p:cNvSpPr txBox="1"/>
              <p:nvPr/>
            </p:nvSpPr>
            <p:spPr>
              <a:xfrm>
                <a:off x="4293567" y="3235055"/>
                <a:ext cx="5312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spreads like epidemic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EA2355-FD8F-400B-93D0-D62F03D32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67" y="3235055"/>
                <a:ext cx="5312345" cy="461665"/>
              </a:xfrm>
              <a:prstGeom prst="rect">
                <a:avLst/>
              </a:prstGeom>
              <a:blipFill>
                <a:blip r:embed="rId25"/>
                <a:stretch>
                  <a:fillRect l="-172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958F6E-7ECF-4804-ADEC-365428B3AA9A}"/>
                  </a:ext>
                </a:extLst>
              </p:cNvPr>
              <p:cNvSpPr txBox="1"/>
              <p:nvPr/>
            </p:nvSpPr>
            <p:spPr>
              <a:xfrm>
                <a:off x="4326819" y="3544305"/>
                <a:ext cx="5312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decays back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958F6E-7ECF-4804-ADEC-365428B3A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819" y="3544305"/>
                <a:ext cx="5312345" cy="461665"/>
              </a:xfrm>
              <a:prstGeom prst="rect">
                <a:avLst/>
              </a:prstGeom>
              <a:blipFill>
                <a:blip r:embed="rId26"/>
                <a:stretch>
                  <a:fillRect l="-183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DA0219FC-0CFC-4C14-8860-67D0199822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16036"/>
                <a:ext cx="10515600" cy="17256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No other memory when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𝐫𝐞𝐬𝐞𝐭𝐜𝐨𝐮𝐧𝐭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Goal: every agent choose a new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𝐧𝐚𝐦𝐞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only once</a:t>
                </a:r>
              </a:p>
              <a:p>
                <a:r>
                  <a:rPr lang="en-US" dirty="0"/>
                  <a:t>Once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𝐫𝐞𝐬𝐞𝐭𝐜𝐨𝐮𝐧𝐭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wait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interactions then rename</a:t>
                </a:r>
              </a:p>
            </p:txBody>
          </p:sp>
        </mc:Choice>
        <mc:Fallback xmlns="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DA0219FC-0CFC-4C14-8860-67D019982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16036"/>
                <a:ext cx="10515600" cy="1725699"/>
              </a:xfrm>
              <a:prstGeom prst="rect">
                <a:avLst/>
              </a:prstGeom>
              <a:blipFill>
                <a:blip r:embed="rId27"/>
                <a:stretch>
                  <a:fillRect l="-1043" t="-5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92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31" grpId="0"/>
      <p:bldP spid="31" grpId="1"/>
      <p:bldP spid="37" grpId="0"/>
      <p:bldP spid="37" grpId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university paris sud">
            <a:extLst>
              <a:ext uri="{FF2B5EF4-FFF2-40B4-BE49-F238E27FC236}">
                <a16:creationId xmlns:a16="http://schemas.microsoft.com/office/drawing/2014/main" id="{9A9AA275-0D97-4CC3-AC1D-BE2DF9470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692" y="2773638"/>
            <a:ext cx="3080565" cy="180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FB088D-395C-4E1D-A570-789841E7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28" y="1114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FC0CD-1C28-4904-B365-324D3096C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228" y="1147393"/>
            <a:ext cx="3124200" cy="5791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Co-authors</a:t>
            </a:r>
          </a:p>
        </p:txBody>
      </p:sp>
      <p:pic>
        <p:nvPicPr>
          <p:cNvPr id="1028" name="Picture 4" descr="Image result for uc davis logo">
            <a:extLst>
              <a:ext uri="{FF2B5EF4-FFF2-40B4-BE49-F238E27FC236}">
                <a16:creationId xmlns:a16="http://schemas.microsoft.com/office/drawing/2014/main" id="{D1968E8E-7EC4-4D3A-9814-01AB446C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938" y="2524358"/>
            <a:ext cx="1670568" cy="167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517829-8500-447A-B730-EF3BE0597016}"/>
              </a:ext>
            </a:extLst>
          </p:cNvPr>
          <p:cNvSpPr txBox="1">
            <a:spLocks/>
          </p:cNvSpPr>
          <p:nvPr/>
        </p:nvSpPr>
        <p:spPr>
          <a:xfrm>
            <a:off x="1153225" y="1996647"/>
            <a:ext cx="2260057" cy="579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David Doty</a:t>
            </a:r>
          </a:p>
        </p:txBody>
      </p:sp>
      <p:pic>
        <p:nvPicPr>
          <p:cNvPr id="1032" name="Picture 8" descr="Image result for nsf logo">
            <a:extLst>
              <a:ext uri="{FF2B5EF4-FFF2-40B4-BE49-F238E27FC236}">
                <a16:creationId xmlns:a16="http://schemas.microsoft.com/office/drawing/2014/main" id="{DA339D9C-9F87-4087-98FC-05428BC65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119" y="4658929"/>
            <a:ext cx="1793101" cy="180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7CBD1B8-2D0B-4858-8814-1B9FF98900B4}"/>
              </a:ext>
            </a:extLst>
          </p:cNvPr>
          <p:cNvSpPr txBox="1">
            <a:spLocks/>
          </p:cNvSpPr>
          <p:nvPr/>
        </p:nvSpPr>
        <p:spPr>
          <a:xfrm>
            <a:off x="4137384" y="1979039"/>
            <a:ext cx="2692129" cy="579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Janna Burman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62FD13C-7C62-4876-9949-F5DE87228D80}"/>
              </a:ext>
            </a:extLst>
          </p:cNvPr>
          <p:cNvSpPr txBox="1">
            <a:spLocks/>
          </p:cNvSpPr>
          <p:nvPr/>
        </p:nvSpPr>
        <p:spPr>
          <a:xfrm>
            <a:off x="3943166" y="2383250"/>
            <a:ext cx="3080565" cy="579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Thomas Nowak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E0C1E5A-49BD-4431-B122-6CF248A56451}"/>
              </a:ext>
            </a:extLst>
          </p:cNvPr>
          <p:cNvSpPr txBox="1">
            <a:spLocks/>
          </p:cNvSpPr>
          <p:nvPr/>
        </p:nvSpPr>
        <p:spPr>
          <a:xfrm>
            <a:off x="7747833" y="1996647"/>
            <a:ext cx="2260057" cy="579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 err="1"/>
              <a:t>Chuan</a:t>
            </a:r>
            <a:r>
              <a:rPr lang="en-US" sz="3200" dirty="0"/>
              <a:t> Xu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771AE9C-4EF1-48CE-8424-AF024A6995F9}"/>
              </a:ext>
            </a:extLst>
          </p:cNvPr>
          <p:cNvSpPr txBox="1">
            <a:spLocks/>
          </p:cNvSpPr>
          <p:nvPr/>
        </p:nvSpPr>
        <p:spPr>
          <a:xfrm>
            <a:off x="4496928" y="5421019"/>
            <a:ext cx="4007223" cy="579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Funding from NSF Grants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F707BB5-605E-491C-848F-B92902B82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615" y="2524358"/>
            <a:ext cx="28575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DB85C-2DC4-4CDD-803A-9B179994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4"/>
    </mc:Choice>
    <mc:Fallback xmlns="">
      <p:transition spd="slow" advTm="362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2B3267-BCB7-47D4-916B-4A9716F9B1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Time Analysis: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2B3267-BCB7-47D4-916B-4A9716F9B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B30464-E7E7-47E0-A3FF-FA143E8AE7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8490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Sharing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𝐫𝐨𝐬𝐭𝐞𝐫</m:t>
                    </m:r>
                  </m:oMath>
                </a14:m>
                <a:r>
                  <a:rPr lang="en-US" dirty="0"/>
                  <a:t> sets and reset process take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bottleneck to detect name collisions</a:t>
                </a:r>
              </a:p>
              <a:p>
                <a:r>
                  <a:rPr lang="en-US" dirty="0"/>
                  <a:t>With high probability, reset process will successfully assign unique names</a:t>
                </a:r>
              </a:p>
              <a:p>
                <a:r>
                  <a:rPr lang="en-US" dirty="0"/>
                  <a:t>Constant number of renaming attempts to reach silent configuration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B30464-E7E7-47E0-A3FF-FA143E8AE7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849012"/>
              </a:xfrm>
              <a:blipFill>
                <a:blip r:embed="rId3"/>
                <a:stretch>
                  <a:fillRect l="-1043" t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2C89E-F85B-4CBE-872F-F2992A6E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7F1B77-A21C-4D53-8A27-76D4EE7EA09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state,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silent protocol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7F1B77-A21C-4D53-8A27-76D4EE7EA0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956A9-FB23-488F-AC64-B5FA03280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960" y="1617873"/>
                <a:ext cx="10833340" cy="144105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Idea: like original protocol, one agent changes in rank collision</a:t>
                </a:r>
              </a:p>
              <a:p>
                <a:r>
                  <a:rPr lang="en-US" dirty="0"/>
                  <a:t>Use slightly more states to make a smarter choice of rank update: Boolean field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nextrank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empty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956A9-FB23-488F-AC64-B5FA03280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960" y="1617873"/>
                <a:ext cx="10833340" cy="1441052"/>
              </a:xfrm>
              <a:blipFill>
                <a:blip r:embed="rId3"/>
                <a:stretch>
                  <a:fillRect l="-1012" t="-6751" b="-7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25DED-DF96-4FA0-8D19-A103FBDA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FFECA8-246B-46C2-ADC1-F2335C09F16A}"/>
              </a:ext>
            </a:extLst>
          </p:cNvPr>
          <p:cNvGrpSpPr/>
          <p:nvPr/>
        </p:nvGrpSpPr>
        <p:grpSpPr>
          <a:xfrm>
            <a:off x="2914632" y="5134437"/>
            <a:ext cx="6219250" cy="241152"/>
            <a:chOff x="5508152" y="4892480"/>
            <a:chExt cx="5143041" cy="243699"/>
          </a:xfrm>
        </p:grpSpPr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512380F1-8884-4FC6-A9A8-3B267CE4876B}"/>
                </a:ext>
              </a:extLst>
            </p:cNvPr>
            <p:cNvSpPr/>
            <p:nvPr/>
          </p:nvSpPr>
          <p:spPr>
            <a:xfrm rot="16200000">
              <a:off x="5697258" y="4707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2F54835C-91D3-41DC-8892-D204A3B32708}"/>
                </a:ext>
              </a:extLst>
            </p:cNvPr>
            <p:cNvSpPr/>
            <p:nvPr/>
          </p:nvSpPr>
          <p:spPr>
            <a:xfrm rot="16200000">
              <a:off x="6471095" y="4707373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D2361B97-AD60-4184-9A82-FE2E002F8AFA}"/>
                </a:ext>
              </a:extLst>
            </p:cNvPr>
            <p:cNvSpPr/>
            <p:nvPr/>
          </p:nvSpPr>
          <p:spPr>
            <a:xfrm rot="16200000">
              <a:off x="7244932" y="4707372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D8CF880A-F499-417D-8079-A48660F07F10}"/>
                </a:ext>
              </a:extLst>
            </p:cNvPr>
            <p:cNvSpPr/>
            <p:nvPr/>
          </p:nvSpPr>
          <p:spPr>
            <a:xfrm rot="16200000">
              <a:off x="8018769" y="4707373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BE921109-AD03-47A0-B507-C22DCE0F3CBC}"/>
                </a:ext>
              </a:extLst>
            </p:cNvPr>
            <p:cNvSpPr/>
            <p:nvPr/>
          </p:nvSpPr>
          <p:spPr>
            <a:xfrm rot="16200000">
              <a:off x="9486794" y="4703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 Bracket 12">
              <a:extLst>
                <a:ext uri="{FF2B5EF4-FFF2-40B4-BE49-F238E27FC236}">
                  <a16:creationId xmlns:a16="http://schemas.microsoft.com/office/drawing/2014/main" id="{092FA859-7EE4-4F7E-9955-D9E26424B531}"/>
                </a:ext>
              </a:extLst>
            </p:cNvPr>
            <p:cNvSpPr/>
            <p:nvPr/>
          </p:nvSpPr>
          <p:spPr>
            <a:xfrm rot="16200000">
              <a:off x="10222388" y="4703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1A87D5E0-92DB-4608-97C7-843657EEA400}"/>
                </a:ext>
              </a:extLst>
            </p:cNvPr>
            <p:cNvSpPr/>
            <p:nvPr/>
          </p:nvSpPr>
          <p:spPr>
            <a:xfrm rot="16200000">
              <a:off x="8751201" y="4703376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62E00EEA-E345-4919-B01B-929D70B19C42}"/>
              </a:ext>
            </a:extLst>
          </p:cNvPr>
          <p:cNvSpPr/>
          <p:nvPr/>
        </p:nvSpPr>
        <p:spPr>
          <a:xfrm>
            <a:off x="5012962" y="4925673"/>
            <a:ext cx="328613" cy="3286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4D3A7C-90D1-46D2-875A-847847B4B678}"/>
              </a:ext>
            </a:extLst>
          </p:cNvPr>
          <p:cNvGrpSpPr/>
          <p:nvPr/>
        </p:nvGrpSpPr>
        <p:grpSpPr>
          <a:xfrm>
            <a:off x="2742900" y="5312227"/>
            <a:ext cx="6550218" cy="1044123"/>
            <a:chOff x="2219618" y="4686432"/>
            <a:chExt cx="6550218" cy="104412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EBCA2E5-DDDE-4997-91DD-B48C32168209}"/>
                </a:ext>
              </a:extLst>
            </p:cNvPr>
            <p:cNvGrpSpPr/>
            <p:nvPr/>
          </p:nvGrpSpPr>
          <p:grpSpPr>
            <a:xfrm>
              <a:off x="2219618" y="4919148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497AA2D-F462-4B6A-8400-5B22F86B4B62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497AA2D-F462-4B6A-8400-5B22F86B4B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30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Arrow: Up 33">
                <a:extLst>
                  <a:ext uri="{FF2B5EF4-FFF2-40B4-BE49-F238E27FC236}">
                    <a16:creationId xmlns:a16="http://schemas.microsoft.com/office/drawing/2014/main" id="{72681194-36FC-4EA8-96EB-D4098599B88C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411FBE2-C625-422B-801C-4F867C349AE4}"/>
                </a:ext>
              </a:extLst>
            </p:cNvPr>
            <p:cNvGrpSpPr/>
            <p:nvPr/>
          </p:nvGrpSpPr>
          <p:grpSpPr>
            <a:xfrm>
              <a:off x="3187783" y="4913781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E6F7FE94-AE1E-4208-B319-981F8768B4BC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E6F7FE94-AE1E-4208-B319-981F8768B4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30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Arrow: Up 31">
                <a:extLst>
                  <a:ext uri="{FF2B5EF4-FFF2-40B4-BE49-F238E27FC236}">
                    <a16:creationId xmlns:a16="http://schemas.microsoft.com/office/drawing/2014/main" id="{83E05C57-3985-486B-A277-A367AD70CC55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188F9FE-2053-4509-88F3-ECB55BA7B406}"/>
                </a:ext>
              </a:extLst>
            </p:cNvPr>
            <p:cNvGrpSpPr/>
            <p:nvPr/>
          </p:nvGrpSpPr>
          <p:grpSpPr>
            <a:xfrm>
              <a:off x="4194649" y="4909469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3AB0532-DDA9-4796-8DB0-35427D349AC4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3AB0532-DDA9-4796-8DB0-35427D349A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30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Arrow: Up 29">
                <a:extLst>
                  <a:ext uri="{FF2B5EF4-FFF2-40B4-BE49-F238E27FC236}">
                    <a16:creationId xmlns:a16="http://schemas.microsoft.com/office/drawing/2014/main" id="{AABB4746-72E6-462E-A57F-38E82CB67989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7A4FE61-D149-48AF-AB82-DB37008676F2}"/>
                </a:ext>
              </a:extLst>
            </p:cNvPr>
            <p:cNvGrpSpPr/>
            <p:nvPr/>
          </p:nvGrpSpPr>
          <p:grpSpPr>
            <a:xfrm>
              <a:off x="7721079" y="4912375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5974389-CB70-4230-9F01-6F26E5ED7BEE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5974389-CB70-4230-9F01-6F26E5ED7B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721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Arrow: Up 27">
                <a:extLst>
                  <a:ext uri="{FF2B5EF4-FFF2-40B4-BE49-F238E27FC236}">
                    <a16:creationId xmlns:a16="http://schemas.microsoft.com/office/drawing/2014/main" id="{6BB1A658-8D4E-48F2-85D6-9E8B76889ED0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F1D59D-30C1-495F-8370-B27FD8D137E2}"/>
                </a:ext>
              </a:extLst>
            </p:cNvPr>
            <p:cNvSpPr txBox="1"/>
            <p:nvPr/>
          </p:nvSpPr>
          <p:spPr>
            <a:xfrm>
              <a:off x="6123145" y="4686432"/>
              <a:ext cx="4856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…</a:t>
              </a: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06414F72-90E2-42D5-A056-22B255696CEB}"/>
              </a:ext>
            </a:extLst>
          </p:cNvPr>
          <p:cNvSpPr/>
          <p:nvPr/>
        </p:nvSpPr>
        <p:spPr>
          <a:xfrm>
            <a:off x="3131765" y="4924420"/>
            <a:ext cx="328613" cy="3286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36F82D-30BA-4CE4-AAB8-EE669AFE1FF4}"/>
              </a:ext>
            </a:extLst>
          </p:cNvPr>
          <p:cNvSpPr/>
          <p:nvPr/>
        </p:nvSpPr>
        <p:spPr>
          <a:xfrm>
            <a:off x="4103810" y="4924420"/>
            <a:ext cx="328613" cy="3286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B0A51F0-20EB-474B-8169-85B9D567601F}"/>
              </a:ext>
            </a:extLst>
          </p:cNvPr>
          <p:cNvSpPr/>
          <p:nvPr/>
        </p:nvSpPr>
        <p:spPr>
          <a:xfrm>
            <a:off x="5947390" y="4924420"/>
            <a:ext cx="328613" cy="3286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47A09F5-1BC7-43CA-B1D5-FFD551881A77}"/>
              </a:ext>
            </a:extLst>
          </p:cNvPr>
          <p:cNvSpPr/>
          <p:nvPr/>
        </p:nvSpPr>
        <p:spPr>
          <a:xfrm>
            <a:off x="6819053" y="4924420"/>
            <a:ext cx="328613" cy="3286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BE94FBD-A71B-4A4E-A2B3-6F49C531311A}"/>
              </a:ext>
            </a:extLst>
          </p:cNvPr>
          <p:cNvSpPr/>
          <p:nvPr/>
        </p:nvSpPr>
        <p:spPr>
          <a:xfrm>
            <a:off x="7704324" y="4920463"/>
            <a:ext cx="328613" cy="3286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47BDF16-E1EC-49B0-AA1B-26F5F69B021B}"/>
              </a:ext>
            </a:extLst>
          </p:cNvPr>
          <p:cNvSpPr/>
          <p:nvPr/>
        </p:nvSpPr>
        <p:spPr>
          <a:xfrm>
            <a:off x="4103810" y="4488820"/>
            <a:ext cx="328613" cy="3286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87F15B1-631E-41D0-81FD-449DEB936BBE}"/>
              </a:ext>
            </a:extLst>
          </p:cNvPr>
          <p:cNvGrpSpPr/>
          <p:nvPr/>
        </p:nvGrpSpPr>
        <p:grpSpPr>
          <a:xfrm>
            <a:off x="3402256" y="4770079"/>
            <a:ext cx="458787" cy="376632"/>
            <a:chOff x="2864804" y="4130601"/>
            <a:chExt cx="458787" cy="3766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676BB1A-DAD2-46E2-9C7A-CB96D73B8E71}"/>
                </a:ext>
              </a:extLst>
            </p:cNvPr>
            <p:cNvSpPr txBox="1"/>
            <p:nvPr/>
          </p:nvSpPr>
          <p:spPr>
            <a:xfrm>
              <a:off x="2864804" y="4130601"/>
              <a:ext cx="458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full</a:t>
              </a:r>
            </a:p>
          </p:txBody>
        </p:sp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72402FE8-3BF7-4233-91BE-FB25DC31CD4A}"/>
                </a:ext>
              </a:extLst>
            </p:cNvPr>
            <p:cNvSpPr/>
            <p:nvPr/>
          </p:nvSpPr>
          <p:spPr>
            <a:xfrm>
              <a:off x="2928013" y="4379774"/>
              <a:ext cx="362245" cy="1274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ED6C1A96-8BB7-42A5-8D5F-AAFA459ACFF3}"/>
              </a:ext>
            </a:extLst>
          </p:cNvPr>
          <p:cNvSpPr/>
          <p:nvPr/>
        </p:nvSpPr>
        <p:spPr>
          <a:xfrm>
            <a:off x="3981133" y="4336176"/>
            <a:ext cx="569339" cy="976051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8F915AF-764F-46FA-9858-B77CE60C11E2}"/>
              </a:ext>
            </a:extLst>
          </p:cNvPr>
          <p:cNvSpPr/>
          <p:nvPr/>
        </p:nvSpPr>
        <p:spPr>
          <a:xfrm>
            <a:off x="5634478" y="4045755"/>
            <a:ext cx="328613" cy="3286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91DFE28-A34F-4D03-B0A0-452AE36CB152}"/>
              </a:ext>
            </a:extLst>
          </p:cNvPr>
          <p:cNvSpPr txBox="1"/>
          <p:nvPr/>
        </p:nvSpPr>
        <p:spPr>
          <a:xfrm>
            <a:off x="5963091" y="3956897"/>
            <a:ext cx="2176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Unsettled agent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13BB958-6DEF-4DF4-973A-E1E9D9A0D54F}"/>
              </a:ext>
            </a:extLst>
          </p:cNvPr>
          <p:cNvGrpSpPr/>
          <p:nvPr/>
        </p:nvGrpSpPr>
        <p:grpSpPr>
          <a:xfrm>
            <a:off x="4374517" y="4759604"/>
            <a:ext cx="458787" cy="376632"/>
            <a:chOff x="2864804" y="4130601"/>
            <a:chExt cx="458787" cy="37663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F0B1497-85CD-42A9-80AA-DC45952E209C}"/>
                </a:ext>
              </a:extLst>
            </p:cNvPr>
            <p:cNvSpPr txBox="1"/>
            <p:nvPr/>
          </p:nvSpPr>
          <p:spPr>
            <a:xfrm>
              <a:off x="2864804" y="4130601"/>
              <a:ext cx="458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full</a:t>
              </a:r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2BA4068B-979F-4D23-865A-5045B1C33A78}"/>
                </a:ext>
              </a:extLst>
            </p:cNvPr>
            <p:cNvSpPr/>
            <p:nvPr/>
          </p:nvSpPr>
          <p:spPr>
            <a:xfrm>
              <a:off x="2928013" y="4379774"/>
              <a:ext cx="362245" cy="1274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965847F-AD6D-4D8E-BDC9-CBFA2980D7B4}"/>
              </a:ext>
            </a:extLst>
          </p:cNvPr>
          <p:cNvGrpSpPr/>
          <p:nvPr/>
        </p:nvGrpSpPr>
        <p:grpSpPr>
          <a:xfrm>
            <a:off x="5263145" y="4757448"/>
            <a:ext cx="458787" cy="376632"/>
            <a:chOff x="2864804" y="4130601"/>
            <a:chExt cx="458787" cy="37663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6F8636E-2400-4D59-882F-A242E185C8CC}"/>
                </a:ext>
              </a:extLst>
            </p:cNvPr>
            <p:cNvSpPr txBox="1"/>
            <p:nvPr/>
          </p:nvSpPr>
          <p:spPr>
            <a:xfrm>
              <a:off x="2864804" y="4130601"/>
              <a:ext cx="458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full</a:t>
              </a:r>
            </a:p>
          </p:txBody>
        </p:sp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DAECF882-DE96-4B93-9D4E-9CC183044B0A}"/>
                </a:ext>
              </a:extLst>
            </p:cNvPr>
            <p:cNvSpPr/>
            <p:nvPr/>
          </p:nvSpPr>
          <p:spPr>
            <a:xfrm>
              <a:off x="2928013" y="4379774"/>
              <a:ext cx="362245" cy="1274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C9C0D75-A07D-4036-AFA1-D79CB1D0EC5F}"/>
              </a:ext>
            </a:extLst>
          </p:cNvPr>
          <p:cNvGrpSpPr/>
          <p:nvPr/>
        </p:nvGrpSpPr>
        <p:grpSpPr>
          <a:xfrm>
            <a:off x="6206112" y="4757448"/>
            <a:ext cx="458787" cy="376632"/>
            <a:chOff x="2864804" y="4130601"/>
            <a:chExt cx="458787" cy="37663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486D51E-11BC-4EF6-BC27-6146303079E3}"/>
                </a:ext>
              </a:extLst>
            </p:cNvPr>
            <p:cNvSpPr txBox="1"/>
            <p:nvPr/>
          </p:nvSpPr>
          <p:spPr>
            <a:xfrm>
              <a:off x="2864804" y="4130601"/>
              <a:ext cx="458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full</a:t>
              </a:r>
            </a:p>
          </p:txBody>
        </p:sp>
        <p:sp>
          <p:nvSpPr>
            <p:cNvPr id="71" name="Arrow: Right 70">
              <a:extLst>
                <a:ext uri="{FF2B5EF4-FFF2-40B4-BE49-F238E27FC236}">
                  <a16:creationId xmlns:a16="http://schemas.microsoft.com/office/drawing/2014/main" id="{CADCCB84-8B25-4625-A494-8C7A941596C7}"/>
                </a:ext>
              </a:extLst>
            </p:cNvPr>
            <p:cNvSpPr/>
            <p:nvPr/>
          </p:nvSpPr>
          <p:spPr>
            <a:xfrm>
              <a:off x="2928013" y="4379774"/>
              <a:ext cx="362245" cy="1274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9DD353-749F-4BC4-9542-BD8905FAC18D}"/>
              </a:ext>
            </a:extLst>
          </p:cNvPr>
          <p:cNvGrpSpPr/>
          <p:nvPr/>
        </p:nvGrpSpPr>
        <p:grpSpPr>
          <a:xfrm>
            <a:off x="7070795" y="4767409"/>
            <a:ext cx="458787" cy="376632"/>
            <a:chOff x="2864804" y="4130601"/>
            <a:chExt cx="458787" cy="37663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809071E-6537-4CF3-A668-1DF0DE9E7D9B}"/>
                </a:ext>
              </a:extLst>
            </p:cNvPr>
            <p:cNvSpPr txBox="1"/>
            <p:nvPr/>
          </p:nvSpPr>
          <p:spPr>
            <a:xfrm>
              <a:off x="2864804" y="4130601"/>
              <a:ext cx="458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full</a:t>
              </a:r>
            </a:p>
          </p:txBody>
        </p:sp>
        <p:sp>
          <p:nvSpPr>
            <p:cNvPr id="74" name="Arrow: Right 73">
              <a:extLst>
                <a:ext uri="{FF2B5EF4-FFF2-40B4-BE49-F238E27FC236}">
                  <a16:creationId xmlns:a16="http://schemas.microsoft.com/office/drawing/2014/main" id="{8C1451F6-28CD-4499-846B-C3EF11514FCE}"/>
                </a:ext>
              </a:extLst>
            </p:cNvPr>
            <p:cNvSpPr/>
            <p:nvPr/>
          </p:nvSpPr>
          <p:spPr>
            <a:xfrm>
              <a:off x="2928013" y="4379774"/>
              <a:ext cx="362245" cy="1274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18798A3-53BF-4822-812A-9E82A3BBC22D}"/>
              </a:ext>
            </a:extLst>
          </p:cNvPr>
          <p:cNvGrpSpPr/>
          <p:nvPr/>
        </p:nvGrpSpPr>
        <p:grpSpPr>
          <a:xfrm>
            <a:off x="7889894" y="4731396"/>
            <a:ext cx="747212" cy="402684"/>
            <a:chOff x="2808846" y="4104549"/>
            <a:chExt cx="747212" cy="402684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8DC11FE-FFDE-42C0-B8A5-7461D0768B21}"/>
                </a:ext>
              </a:extLst>
            </p:cNvPr>
            <p:cNvSpPr txBox="1"/>
            <p:nvPr/>
          </p:nvSpPr>
          <p:spPr>
            <a:xfrm>
              <a:off x="2808846" y="4104549"/>
              <a:ext cx="7472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empty</a:t>
              </a:r>
            </a:p>
          </p:txBody>
        </p:sp>
        <p:sp>
          <p:nvSpPr>
            <p:cNvPr id="80" name="Arrow: Right 79">
              <a:extLst>
                <a:ext uri="{FF2B5EF4-FFF2-40B4-BE49-F238E27FC236}">
                  <a16:creationId xmlns:a16="http://schemas.microsoft.com/office/drawing/2014/main" id="{ECDA0B14-5408-46E9-A73B-376B571DC021}"/>
                </a:ext>
              </a:extLst>
            </p:cNvPr>
            <p:cNvSpPr/>
            <p:nvPr/>
          </p:nvSpPr>
          <p:spPr>
            <a:xfrm>
              <a:off x="2928013" y="4379774"/>
              <a:ext cx="362245" cy="1274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2A81CF5-DAA1-492B-A904-4CE6E6D0DA30}"/>
              </a:ext>
            </a:extLst>
          </p:cNvPr>
          <p:cNvCxnSpPr>
            <a:cxnSpLocks/>
            <a:stCxn id="67" idx="1"/>
            <a:endCxn id="61" idx="3"/>
          </p:cNvCxnSpPr>
          <p:nvPr/>
        </p:nvCxnSpPr>
        <p:spPr>
          <a:xfrm flipV="1">
            <a:off x="5263145" y="4326244"/>
            <a:ext cx="419457" cy="6004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DD17C93-8EDF-44B2-9512-B8AF8C663432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5964022" y="4297531"/>
            <a:ext cx="1788426" cy="6710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6046134-44C4-4B33-AEA3-7D7D1DCFA085}"/>
              </a:ext>
            </a:extLst>
          </p:cNvPr>
          <p:cNvSpPr/>
          <p:nvPr/>
        </p:nvSpPr>
        <p:spPr>
          <a:xfrm>
            <a:off x="8560732" y="4935503"/>
            <a:ext cx="328613" cy="3286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0CDB680-1C42-4DA3-8733-703B43AC4B66}"/>
              </a:ext>
            </a:extLst>
          </p:cNvPr>
          <p:cNvGrpSpPr/>
          <p:nvPr/>
        </p:nvGrpSpPr>
        <p:grpSpPr>
          <a:xfrm>
            <a:off x="7959636" y="4765457"/>
            <a:ext cx="458787" cy="376632"/>
            <a:chOff x="2864804" y="4130601"/>
            <a:chExt cx="458787" cy="37663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0458F0E-63F7-4F36-B7DE-C6DFA41B75ED}"/>
                </a:ext>
              </a:extLst>
            </p:cNvPr>
            <p:cNvSpPr txBox="1"/>
            <p:nvPr/>
          </p:nvSpPr>
          <p:spPr>
            <a:xfrm>
              <a:off x="2864804" y="4130601"/>
              <a:ext cx="458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full</a:t>
              </a:r>
            </a:p>
          </p:txBody>
        </p:sp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672D290A-26ED-4B87-B509-87618A66B57F}"/>
                </a:ext>
              </a:extLst>
            </p:cNvPr>
            <p:cNvSpPr/>
            <p:nvPr/>
          </p:nvSpPr>
          <p:spPr>
            <a:xfrm>
              <a:off x="2928013" y="4379774"/>
              <a:ext cx="362245" cy="1274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77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60" grpId="0" animBg="1"/>
      <p:bldP spid="60" grpId="1" animBg="1"/>
      <p:bldP spid="61" grpId="0" animBg="1"/>
      <p:bldP spid="61" grpId="1" animBg="1"/>
      <p:bldP spid="62" grpId="0"/>
      <p:bldP spid="62" grpId="1"/>
      <p:bldP spid="8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7F1B77-A21C-4D53-8A27-76D4EE7EA09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state,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silent protocol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7F1B77-A21C-4D53-8A27-76D4EE7EA0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956A9-FB23-488F-AC64-B5FA03280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960" y="1617873"/>
                <a:ext cx="10833340" cy="25415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Idea: like original protocol, one agent changes in rank collision</a:t>
                </a:r>
              </a:p>
              <a:p>
                <a:r>
                  <a:rPr lang="en-US" dirty="0"/>
                  <a:t>Use slightly more states to make a smarter choice of rank update: Boolean field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nextrank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∈{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empty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full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Problem: false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nextrank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full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 Unsettled agent keep timer, eventually trigger reset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956A9-FB23-488F-AC64-B5FA03280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960" y="1617873"/>
                <a:ext cx="10833340" cy="2541548"/>
              </a:xfrm>
              <a:blipFill>
                <a:blip r:embed="rId3"/>
                <a:stretch>
                  <a:fillRect l="-1012" t="-3837" b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25DED-DF96-4FA0-8D19-A103FBDA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22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FFECA8-246B-46C2-ADC1-F2335C09F16A}"/>
              </a:ext>
            </a:extLst>
          </p:cNvPr>
          <p:cNvGrpSpPr/>
          <p:nvPr/>
        </p:nvGrpSpPr>
        <p:grpSpPr>
          <a:xfrm>
            <a:off x="2914632" y="5134437"/>
            <a:ext cx="6219250" cy="241152"/>
            <a:chOff x="5508152" y="4892480"/>
            <a:chExt cx="5143041" cy="243699"/>
          </a:xfrm>
        </p:grpSpPr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512380F1-8884-4FC6-A9A8-3B267CE4876B}"/>
                </a:ext>
              </a:extLst>
            </p:cNvPr>
            <p:cNvSpPr/>
            <p:nvPr/>
          </p:nvSpPr>
          <p:spPr>
            <a:xfrm rot="16200000">
              <a:off x="5697258" y="4707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2F54835C-91D3-41DC-8892-D204A3B32708}"/>
                </a:ext>
              </a:extLst>
            </p:cNvPr>
            <p:cNvSpPr/>
            <p:nvPr/>
          </p:nvSpPr>
          <p:spPr>
            <a:xfrm rot="16200000">
              <a:off x="6471095" y="4707373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D2361B97-AD60-4184-9A82-FE2E002F8AFA}"/>
                </a:ext>
              </a:extLst>
            </p:cNvPr>
            <p:cNvSpPr/>
            <p:nvPr/>
          </p:nvSpPr>
          <p:spPr>
            <a:xfrm rot="16200000">
              <a:off x="7244932" y="4707372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D8CF880A-F499-417D-8079-A48660F07F10}"/>
                </a:ext>
              </a:extLst>
            </p:cNvPr>
            <p:cNvSpPr/>
            <p:nvPr/>
          </p:nvSpPr>
          <p:spPr>
            <a:xfrm rot="16200000">
              <a:off x="8018769" y="4707373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BE921109-AD03-47A0-B507-C22DCE0F3CBC}"/>
                </a:ext>
              </a:extLst>
            </p:cNvPr>
            <p:cNvSpPr/>
            <p:nvPr/>
          </p:nvSpPr>
          <p:spPr>
            <a:xfrm rot="16200000">
              <a:off x="9486794" y="4703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 Bracket 12">
              <a:extLst>
                <a:ext uri="{FF2B5EF4-FFF2-40B4-BE49-F238E27FC236}">
                  <a16:creationId xmlns:a16="http://schemas.microsoft.com/office/drawing/2014/main" id="{092FA859-7EE4-4F7E-9955-D9E26424B531}"/>
                </a:ext>
              </a:extLst>
            </p:cNvPr>
            <p:cNvSpPr/>
            <p:nvPr/>
          </p:nvSpPr>
          <p:spPr>
            <a:xfrm rot="16200000">
              <a:off x="10222388" y="4703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1A87D5E0-92DB-4608-97C7-843657EEA400}"/>
                </a:ext>
              </a:extLst>
            </p:cNvPr>
            <p:cNvSpPr/>
            <p:nvPr/>
          </p:nvSpPr>
          <p:spPr>
            <a:xfrm rot="16200000">
              <a:off x="8751201" y="4703376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4D3A7C-90D1-46D2-875A-847847B4B678}"/>
              </a:ext>
            </a:extLst>
          </p:cNvPr>
          <p:cNvGrpSpPr/>
          <p:nvPr/>
        </p:nvGrpSpPr>
        <p:grpSpPr>
          <a:xfrm>
            <a:off x="2742900" y="5312227"/>
            <a:ext cx="6550218" cy="1044123"/>
            <a:chOff x="2219618" y="4686432"/>
            <a:chExt cx="6550218" cy="104412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EBCA2E5-DDDE-4997-91DD-B48C32168209}"/>
                </a:ext>
              </a:extLst>
            </p:cNvPr>
            <p:cNvGrpSpPr/>
            <p:nvPr/>
          </p:nvGrpSpPr>
          <p:grpSpPr>
            <a:xfrm>
              <a:off x="2219618" y="4919148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497AA2D-F462-4B6A-8400-5B22F86B4B62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497AA2D-F462-4B6A-8400-5B22F86B4B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30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Arrow: Up 33">
                <a:extLst>
                  <a:ext uri="{FF2B5EF4-FFF2-40B4-BE49-F238E27FC236}">
                    <a16:creationId xmlns:a16="http://schemas.microsoft.com/office/drawing/2014/main" id="{72681194-36FC-4EA8-96EB-D4098599B88C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411FBE2-C625-422B-801C-4F867C349AE4}"/>
                </a:ext>
              </a:extLst>
            </p:cNvPr>
            <p:cNvGrpSpPr/>
            <p:nvPr/>
          </p:nvGrpSpPr>
          <p:grpSpPr>
            <a:xfrm>
              <a:off x="3187783" y="4913781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E6F7FE94-AE1E-4208-B319-981F8768B4BC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E6F7FE94-AE1E-4208-B319-981F8768B4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30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Arrow: Up 31">
                <a:extLst>
                  <a:ext uri="{FF2B5EF4-FFF2-40B4-BE49-F238E27FC236}">
                    <a16:creationId xmlns:a16="http://schemas.microsoft.com/office/drawing/2014/main" id="{83E05C57-3985-486B-A277-A367AD70CC55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188F9FE-2053-4509-88F3-ECB55BA7B406}"/>
                </a:ext>
              </a:extLst>
            </p:cNvPr>
            <p:cNvGrpSpPr/>
            <p:nvPr/>
          </p:nvGrpSpPr>
          <p:grpSpPr>
            <a:xfrm>
              <a:off x="4194649" y="4909469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3AB0532-DDA9-4796-8DB0-35427D349AC4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3AB0532-DDA9-4796-8DB0-35427D349A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30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Arrow: Up 29">
                <a:extLst>
                  <a:ext uri="{FF2B5EF4-FFF2-40B4-BE49-F238E27FC236}">
                    <a16:creationId xmlns:a16="http://schemas.microsoft.com/office/drawing/2014/main" id="{AABB4746-72E6-462E-A57F-38E82CB67989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7A4FE61-D149-48AF-AB82-DB37008676F2}"/>
                </a:ext>
              </a:extLst>
            </p:cNvPr>
            <p:cNvGrpSpPr/>
            <p:nvPr/>
          </p:nvGrpSpPr>
          <p:grpSpPr>
            <a:xfrm>
              <a:off x="7721079" y="4912375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5974389-CB70-4230-9F01-6F26E5ED7BEE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5974389-CB70-4230-9F01-6F26E5ED7B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721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Arrow: Up 27">
                <a:extLst>
                  <a:ext uri="{FF2B5EF4-FFF2-40B4-BE49-F238E27FC236}">
                    <a16:creationId xmlns:a16="http://schemas.microsoft.com/office/drawing/2014/main" id="{6BB1A658-8D4E-48F2-85D6-9E8B76889ED0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F1D59D-30C1-495F-8370-B27FD8D137E2}"/>
                </a:ext>
              </a:extLst>
            </p:cNvPr>
            <p:cNvSpPr txBox="1"/>
            <p:nvPr/>
          </p:nvSpPr>
          <p:spPr>
            <a:xfrm>
              <a:off x="6123145" y="4686432"/>
              <a:ext cx="4856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…</a:t>
              </a: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06414F72-90E2-42D5-A056-22B255696CEB}"/>
              </a:ext>
            </a:extLst>
          </p:cNvPr>
          <p:cNvSpPr/>
          <p:nvPr/>
        </p:nvSpPr>
        <p:spPr>
          <a:xfrm>
            <a:off x="3131765" y="4924420"/>
            <a:ext cx="328613" cy="3286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36F82D-30BA-4CE4-AAB8-EE669AFE1FF4}"/>
              </a:ext>
            </a:extLst>
          </p:cNvPr>
          <p:cNvSpPr/>
          <p:nvPr/>
        </p:nvSpPr>
        <p:spPr>
          <a:xfrm>
            <a:off x="4103810" y="4924420"/>
            <a:ext cx="328613" cy="3286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B0A51F0-20EB-474B-8169-85B9D567601F}"/>
              </a:ext>
            </a:extLst>
          </p:cNvPr>
          <p:cNvSpPr/>
          <p:nvPr/>
        </p:nvSpPr>
        <p:spPr>
          <a:xfrm>
            <a:off x="5947390" y="4924420"/>
            <a:ext cx="328613" cy="3286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47A09F5-1BC7-43CA-B1D5-FFD551881A77}"/>
              </a:ext>
            </a:extLst>
          </p:cNvPr>
          <p:cNvSpPr/>
          <p:nvPr/>
        </p:nvSpPr>
        <p:spPr>
          <a:xfrm>
            <a:off x="6819053" y="4924420"/>
            <a:ext cx="328613" cy="3286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BE94FBD-A71B-4A4E-A2B3-6F49C531311A}"/>
              </a:ext>
            </a:extLst>
          </p:cNvPr>
          <p:cNvSpPr/>
          <p:nvPr/>
        </p:nvSpPr>
        <p:spPr>
          <a:xfrm>
            <a:off x="7704324" y="4920463"/>
            <a:ext cx="328613" cy="3286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87F15B1-631E-41D0-81FD-449DEB936BBE}"/>
              </a:ext>
            </a:extLst>
          </p:cNvPr>
          <p:cNvGrpSpPr/>
          <p:nvPr/>
        </p:nvGrpSpPr>
        <p:grpSpPr>
          <a:xfrm>
            <a:off x="3402256" y="4770079"/>
            <a:ext cx="458787" cy="376632"/>
            <a:chOff x="2864804" y="4130601"/>
            <a:chExt cx="458787" cy="3766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676BB1A-DAD2-46E2-9C7A-CB96D73B8E71}"/>
                </a:ext>
              </a:extLst>
            </p:cNvPr>
            <p:cNvSpPr txBox="1"/>
            <p:nvPr/>
          </p:nvSpPr>
          <p:spPr>
            <a:xfrm>
              <a:off x="2864804" y="4130601"/>
              <a:ext cx="458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full</a:t>
              </a:r>
            </a:p>
          </p:txBody>
        </p:sp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72402FE8-3BF7-4233-91BE-FB25DC31CD4A}"/>
                </a:ext>
              </a:extLst>
            </p:cNvPr>
            <p:cNvSpPr/>
            <p:nvPr/>
          </p:nvSpPr>
          <p:spPr>
            <a:xfrm>
              <a:off x="2928013" y="4379774"/>
              <a:ext cx="362245" cy="1274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A8F915AF-764F-46FA-9858-B77CE60C11E2}"/>
              </a:ext>
            </a:extLst>
          </p:cNvPr>
          <p:cNvSpPr/>
          <p:nvPr/>
        </p:nvSpPr>
        <p:spPr>
          <a:xfrm>
            <a:off x="5634478" y="4315533"/>
            <a:ext cx="328613" cy="3286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91DFE28-A34F-4D03-B0A0-452AE36CB152}"/>
              </a:ext>
            </a:extLst>
          </p:cNvPr>
          <p:cNvSpPr txBox="1"/>
          <p:nvPr/>
        </p:nvSpPr>
        <p:spPr>
          <a:xfrm>
            <a:off x="5963091" y="4246550"/>
            <a:ext cx="2176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Unsettled agent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13BB958-6DEF-4DF4-973A-E1E9D9A0D54F}"/>
              </a:ext>
            </a:extLst>
          </p:cNvPr>
          <p:cNvGrpSpPr/>
          <p:nvPr/>
        </p:nvGrpSpPr>
        <p:grpSpPr>
          <a:xfrm>
            <a:off x="4374517" y="4759604"/>
            <a:ext cx="458787" cy="376632"/>
            <a:chOff x="2864804" y="4130601"/>
            <a:chExt cx="458787" cy="37663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F0B1497-85CD-42A9-80AA-DC45952E209C}"/>
                </a:ext>
              </a:extLst>
            </p:cNvPr>
            <p:cNvSpPr txBox="1"/>
            <p:nvPr/>
          </p:nvSpPr>
          <p:spPr>
            <a:xfrm>
              <a:off x="2864804" y="4130601"/>
              <a:ext cx="458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full</a:t>
              </a:r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2BA4068B-979F-4D23-865A-5045B1C33A78}"/>
                </a:ext>
              </a:extLst>
            </p:cNvPr>
            <p:cNvSpPr/>
            <p:nvPr/>
          </p:nvSpPr>
          <p:spPr>
            <a:xfrm>
              <a:off x="2928013" y="4379774"/>
              <a:ext cx="362245" cy="1274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C9C0D75-A07D-4036-AFA1-D79CB1D0EC5F}"/>
              </a:ext>
            </a:extLst>
          </p:cNvPr>
          <p:cNvGrpSpPr/>
          <p:nvPr/>
        </p:nvGrpSpPr>
        <p:grpSpPr>
          <a:xfrm>
            <a:off x="6206112" y="4757448"/>
            <a:ext cx="458787" cy="376632"/>
            <a:chOff x="2864804" y="4130601"/>
            <a:chExt cx="458787" cy="37663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486D51E-11BC-4EF6-BC27-6146303079E3}"/>
                </a:ext>
              </a:extLst>
            </p:cNvPr>
            <p:cNvSpPr txBox="1"/>
            <p:nvPr/>
          </p:nvSpPr>
          <p:spPr>
            <a:xfrm>
              <a:off x="2864804" y="4130601"/>
              <a:ext cx="458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full</a:t>
              </a:r>
            </a:p>
          </p:txBody>
        </p:sp>
        <p:sp>
          <p:nvSpPr>
            <p:cNvPr id="71" name="Arrow: Right 70">
              <a:extLst>
                <a:ext uri="{FF2B5EF4-FFF2-40B4-BE49-F238E27FC236}">
                  <a16:creationId xmlns:a16="http://schemas.microsoft.com/office/drawing/2014/main" id="{CADCCB84-8B25-4625-A494-8C7A941596C7}"/>
                </a:ext>
              </a:extLst>
            </p:cNvPr>
            <p:cNvSpPr/>
            <p:nvPr/>
          </p:nvSpPr>
          <p:spPr>
            <a:xfrm>
              <a:off x="2928013" y="4379774"/>
              <a:ext cx="362245" cy="1274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9DD353-749F-4BC4-9542-BD8905FAC18D}"/>
              </a:ext>
            </a:extLst>
          </p:cNvPr>
          <p:cNvGrpSpPr/>
          <p:nvPr/>
        </p:nvGrpSpPr>
        <p:grpSpPr>
          <a:xfrm>
            <a:off x="7070795" y="4767409"/>
            <a:ext cx="458787" cy="376632"/>
            <a:chOff x="2864804" y="4130601"/>
            <a:chExt cx="458787" cy="37663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809071E-6537-4CF3-A668-1DF0DE9E7D9B}"/>
                </a:ext>
              </a:extLst>
            </p:cNvPr>
            <p:cNvSpPr txBox="1"/>
            <p:nvPr/>
          </p:nvSpPr>
          <p:spPr>
            <a:xfrm>
              <a:off x="2864804" y="4130601"/>
              <a:ext cx="458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full</a:t>
              </a:r>
            </a:p>
          </p:txBody>
        </p:sp>
        <p:sp>
          <p:nvSpPr>
            <p:cNvPr id="74" name="Arrow: Right 73">
              <a:extLst>
                <a:ext uri="{FF2B5EF4-FFF2-40B4-BE49-F238E27FC236}">
                  <a16:creationId xmlns:a16="http://schemas.microsoft.com/office/drawing/2014/main" id="{8C1451F6-28CD-4499-846B-C3EF11514FCE}"/>
                </a:ext>
              </a:extLst>
            </p:cNvPr>
            <p:cNvSpPr/>
            <p:nvPr/>
          </p:nvSpPr>
          <p:spPr>
            <a:xfrm>
              <a:off x="2928013" y="4379774"/>
              <a:ext cx="362245" cy="1274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2A81CF5-DAA1-492B-A904-4CE6E6D0DA30}"/>
              </a:ext>
            </a:extLst>
          </p:cNvPr>
          <p:cNvCxnSpPr>
            <a:cxnSpLocks/>
            <a:stCxn id="43" idx="1"/>
            <a:endCxn id="61" idx="4"/>
          </p:cNvCxnSpPr>
          <p:nvPr/>
        </p:nvCxnSpPr>
        <p:spPr>
          <a:xfrm flipH="1" flipV="1">
            <a:off x="5798785" y="4644146"/>
            <a:ext cx="196729" cy="3283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6046134-44C4-4B33-AEA3-7D7D1DCFA085}"/>
              </a:ext>
            </a:extLst>
          </p:cNvPr>
          <p:cNvSpPr/>
          <p:nvPr/>
        </p:nvSpPr>
        <p:spPr>
          <a:xfrm>
            <a:off x="8560732" y="4935503"/>
            <a:ext cx="328613" cy="3286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720A03E-87BB-4442-8898-DEBA6C652285}"/>
              </a:ext>
            </a:extLst>
          </p:cNvPr>
          <p:cNvGrpSpPr/>
          <p:nvPr/>
        </p:nvGrpSpPr>
        <p:grpSpPr>
          <a:xfrm>
            <a:off x="7959636" y="4757804"/>
            <a:ext cx="458787" cy="376632"/>
            <a:chOff x="2864804" y="4130601"/>
            <a:chExt cx="458787" cy="37663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B89AA83-56B5-428F-ADB0-B5064161FF8A}"/>
                </a:ext>
              </a:extLst>
            </p:cNvPr>
            <p:cNvSpPr txBox="1"/>
            <p:nvPr/>
          </p:nvSpPr>
          <p:spPr>
            <a:xfrm>
              <a:off x="2864804" y="4130601"/>
              <a:ext cx="458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full</a:t>
              </a:r>
            </a:p>
          </p:txBody>
        </p:sp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23450FCC-57BB-4E45-8D21-47CEEEC621F9}"/>
                </a:ext>
              </a:extLst>
            </p:cNvPr>
            <p:cNvSpPr/>
            <p:nvPr/>
          </p:nvSpPr>
          <p:spPr>
            <a:xfrm>
              <a:off x="2928013" y="4379774"/>
              <a:ext cx="362245" cy="1274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323F75-7AD5-45FF-829A-9B473786C725}"/>
              </a:ext>
            </a:extLst>
          </p:cNvPr>
          <p:cNvCxnSpPr>
            <a:cxnSpLocks/>
            <a:endCxn id="61" idx="3"/>
          </p:cNvCxnSpPr>
          <p:nvPr/>
        </p:nvCxnSpPr>
        <p:spPr>
          <a:xfrm flipV="1">
            <a:off x="4297882" y="4596022"/>
            <a:ext cx="1384720" cy="3256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83D365B7-3E97-48C5-B1D1-D4D377B64CFB}"/>
              </a:ext>
            </a:extLst>
          </p:cNvPr>
          <p:cNvSpPr/>
          <p:nvPr/>
        </p:nvSpPr>
        <p:spPr>
          <a:xfrm>
            <a:off x="5633275" y="4312486"/>
            <a:ext cx="328613" cy="3286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6F344D8-2892-4ED1-9321-19D58BA85A85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5933601" y="4595264"/>
            <a:ext cx="933576" cy="3772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D8EBC3E1-4A6E-4C66-A63D-B4E82E44627A}"/>
              </a:ext>
            </a:extLst>
          </p:cNvPr>
          <p:cNvSpPr/>
          <p:nvPr/>
        </p:nvSpPr>
        <p:spPr>
          <a:xfrm>
            <a:off x="6837686" y="4321965"/>
            <a:ext cx="328613" cy="3286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1E7C0F9-CFAF-437B-B564-8B46BCF83BBA}"/>
              </a:ext>
            </a:extLst>
          </p:cNvPr>
          <p:cNvSpPr/>
          <p:nvPr/>
        </p:nvSpPr>
        <p:spPr>
          <a:xfrm>
            <a:off x="4569101" y="4442957"/>
            <a:ext cx="328613" cy="3286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7CE4B10-332A-415F-B440-C301FF4E9AF2}"/>
              </a:ext>
            </a:extLst>
          </p:cNvPr>
          <p:cNvSpPr/>
          <p:nvPr/>
        </p:nvSpPr>
        <p:spPr>
          <a:xfrm>
            <a:off x="7315126" y="4419578"/>
            <a:ext cx="328613" cy="3286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B0214B-3D6F-4942-8757-2949E2C386DA}"/>
              </a:ext>
            </a:extLst>
          </p:cNvPr>
          <p:cNvSpPr/>
          <p:nvPr/>
        </p:nvSpPr>
        <p:spPr>
          <a:xfrm>
            <a:off x="5011966" y="4167405"/>
            <a:ext cx="328613" cy="3286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7E20184-6A1C-47EC-AEEA-64CA852082DE}"/>
              </a:ext>
            </a:extLst>
          </p:cNvPr>
          <p:cNvSpPr/>
          <p:nvPr/>
        </p:nvSpPr>
        <p:spPr>
          <a:xfrm>
            <a:off x="5212188" y="4586221"/>
            <a:ext cx="328613" cy="3286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78946D5-97B5-40B1-ACBC-368E2EF82DA0}"/>
              </a:ext>
            </a:extLst>
          </p:cNvPr>
          <p:cNvSpPr/>
          <p:nvPr/>
        </p:nvSpPr>
        <p:spPr>
          <a:xfrm>
            <a:off x="6252294" y="4315532"/>
            <a:ext cx="328613" cy="3286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00B05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DEE1CBD-343D-4FA6-B223-158E61684B57}"/>
              </a:ext>
            </a:extLst>
          </p:cNvPr>
          <p:cNvGrpSpPr/>
          <p:nvPr/>
        </p:nvGrpSpPr>
        <p:grpSpPr>
          <a:xfrm>
            <a:off x="2930997" y="3897842"/>
            <a:ext cx="729960" cy="1442911"/>
            <a:chOff x="864665" y="4516060"/>
            <a:chExt cx="729960" cy="1442911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AC1A923-5561-4E17-811D-8966992CF3AE}"/>
                </a:ext>
              </a:extLst>
            </p:cNvPr>
            <p:cNvSpPr/>
            <p:nvPr/>
          </p:nvSpPr>
          <p:spPr>
            <a:xfrm>
              <a:off x="867960" y="4855571"/>
              <a:ext cx="328613" cy="32861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BFEED39-C9A2-417C-A08C-DB8A58FBF36E}"/>
                </a:ext>
              </a:extLst>
            </p:cNvPr>
            <p:cNvSpPr/>
            <p:nvPr/>
          </p:nvSpPr>
          <p:spPr>
            <a:xfrm>
              <a:off x="1257973" y="4863488"/>
              <a:ext cx="328613" cy="32861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970A66C-A1A0-4EF3-A93B-8840B5833421}"/>
                </a:ext>
              </a:extLst>
            </p:cNvPr>
            <p:cNvSpPr/>
            <p:nvPr/>
          </p:nvSpPr>
          <p:spPr>
            <a:xfrm>
              <a:off x="864666" y="5247862"/>
              <a:ext cx="328613" cy="32861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5A393E1-C135-4824-8CC3-B5DCE03BED3B}"/>
                </a:ext>
              </a:extLst>
            </p:cNvPr>
            <p:cNvSpPr/>
            <p:nvPr/>
          </p:nvSpPr>
          <p:spPr>
            <a:xfrm>
              <a:off x="1266012" y="5264116"/>
              <a:ext cx="328613" cy="32861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3E12524-AB36-41E1-B7F9-1438F1A4DE32}"/>
                </a:ext>
              </a:extLst>
            </p:cNvPr>
            <p:cNvSpPr/>
            <p:nvPr/>
          </p:nvSpPr>
          <p:spPr>
            <a:xfrm>
              <a:off x="864665" y="5630358"/>
              <a:ext cx="328613" cy="32861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58EA992-8CD2-47FF-949D-1B9D2431085E}"/>
                </a:ext>
              </a:extLst>
            </p:cNvPr>
            <p:cNvSpPr/>
            <p:nvPr/>
          </p:nvSpPr>
          <p:spPr>
            <a:xfrm>
              <a:off x="1254226" y="5630358"/>
              <a:ext cx="328613" cy="32861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ADB668F-E4A1-4707-AACD-E1E70188C305}"/>
                </a:ext>
              </a:extLst>
            </p:cNvPr>
            <p:cNvSpPr/>
            <p:nvPr/>
          </p:nvSpPr>
          <p:spPr>
            <a:xfrm>
              <a:off x="1101705" y="4516060"/>
              <a:ext cx="328613" cy="32861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FBB41C4D-703B-4CAD-BF29-FCE1745C05BF}"/>
              </a:ext>
            </a:extLst>
          </p:cNvPr>
          <p:cNvSpPr txBox="1"/>
          <p:nvPr/>
        </p:nvSpPr>
        <p:spPr>
          <a:xfrm>
            <a:off x="7672300" y="4217163"/>
            <a:ext cx="243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Resetting agents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8208AE7-8117-4281-9566-6662781163EF}"/>
                  </a:ext>
                </a:extLst>
              </p:cNvPr>
              <p:cNvSpPr txBox="1"/>
              <p:nvPr/>
            </p:nvSpPr>
            <p:spPr>
              <a:xfrm>
                <a:off x="900002" y="4494978"/>
                <a:ext cx="203794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After reset,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rank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8208AE7-8117-4281-9566-666278116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02" y="4494978"/>
                <a:ext cx="2037947" cy="830997"/>
              </a:xfrm>
              <a:prstGeom prst="rect">
                <a:avLst/>
              </a:prstGeom>
              <a:blipFill>
                <a:blip r:embed="rId8"/>
                <a:stretch>
                  <a:fillRect l="-4790" t="-5839" r="-7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row: Up 77">
            <a:extLst>
              <a:ext uri="{FF2B5EF4-FFF2-40B4-BE49-F238E27FC236}">
                <a16:creationId xmlns:a16="http://schemas.microsoft.com/office/drawing/2014/main" id="{BF1FCAA0-E095-4BA9-A4AB-61BA7B1014D1}"/>
              </a:ext>
            </a:extLst>
          </p:cNvPr>
          <p:cNvSpPr/>
          <p:nvPr/>
        </p:nvSpPr>
        <p:spPr>
          <a:xfrm rot="8120777">
            <a:off x="4239657" y="4552584"/>
            <a:ext cx="232068" cy="349741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8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61" grpId="0" animBg="1"/>
      <p:bldP spid="62" grpId="0"/>
      <p:bldP spid="86" grpId="0" animBg="1"/>
      <p:bldP spid="56" grpId="0" animBg="1"/>
      <p:bldP spid="56" grpId="1" animBg="1"/>
      <p:bldP spid="60" grpId="0" animBg="1"/>
      <p:bldP spid="60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84" grpId="0" animBg="1"/>
      <p:bldP spid="84" grpId="1" animBg="1"/>
      <p:bldP spid="85" grpId="0" animBg="1"/>
      <p:bldP spid="85" grpId="1" animBg="1"/>
      <p:bldP spid="94" grpId="0"/>
      <p:bldP spid="94" grpId="1"/>
      <p:bldP spid="95" grpId="0"/>
      <p:bldP spid="7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7F1B77-A21C-4D53-8A27-76D4EE7EA09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Time Analysis: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7F1B77-A21C-4D53-8A27-76D4EE7EA0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25DED-DF96-4FA0-8D19-A103FBDA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23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FFECA8-246B-46C2-ADC1-F2335C09F16A}"/>
              </a:ext>
            </a:extLst>
          </p:cNvPr>
          <p:cNvGrpSpPr/>
          <p:nvPr/>
        </p:nvGrpSpPr>
        <p:grpSpPr>
          <a:xfrm>
            <a:off x="2594592" y="3452410"/>
            <a:ext cx="6219250" cy="241152"/>
            <a:chOff x="5508152" y="4892480"/>
            <a:chExt cx="5143041" cy="243699"/>
          </a:xfrm>
        </p:grpSpPr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512380F1-8884-4FC6-A9A8-3B267CE4876B}"/>
                </a:ext>
              </a:extLst>
            </p:cNvPr>
            <p:cNvSpPr/>
            <p:nvPr/>
          </p:nvSpPr>
          <p:spPr>
            <a:xfrm rot="16200000">
              <a:off x="5697258" y="4707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2F54835C-91D3-41DC-8892-D204A3B32708}"/>
                </a:ext>
              </a:extLst>
            </p:cNvPr>
            <p:cNvSpPr/>
            <p:nvPr/>
          </p:nvSpPr>
          <p:spPr>
            <a:xfrm rot="16200000">
              <a:off x="6471095" y="4707373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D2361B97-AD60-4184-9A82-FE2E002F8AFA}"/>
                </a:ext>
              </a:extLst>
            </p:cNvPr>
            <p:cNvSpPr/>
            <p:nvPr/>
          </p:nvSpPr>
          <p:spPr>
            <a:xfrm rot="16200000">
              <a:off x="7244932" y="4707372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D8CF880A-F499-417D-8079-A48660F07F10}"/>
                </a:ext>
              </a:extLst>
            </p:cNvPr>
            <p:cNvSpPr/>
            <p:nvPr/>
          </p:nvSpPr>
          <p:spPr>
            <a:xfrm rot="16200000">
              <a:off x="8018769" y="4707373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BE921109-AD03-47A0-B507-C22DCE0F3CBC}"/>
                </a:ext>
              </a:extLst>
            </p:cNvPr>
            <p:cNvSpPr/>
            <p:nvPr/>
          </p:nvSpPr>
          <p:spPr>
            <a:xfrm rot="16200000">
              <a:off x="9486794" y="4703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 Bracket 12">
              <a:extLst>
                <a:ext uri="{FF2B5EF4-FFF2-40B4-BE49-F238E27FC236}">
                  <a16:creationId xmlns:a16="http://schemas.microsoft.com/office/drawing/2014/main" id="{092FA859-7EE4-4F7E-9955-D9E26424B531}"/>
                </a:ext>
              </a:extLst>
            </p:cNvPr>
            <p:cNvSpPr/>
            <p:nvPr/>
          </p:nvSpPr>
          <p:spPr>
            <a:xfrm rot="16200000">
              <a:off x="10222388" y="4703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1A87D5E0-92DB-4608-97C7-843657EEA400}"/>
                </a:ext>
              </a:extLst>
            </p:cNvPr>
            <p:cNvSpPr/>
            <p:nvPr/>
          </p:nvSpPr>
          <p:spPr>
            <a:xfrm rot="16200000">
              <a:off x="8751201" y="4703376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EBCA2E5-DDDE-4997-91DD-B48C32168209}"/>
              </a:ext>
            </a:extLst>
          </p:cNvPr>
          <p:cNvGrpSpPr/>
          <p:nvPr/>
        </p:nvGrpSpPr>
        <p:grpSpPr>
          <a:xfrm>
            <a:off x="2422860" y="3862916"/>
            <a:ext cx="1048757" cy="811407"/>
            <a:chOff x="2256177" y="4897419"/>
            <a:chExt cx="1048757" cy="8114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497AA2D-F462-4B6A-8400-5B22F86B4B62}"/>
                    </a:ext>
                  </a:extLst>
                </p:cNvPr>
                <p:cNvSpPr txBox="1"/>
                <p:nvPr/>
              </p:nvSpPr>
              <p:spPr>
                <a:xfrm>
                  <a:off x="2256177" y="5247161"/>
                  <a:ext cx="10487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Rank 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497AA2D-F462-4B6A-8400-5B22F86B4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6177" y="5247161"/>
                  <a:ext cx="1048757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9302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2681194-36FC-4EA8-96EB-D4098599B88C}"/>
                </a:ext>
              </a:extLst>
            </p:cNvPr>
            <p:cNvSpPr/>
            <p:nvPr/>
          </p:nvSpPr>
          <p:spPr>
            <a:xfrm>
              <a:off x="2648922" y="4897419"/>
              <a:ext cx="232068" cy="349741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88F9FE-2053-4509-88F3-ECB55BA7B406}"/>
              </a:ext>
            </a:extLst>
          </p:cNvPr>
          <p:cNvGrpSpPr/>
          <p:nvPr/>
        </p:nvGrpSpPr>
        <p:grpSpPr>
          <a:xfrm>
            <a:off x="5128888" y="3853236"/>
            <a:ext cx="1451983" cy="740248"/>
            <a:chOff x="2117807" y="4897419"/>
            <a:chExt cx="1451983" cy="7402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3AB0532-DDA9-4796-8DB0-35427D349AC4}"/>
                    </a:ext>
                  </a:extLst>
                </p:cNvPr>
                <p:cNvSpPr txBox="1"/>
                <p:nvPr/>
              </p:nvSpPr>
              <p:spPr>
                <a:xfrm>
                  <a:off x="2117807" y="5176002"/>
                  <a:ext cx="14519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Rank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3AB0532-DDA9-4796-8DB0-35427D349A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7807" y="5176002"/>
                  <a:ext cx="145198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6276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AABB4746-72E6-462E-A57F-38E82CB67989}"/>
                </a:ext>
              </a:extLst>
            </p:cNvPr>
            <p:cNvSpPr/>
            <p:nvPr/>
          </p:nvSpPr>
          <p:spPr>
            <a:xfrm>
              <a:off x="2648922" y="4897419"/>
              <a:ext cx="232068" cy="349741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A4FE61-D149-48AF-AB82-DB37008676F2}"/>
              </a:ext>
            </a:extLst>
          </p:cNvPr>
          <p:cNvGrpSpPr/>
          <p:nvPr/>
        </p:nvGrpSpPr>
        <p:grpSpPr>
          <a:xfrm>
            <a:off x="8797540" y="3853236"/>
            <a:ext cx="1048757" cy="811407"/>
            <a:chOff x="3129396" y="4894512"/>
            <a:chExt cx="1048757" cy="8114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5974389-CB70-4230-9F01-6F26E5ED7BEE}"/>
                    </a:ext>
                  </a:extLst>
                </p:cNvPr>
                <p:cNvSpPr txBox="1"/>
                <p:nvPr/>
              </p:nvSpPr>
              <p:spPr>
                <a:xfrm>
                  <a:off x="3129396" y="5244254"/>
                  <a:ext cx="10487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Rank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5974389-CB70-4230-9F01-6F26E5ED7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396" y="5244254"/>
                  <a:ext cx="1048757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8721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6BB1A658-8D4E-48F2-85D6-9E8B76889ED0}"/>
                </a:ext>
              </a:extLst>
            </p:cNvPr>
            <p:cNvSpPr/>
            <p:nvPr/>
          </p:nvSpPr>
          <p:spPr>
            <a:xfrm>
              <a:off x="3522141" y="4894512"/>
              <a:ext cx="232068" cy="349741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EF1D59D-30C1-495F-8370-B27FD8D137E2}"/>
              </a:ext>
            </a:extLst>
          </p:cNvPr>
          <p:cNvSpPr txBox="1"/>
          <p:nvPr/>
        </p:nvSpPr>
        <p:spPr>
          <a:xfrm>
            <a:off x="7203564" y="3566441"/>
            <a:ext cx="485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830584E-835C-4E11-A09B-3E7217DB958C}"/>
              </a:ext>
            </a:extLst>
          </p:cNvPr>
          <p:cNvGrpSpPr/>
          <p:nvPr/>
        </p:nvGrpSpPr>
        <p:grpSpPr>
          <a:xfrm>
            <a:off x="2782931" y="2875882"/>
            <a:ext cx="328614" cy="711109"/>
            <a:chOff x="3102971" y="4557909"/>
            <a:chExt cx="328614" cy="711109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970A66C-A1A0-4EF3-A93B-8840B5833421}"/>
                </a:ext>
              </a:extLst>
            </p:cNvPr>
            <p:cNvSpPr/>
            <p:nvPr/>
          </p:nvSpPr>
          <p:spPr>
            <a:xfrm>
              <a:off x="3102972" y="4557909"/>
              <a:ext cx="328613" cy="32861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3E12524-AB36-41E1-B7F9-1438F1A4DE32}"/>
                </a:ext>
              </a:extLst>
            </p:cNvPr>
            <p:cNvSpPr/>
            <p:nvPr/>
          </p:nvSpPr>
          <p:spPr>
            <a:xfrm>
              <a:off x="3102971" y="4940405"/>
              <a:ext cx="328613" cy="32861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9122B88-42C4-4518-9A36-F769C0FF5F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865" y="1936759"/>
                <a:ext cx="10515600" cy="6523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Configuration with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bottleneck: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9122B88-42C4-4518-9A36-F769C0FF5F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865" y="1936759"/>
                <a:ext cx="10515600" cy="652342"/>
              </a:xfrm>
              <a:blipFill>
                <a:blip r:embed="rId7"/>
                <a:stretch>
                  <a:fillRect l="-1217" t="-15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ket 37">
            <a:extLst>
              <a:ext uri="{FF2B5EF4-FFF2-40B4-BE49-F238E27FC236}">
                <a16:creationId xmlns:a16="http://schemas.microsoft.com/office/drawing/2014/main" id="{4D490A1C-8C7E-456E-B580-DE0AE634605D}"/>
              </a:ext>
            </a:extLst>
          </p:cNvPr>
          <p:cNvSpPr/>
          <p:nvPr/>
        </p:nvSpPr>
        <p:spPr>
          <a:xfrm rot="16200000">
            <a:off x="9185476" y="3197400"/>
            <a:ext cx="237194" cy="747212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5A76C8-2A63-43CF-9409-ADB8697E0A7E}"/>
              </a:ext>
            </a:extLst>
          </p:cNvPr>
          <p:cNvSpPr txBox="1"/>
          <p:nvPr/>
        </p:nvSpPr>
        <p:spPr>
          <a:xfrm>
            <a:off x="3971105" y="3574962"/>
            <a:ext cx="485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…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887D64C-55C7-4274-BBE6-86522503122A}"/>
              </a:ext>
            </a:extLst>
          </p:cNvPr>
          <p:cNvGrpSpPr/>
          <p:nvPr/>
        </p:nvGrpSpPr>
        <p:grpSpPr>
          <a:xfrm>
            <a:off x="3739658" y="2874845"/>
            <a:ext cx="328614" cy="711109"/>
            <a:chOff x="3102971" y="4557909"/>
            <a:chExt cx="328614" cy="711109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28A6432-960F-45FB-BB6E-75622F3C647E}"/>
                </a:ext>
              </a:extLst>
            </p:cNvPr>
            <p:cNvSpPr/>
            <p:nvPr/>
          </p:nvSpPr>
          <p:spPr>
            <a:xfrm>
              <a:off x="3102972" y="4557909"/>
              <a:ext cx="328613" cy="32861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AFAB75D-95BD-427D-A6DD-F08D632265F0}"/>
                </a:ext>
              </a:extLst>
            </p:cNvPr>
            <p:cNvSpPr/>
            <p:nvPr/>
          </p:nvSpPr>
          <p:spPr>
            <a:xfrm>
              <a:off x="3102971" y="4940405"/>
              <a:ext cx="328613" cy="32861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63CFD42-1A01-4513-814B-C3BC04F382C3}"/>
              </a:ext>
            </a:extLst>
          </p:cNvPr>
          <p:cNvGrpSpPr/>
          <p:nvPr/>
        </p:nvGrpSpPr>
        <p:grpSpPr>
          <a:xfrm>
            <a:off x="4650390" y="2874845"/>
            <a:ext cx="328614" cy="711109"/>
            <a:chOff x="3102971" y="4557909"/>
            <a:chExt cx="328614" cy="71110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96D479C-3784-4460-9585-4C673AA26751}"/>
                </a:ext>
              </a:extLst>
            </p:cNvPr>
            <p:cNvSpPr/>
            <p:nvPr/>
          </p:nvSpPr>
          <p:spPr>
            <a:xfrm>
              <a:off x="3102972" y="4557909"/>
              <a:ext cx="328613" cy="32861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0869422-1A48-4E2D-86A0-E3E33D4A73C5}"/>
                </a:ext>
              </a:extLst>
            </p:cNvPr>
            <p:cNvSpPr/>
            <p:nvPr/>
          </p:nvSpPr>
          <p:spPr>
            <a:xfrm>
              <a:off x="3102971" y="4940405"/>
              <a:ext cx="328613" cy="32861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15683B1-23F5-4C46-A49E-A11A24914B63}"/>
              </a:ext>
            </a:extLst>
          </p:cNvPr>
          <p:cNvGrpSpPr/>
          <p:nvPr/>
        </p:nvGrpSpPr>
        <p:grpSpPr>
          <a:xfrm>
            <a:off x="5620319" y="2881682"/>
            <a:ext cx="328614" cy="711109"/>
            <a:chOff x="3102971" y="4557909"/>
            <a:chExt cx="328614" cy="711109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286B22B-6884-4295-9990-ACFBB843628E}"/>
                </a:ext>
              </a:extLst>
            </p:cNvPr>
            <p:cNvSpPr/>
            <p:nvPr/>
          </p:nvSpPr>
          <p:spPr>
            <a:xfrm>
              <a:off x="3102972" y="4557909"/>
              <a:ext cx="328613" cy="32861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2D3B24-D07E-46B0-B51E-CFA579DF51D8}"/>
                </a:ext>
              </a:extLst>
            </p:cNvPr>
            <p:cNvSpPr/>
            <p:nvPr/>
          </p:nvSpPr>
          <p:spPr>
            <a:xfrm>
              <a:off x="3102971" y="4940405"/>
              <a:ext cx="328613" cy="32861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Content Placeholder 5">
            <a:extLst>
              <a:ext uri="{FF2B5EF4-FFF2-40B4-BE49-F238E27FC236}">
                <a16:creationId xmlns:a16="http://schemas.microsoft.com/office/drawing/2014/main" id="{98DF54B4-FABF-4E8D-81A2-586AAA631AC1}"/>
              </a:ext>
            </a:extLst>
          </p:cNvPr>
          <p:cNvSpPr txBox="1">
            <a:spLocks/>
          </p:cNvSpPr>
          <p:nvPr/>
        </p:nvSpPr>
        <p:spPr>
          <a:xfrm>
            <a:off x="846865" y="4906150"/>
            <a:ext cx="10515600" cy="65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5">
                <a:extLst>
                  <a:ext uri="{FF2B5EF4-FFF2-40B4-BE49-F238E27FC236}">
                    <a16:creationId xmlns:a16="http://schemas.microsoft.com/office/drawing/2014/main" id="{498DD9E2-B6DC-4DE5-B2B6-2EF5B7F45A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1393" y="4992840"/>
                <a:ext cx="7584904" cy="6523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to wait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rank collisions</a:t>
                </a:r>
              </a:p>
            </p:txBody>
          </p:sp>
        </mc:Choice>
        <mc:Fallback xmlns="">
          <p:sp>
            <p:nvSpPr>
              <p:cNvPr id="40" name="Content Placeholder 5">
                <a:extLst>
                  <a:ext uri="{FF2B5EF4-FFF2-40B4-BE49-F238E27FC236}">
                    <a16:creationId xmlns:a16="http://schemas.microsoft.com/office/drawing/2014/main" id="{498DD9E2-B6DC-4DE5-B2B6-2EF5B7F45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93" y="4992840"/>
                <a:ext cx="7584904" cy="652342"/>
              </a:xfrm>
              <a:prstGeom prst="rect">
                <a:avLst/>
              </a:prstGeom>
              <a:blipFill>
                <a:blip r:embed="rId8"/>
                <a:stretch>
                  <a:fillRect t="-14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31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7F1B77-A21C-4D53-8A27-76D4EE7EA09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Time Analysis: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7F1B77-A21C-4D53-8A27-76D4EE7EA0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25DED-DF96-4FA0-8D19-A103FBDA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24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FFECA8-246B-46C2-ADC1-F2335C09F16A}"/>
              </a:ext>
            </a:extLst>
          </p:cNvPr>
          <p:cNvGrpSpPr/>
          <p:nvPr/>
        </p:nvGrpSpPr>
        <p:grpSpPr>
          <a:xfrm>
            <a:off x="2914632" y="5134437"/>
            <a:ext cx="6219250" cy="241152"/>
            <a:chOff x="5508152" y="4892480"/>
            <a:chExt cx="5143041" cy="243699"/>
          </a:xfrm>
        </p:grpSpPr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512380F1-8884-4FC6-A9A8-3B267CE4876B}"/>
                </a:ext>
              </a:extLst>
            </p:cNvPr>
            <p:cNvSpPr/>
            <p:nvPr/>
          </p:nvSpPr>
          <p:spPr>
            <a:xfrm rot="16200000">
              <a:off x="5697258" y="4707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2F54835C-91D3-41DC-8892-D204A3B32708}"/>
                </a:ext>
              </a:extLst>
            </p:cNvPr>
            <p:cNvSpPr/>
            <p:nvPr/>
          </p:nvSpPr>
          <p:spPr>
            <a:xfrm rot="16200000">
              <a:off x="6471095" y="4707373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D2361B97-AD60-4184-9A82-FE2E002F8AFA}"/>
                </a:ext>
              </a:extLst>
            </p:cNvPr>
            <p:cNvSpPr/>
            <p:nvPr/>
          </p:nvSpPr>
          <p:spPr>
            <a:xfrm rot="16200000">
              <a:off x="7244932" y="4707372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D8CF880A-F499-417D-8079-A48660F07F10}"/>
                </a:ext>
              </a:extLst>
            </p:cNvPr>
            <p:cNvSpPr/>
            <p:nvPr/>
          </p:nvSpPr>
          <p:spPr>
            <a:xfrm rot="16200000">
              <a:off x="8018769" y="4707373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BE921109-AD03-47A0-B507-C22DCE0F3CBC}"/>
                </a:ext>
              </a:extLst>
            </p:cNvPr>
            <p:cNvSpPr/>
            <p:nvPr/>
          </p:nvSpPr>
          <p:spPr>
            <a:xfrm rot="16200000">
              <a:off x="9486794" y="4703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 Bracket 12">
              <a:extLst>
                <a:ext uri="{FF2B5EF4-FFF2-40B4-BE49-F238E27FC236}">
                  <a16:creationId xmlns:a16="http://schemas.microsoft.com/office/drawing/2014/main" id="{092FA859-7EE4-4F7E-9955-D9E26424B531}"/>
                </a:ext>
              </a:extLst>
            </p:cNvPr>
            <p:cNvSpPr/>
            <p:nvPr/>
          </p:nvSpPr>
          <p:spPr>
            <a:xfrm rot="16200000">
              <a:off x="10222388" y="4703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1A87D5E0-92DB-4608-97C7-843657EEA400}"/>
                </a:ext>
              </a:extLst>
            </p:cNvPr>
            <p:cNvSpPr/>
            <p:nvPr/>
          </p:nvSpPr>
          <p:spPr>
            <a:xfrm rot="16200000">
              <a:off x="8751201" y="4703376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4D3A7C-90D1-46D2-875A-847847B4B678}"/>
              </a:ext>
            </a:extLst>
          </p:cNvPr>
          <p:cNvGrpSpPr/>
          <p:nvPr/>
        </p:nvGrpSpPr>
        <p:grpSpPr>
          <a:xfrm>
            <a:off x="2742900" y="5312227"/>
            <a:ext cx="6550218" cy="1044123"/>
            <a:chOff x="2219618" y="4686432"/>
            <a:chExt cx="6550218" cy="104412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EBCA2E5-DDDE-4997-91DD-B48C32168209}"/>
                </a:ext>
              </a:extLst>
            </p:cNvPr>
            <p:cNvGrpSpPr/>
            <p:nvPr/>
          </p:nvGrpSpPr>
          <p:grpSpPr>
            <a:xfrm>
              <a:off x="2219618" y="4919148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497AA2D-F462-4B6A-8400-5B22F86B4B62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497AA2D-F462-4B6A-8400-5B22F86B4B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30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Arrow: Up 33">
                <a:extLst>
                  <a:ext uri="{FF2B5EF4-FFF2-40B4-BE49-F238E27FC236}">
                    <a16:creationId xmlns:a16="http://schemas.microsoft.com/office/drawing/2014/main" id="{72681194-36FC-4EA8-96EB-D4098599B88C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411FBE2-C625-422B-801C-4F867C349AE4}"/>
                </a:ext>
              </a:extLst>
            </p:cNvPr>
            <p:cNvGrpSpPr/>
            <p:nvPr/>
          </p:nvGrpSpPr>
          <p:grpSpPr>
            <a:xfrm>
              <a:off x="3187783" y="4913781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E6F7FE94-AE1E-4208-B319-981F8768B4BC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E6F7FE94-AE1E-4208-B319-981F8768B4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30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Arrow: Up 31">
                <a:extLst>
                  <a:ext uri="{FF2B5EF4-FFF2-40B4-BE49-F238E27FC236}">
                    <a16:creationId xmlns:a16="http://schemas.microsoft.com/office/drawing/2014/main" id="{83E05C57-3985-486B-A277-A367AD70CC55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188F9FE-2053-4509-88F3-ECB55BA7B406}"/>
                </a:ext>
              </a:extLst>
            </p:cNvPr>
            <p:cNvGrpSpPr/>
            <p:nvPr/>
          </p:nvGrpSpPr>
          <p:grpSpPr>
            <a:xfrm>
              <a:off x="4194649" y="4909469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3AB0532-DDA9-4796-8DB0-35427D349AC4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3AB0532-DDA9-4796-8DB0-35427D349A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30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Arrow: Up 29">
                <a:extLst>
                  <a:ext uri="{FF2B5EF4-FFF2-40B4-BE49-F238E27FC236}">
                    <a16:creationId xmlns:a16="http://schemas.microsoft.com/office/drawing/2014/main" id="{AABB4746-72E6-462E-A57F-38E82CB67989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7A4FE61-D149-48AF-AB82-DB37008676F2}"/>
                </a:ext>
              </a:extLst>
            </p:cNvPr>
            <p:cNvGrpSpPr/>
            <p:nvPr/>
          </p:nvGrpSpPr>
          <p:grpSpPr>
            <a:xfrm>
              <a:off x="7721079" y="4912375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5974389-CB70-4230-9F01-6F26E5ED7BEE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5974389-CB70-4230-9F01-6F26E5ED7B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721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Arrow: Up 27">
                <a:extLst>
                  <a:ext uri="{FF2B5EF4-FFF2-40B4-BE49-F238E27FC236}">
                    <a16:creationId xmlns:a16="http://schemas.microsoft.com/office/drawing/2014/main" id="{6BB1A658-8D4E-48F2-85D6-9E8B76889ED0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F1D59D-30C1-495F-8370-B27FD8D137E2}"/>
                </a:ext>
              </a:extLst>
            </p:cNvPr>
            <p:cNvSpPr txBox="1"/>
            <p:nvPr/>
          </p:nvSpPr>
          <p:spPr>
            <a:xfrm>
              <a:off x="6123145" y="4686432"/>
              <a:ext cx="4856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…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87F15B1-631E-41D0-81FD-449DEB936BBE}"/>
              </a:ext>
            </a:extLst>
          </p:cNvPr>
          <p:cNvGrpSpPr/>
          <p:nvPr/>
        </p:nvGrpSpPr>
        <p:grpSpPr>
          <a:xfrm>
            <a:off x="3383298" y="4813325"/>
            <a:ext cx="458787" cy="376632"/>
            <a:chOff x="2864804" y="4130601"/>
            <a:chExt cx="458787" cy="3766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676BB1A-DAD2-46E2-9C7A-CB96D73B8E71}"/>
                </a:ext>
              </a:extLst>
            </p:cNvPr>
            <p:cNvSpPr txBox="1"/>
            <p:nvPr/>
          </p:nvSpPr>
          <p:spPr>
            <a:xfrm>
              <a:off x="2864804" y="4130601"/>
              <a:ext cx="458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full</a:t>
              </a:r>
            </a:p>
          </p:txBody>
        </p:sp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72402FE8-3BF7-4233-91BE-FB25DC31CD4A}"/>
                </a:ext>
              </a:extLst>
            </p:cNvPr>
            <p:cNvSpPr/>
            <p:nvPr/>
          </p:nvSpPr>
          <p:spPr>
            <a:xfrm>
              <a:off x="2928013" y="4379774"/>
              <a:ext cx="362245" cy="1274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9122B88-42C4-4518-9A36-F769C0FF5F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88" y="1482410"/>
                <a:ext cx="11100816" cy="226794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configurations following successful reset</a:t>
                </a:r>
              </a:p>
              <a:p>
                <a:r>
                  <a:rPr lang="en-US" dirty="0"/>
                  <a:t>Track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=#</m:t>
                    </m:r>
                  </m:oMath>
                </a14:m>
                <a:r>
                  <a:rPr lang="en-US" dirty="0"/>
                  <a:t> agents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nextrank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empty</m:t>
                    </m:r>
                  </m:oMath>
                </a14:m>
                <a:r>
                  <a:rPr lang="en-US" dirty="0"/>
                  <a:t>, which monotonically decreases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(in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time)</a:t>
                </a:r>
              </a:p>
              <a:p>
                <a:r>
                  <a:rPr lang="en-US" dirty="0"/>
                  <a:t>Wait for all future collisions, then “frontier” to advance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time by coupon collector process)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9122B88-42C4-4518-9A36-F769C0FF5F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88" y="1482410"/>
                <a:ext cx="11100816" cy="2267945"/>
              </a:xfrm>
              <a:blipFill>
                <a:blip r:embed="rId8"/>
                <a:stretch>
                  <a:fillRect l="-988" t="-4301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69D048CB-3385-46ED-9DE4-8AEEC651CA78}"/>
              </a:ext>
            </a:extLst>
          </p:cNvPr>
          <p:cNvSpPr/>
          <p:nvPr/>
        </p:nvSpPr>
        <p:spPr>
          <a:xfrm>
            <a:off x="5005856" y="4902899"/>
            <a:ext cx="328613" cy="3286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0CF75BF-5591-44FF-8086-FB9FAE8B3D70}"/>
              </a:ext>
            </a:extLst>
          </p:cNvPr>
          <p:cNvSpPr/>
          <p:nvPr/>
        </p:nvSpPr>
        <p:spPr>
          <a:xfrm>
            <a:off x="4088332" y="4920669"/>
            <a:ext cx="328613" cy="3286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859CA38-E240-4551-B779-D6B70C32B1D4}"/>
              </a:ext>
            </a:extLst>
          </p:cNvPr>
          <p:cNvSpPr/>
          <p:nvPr/>
        </p:nvSpPr>
        <p:spPr>
          <a:xfrm>
            <a:off x="4088331" y="4516686"/>
            <a:ext cx="328613" cy="3286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DA0CA93-FE3B-48B2-9394-E757269228CE}"/>
              </a:ext>
            </a:extLst>
          </p:cNvPr>
          <p:cNvSpPr/>
          <p:nvPr/>
        </p:nvSpPr>
        <p:spPr>
          <a:xfrm>
            <a:off x="3134323" y="4944264"/>
            <a:ext cx="328613" cy="3286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016F96F-B285-4AA0-A19E-58525CA56808}"/>
              </a:ext>
            </a:extLst>
          </p:cNvPr>
          <p:cNvSpPr/>
          <p:nvPr/>
        </p:nvSpPr>
        <p:spPr>
          <a:xfrm>
            <a:off x="3134323" y="4555811"/>
            <a:ext cx="328613" cy="3286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9862C8B-D6DC-499B-91FF-42C2C3C777E8}"/>
              </a:ext>
            </a:extLst>
          </p:cNvPr>
          <p:cNvSpPr/>
          <p:nvPr/>
        </p:nvSpPr>
        <p:spPr>
          <a:xfrm>
            <a:off x="4841549" y="4189569"/>
            <a:ext cx="328613" cy="3286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EEE1D91-E4C3-4A3D-83C0-F1348C0E50CC}"/>
              </a:ext>
            </a:extLst>
          </p:cNvPr>
          <p:cNvSpPr/>
          <p:nvPr/>
        </p:nvSpPr>
        <p:spPr>
          <a:xfrm>
            <a:off x="5268709" y="4292233"/>
            <a:ext cx="328613" cy="3286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EDD1E53-6360-4E55-A2B7-53A7E6F6C36B}"/>
              </a:ext>
            </a:extLst>
          </p:cNvPr>
          <p:cNvGrpSpPr/>
          <p:nvPr/>
        </p:nvGrpSpPr>
        <p:grpSpPr>
          <a:xfrm>
            <a:off x="3383297" y="4417220"/>
            <a:ext cx="458787" cy="376632"/>
            <a:chOff x="2864804" y="4130601"/>
            <a:chExt cx="458787" cy="376632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9E69E52-3A2D-42D0-9C4D-CF6D58C22DB5}"/>
                </a:ext>
              </a:extLst>
            </p:cNvPr>
            <p:cNvSpPr txBox="1"/>
            <p:nvPr/>
          </p:nvSpPr>
          <p:spPr>
            <a:xfrm>
              <a:off x="2864804" y="4130601"/>
              <a:ext cx="458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full</a:t>
              </a:r>
            </a:p>
          </p:txBody>
        </p:sp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FA30DC71-7B69-43F9-AA8F-BE684CDF650E}"/>
                </a:ext>
              </a:extLst>
            </p:cNvPr>
            <p:cNvSpPr/>
            <p:nvPr/>
          </p:nvSpPr>
          <p:spPr>
            <a:xfrm>
              <a:off x="2928013" y="4379774"/>
              <a:ext cx="362245" cy="1274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244EEF1-63C0-4BBB-A5F8-393E796905D6}"/>
              </a:ext>
            </a:extLst>
          </p:cNvPr>
          <p:cNvGrpSpPr/>
          <p:nvPr/>
        </p:nvGrpSpPr>
        <p:grpSpPr>
          <a:xfrm>
            <a:off x="4335904" y="4393041"/>
            <a:ext cx="458787" cy="376632"/>
            <a:chOff x="2864804" y="4130601"/>
            <a:chExt cx="458787" cy="37663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F96B90D-2EB7-4EC2-8BE5-349F4DBAD75B}"/>
                </a:ext>
              </a:extLst>
            </p:cNvPr>
            <p:cNvSpPr txBox="1"/>
            <p:nvPr/>
          </p:nvSpPr>
          <p:spPr>
            <a:xfrm>
              <a:off x="2864804" y="4130601"/>
              <a:ext cx="458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full</a:t>
              </a:r>
            </a:p>
          </p:txBody>
        </p:sp>
        <p:sp>
          <p:nvSpPr>
            <p:cNvPr id="106" name="Arrow: Right 105">
              <a:extLst>
                <a:ext uri="{FF2B5EF4-FFF2-40B4-BE49-F238E27FC236}">
                  <a16:creationId xmlns:a16="http://schemas.microsoft.com/office/drawing/2014/main" id="{BEDD96E0-DD1B-47B5-9945-0AFEECBD98A3}"/>
                </a:ext>
              </a:extLst>
            </p:cNvPr>
            <p:cNvSpPr/>
            <p:nvPr/>
          </p:nvSpPr>
          <p:spPr>
            <a:xfrm>
              <a:off x="2928013" y="4379774"/>
              <a:ext cx="362245" cy="1274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514143A-E136-4019-807F-E608D63DD43A}"/>
              </a:ext>
            </a:extLst>
          </p:cNvPr>
          <p:cNvGrpSpPr/>
          <p:nvPr/>
        </p:nvGrpSpPr>
        <p:grpSpPr>
          <a:xfrm>
            <a:off x="4342946" y="4792222"/>
            <a:ext cx="458787" cy="376632"/>
            <a:chOff x="2864804" y="4130601"/>
            <a:chExt cx="458787" cy="37663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0FBD1ED-3AAB-4831-B69A-169AA586D5FB}"/>
                </a:ext>
              </a:extLst>
            </p:cNvPr>
            <p:cNvSpPr txBox="1"/>
            <p:nvPr/>
          </p:nvSpPr>
          <p:spPr>
            <a:xfrm>
              <a:off x="2864804" y="4130601"/>
              <a:ext cx="458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full</a:t>
              </a:r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D7222271-55AB-4DA7-9A37-11457BDB7F0C}"/>
                </a:ext>
              </a:extLst>
            </p:cNvPr>
            <p:cNvSpPr/>
            <p:nvPr/>
          </p:nvSpPr>
          <p:spPr>
            <a:xfrm>
              <a:off x="2928013" y="4379774"/>
              <a:ext cx="362245" cy="1274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9ACFB34-E0E0-4CD4-AAAF-DC6F7D519C2C}"/>
              </a:ext>
            </a:extLst>
          </p:cNvPr>
          <p:cNvGrpSpPr/>
          <p:nvPr/>
        </p:nvGrpSpPr>
        <p:grpSpPr>
          <a:xfrm>
            <a:off x="5242309" y="4746421"/>
            <a:ext cx="741620" cy="391970"/>
            <a:chOff x="2843969" y="4115263"/>
            <a:chExt cx="741620" cy="391970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60057AC-0C44-44F0-AC2F-1E918E707539}"/>
                </a:ext>
              </a:extLst>
            </p:cNvPr>
            <p:cNvSpPr txBox="1"/>
            <p:nvPr/>
          </p:nvSpPr>
          <p:spPr>
            <a:xfrm>
              <a:off x="2843969" y="4115263"/>
              <a:ext cx="7416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empty</a:t>
              </a:r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6DCEC21E-CDCE-41A0-9685-B7991F741DA3}"/>
                </a:ext>
              </a:extLst>
            </p:cNvPr>
            <p:cNvSpPr/>
            <p:nvPr/>
          </p:nvSpPr>
          <p:spPr>
            <a:xfrm>
              <a:off x="2928013" y="4379774"/>
              <a:ext cx="362245" cy="1274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34A212-97A0-4B2B-A005-F054A1B9EFB7}"/>
              </a:ext>
            </a:extLst>
          </p:cNvPr>
          <p:cNvGrpSpPr/>
          <p:nvPr/>
        </p:nvGrpSpPr>
        <p:grpSpPr>
          <a:xfrm>
            <a:off x="2922496" y="3661070"/>
            <a:ext cx="1385921" cy="1627008"/>
            <a:chOff x="1304770" y="3284016"/>
            <a:chExt cx="1385921" cy="162700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DEE1CBD-343D-4FA6-B223-158E61684B57}"/>
                </a:ext>
              </a:extLst>
            </p:cNvPr>
            <p:cNvGrpSpPr/>
            <p:nvPr/>
          </p:nvGrpSpPr>
          <p:grpSpPr>
            <a:xfrm>
              <a:off x="1304770" y="3468113"/>
              <a:ext cx="729960" cy="1442911"/>
              <a:chOff x="864665" y="4516060"/>
              <a:chExt cx="729960" cy="1442911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AC1A923-5561-4E17-811D-8966992CF3AE}"/>
                  </a:ext>
                </a:extLst>
              </p:cNvPr>
              <p:cNvSpPr/>
              <p:nvPr/>
            </p:nvSpPr>
            <p:spPr>
              <a:xfrm>
                <a:off x="867960" y="4855571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BFEED39-C9A2-417C-A08C-DB8A58FBF36E}"/>
                  </a:ext>
                </a:extLst>
              </p:cNvPr>
              <p:cNvSpPr/>
              <p:nvPr/>
            </p:nvSpPr>
            <p:spPr>
              <a:xfrm>
                <a:off x="1257973" y="4863488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970A66C-A1A0-4EF3-A93B-8840B5833421}"/>
                  </a:ext>
                </a:extLst>
              </p:cNvPr>
              <p:cNvSpPr/>
              <p:nvPr/>
            </p:nvSpPr>
            <p:spPr>
              <a:xfrm>
                <a:off x="864666" y="5247862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5A393E1-C135-4824-8CC3-B5DCE03BED3B}"/>
                  </a:ext>
                </a:extLst>
              </p:cNvPr>
              <p:cNvSpPr/>
              <p:nvPr/>
            </p:nvSpPr>
            <p:spPr>
              <a:xfrm>
                <a:off x="1266012" y="5264116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B3E12524-AB36-41E1-B7F9-1438F1A4DE32}"/>
                  </a:ext>
                </a:extLst>
              </p:cNvPr>
              <p:cNvSpPr/>
              <p:nvPr/>
            </p:nvSpPr>
            <p:spPr>
              <a:xfrm>
                <a:off x="864665" y="5630358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58EA992-8CD2-47FF-949D-1B9D2431085E}"/>
                  </a:ext>
                </a:extLst>
              </p:cNvPr>
              <p:cNvSpPr/>
              <p:nvPr/>
            </p:nvSpPr>
            <p:spPr>
              <a:xfrm>
                <a:off x="1254226" y="5630358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ADB668F-E4A1-4707-AACD-E1E70188C305}"/>
                  </a:ext>
                </a:extLst>
              </p:cNvPr>
              <p:cNvSpPr/>
              <p:nvPr/>
            </p:nvSpPr>
            <p:spPr>
              <a:xfrm>
                <a:off x="1101705" y="4516060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0260002-4F4C-41A2-827F-1EF400DC7731}"/>
                </a:ext>
              </a:extLst>
            </p:cNvPr>
            <p:cNvGrpSpPr/>
            <p:nvPr/>
          </p:nvGrpSpPr>
          <p:grpSpPr>
            <a:xfrm>
              <a:off x="1918534" y="4421981"/>
              <a:ext cx="741620" cy="391970"/>
              <a:chOff x="2843969" y="4115263"/>
              <a:chExt cx="741620" cy="391970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C9F98FB9-BC40-4AC4-A74D-8077440CCE0D}"/>
                  </a:ext>
                </a:extLst>
              </p:cNvPr>
              <p:cNvSpPr txBox="1"/>
              <p:nvPr/>
            </p:nvSpPr>
            <p:spPr>
              <a:xfrm>
                <a:off x="2843969" y="4115263"/>
                <a:ext cx="7416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empty</a:t>
                </a:r>
              </a:p>
            </p:txBody>
          </p:sp>
          <p:sp>
            <p:nvSpPr>
              <p:cNvPr id="115" name="Arrow: Right 114">
                <a:extLst>
                  <a:ext uri="{FF2B5EF4-FFF2-40B4-BE49-F238E27FC236}">
                    <a16:creationId xmlns:a16="http://schemas.microsoft.com/office/drawing/2014/main" id="{1A1FDD6A-4E13-490E-B118-0FAE59CC41A1}"/>
                  </a:ext>
                </a:extLst>
              </p:cNvPr>
              <p:cNvSpPr/>
              <p:nvPr/>
            </p:nvSpPr>
            <p:spPr>
              <a:xfrm>
                <a:off x="2928013" y="4379774"/>
                <a:ext cx="362245" cy="12745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68BED91-093E-4529-8154-C8B14972DC43}"/>
                </a:ext>
              </a:extLst>
            </p:cNvPr>
            <p:cNvGrpSpPr/>
            <p:nvPr/>
          </p:nvGrpSpPr>
          <p:grpSpPr>
            <a:xfrm>
              <a:off x="1949071" y="4064569"/>
              <a:ext cx="741620" cy="391970"/>
              <a:chOff x="2843969" y="4115263"/>
              <a:chExt cx="741620" cy="391970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C261C61-9234-4815-B82C-FF8C51FDFF12}"/>
                  </a:ext>
                </a:extLst>
              </p:cNvPr>
              <p:cNvSpPr txBox="1"/>
              <p:nvPr/>
            </p:nvSpPr>
            <p:spPr>
              <a:xfrm>
                <a:off x="2843969" y="4115263"/>
                <a:ext cx="7416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empty</a:t>
                </a:r>
              </a:p>
            </p:txBody>
          </p:sp>
          <p:sp>
            <p:nvSpPr>
              <p:cNvPr id="118" name="Arrow: Right 117">
                <a:extLst>
                  <a:ext uri="{FF2B5EF4-FFF2-40B4-BE49-F238E27FC236}">
                    <a16:creationId xmlns:a16="http://schemas.microsoft.com/office/drawing/2014/main" id="{4145AB2B-FB52-4387-B1E3-2CE56AFB3B38}"/>
                  </a:ext>
                </a:extLst>
              </p:cNvPr>
              <p:cNvSpPr/>
              <p:nvPr/>
            </p:nvSpPr>
            <p:spPr>
              <a:xfrm>
                <a:off x="2928013" y="4379774"/>
                <a:ext cx="362245" cy="12745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4F6CF50-635D-455D-B0CE-754808231167}"/>
                </a:ext>
              </a:extLst>
            </p:cNvPr>
            <p:cNvGrpSpPr/>
            <p:nvPr/>
          </p:nvGrpSpPr>
          <p:grpSpPr>
            <a:xfrm>
              <a:off x="1931823" y="3652955"/>
              <a:ext cx="741620" cy="391970"/>
              <a:chOff x="2843969" y="4115263"/>
              <a:chExt cx="741620" cy="391970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F23E110-D779-4FDF-AB10-6E7059E0A2F4}"/>
                  </a:ext>
                </a:extLst>
              </p:cNvPr>
              <p:cNvSpPr txBox="1"/>
              <p:nvPr/>
            </p:nvSpPr>
            <p:spPr>
              <a:xfrm>
                <a:off x="2843969" y="4115263"/>
                <a:ext cx="7416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empty</a:t>
                </a:r>
              </a:p>
            </p:txBody>
          </p:sp>
          <p:sp>
            <p:nvSpPr>
              <p:cNvPr id="121" name="Arrow: Right 120">
                <a:extLst>
                  <a:ext uri="{FF2B5EF4-FFF2-40B4-BE49-F238E27FC236}">
                    <a16:creationId xmlns:a16="http://schemas.microsoft.com/office/drawing/2014/main" id="{E24221B1-A860-4E5B-9C01-A1A7217DC233}"/>
                  </a:ext>
                </a:extLst>
              </p:cNvPr>
              <p:cNvSpPr/>
              <p:nvPr/>
            </p:nvSpPr>
            <p:spPr>
              <a:xfrm>
                <a:off x="2928013" y="4379774"/>
                <a:ext cx="362245" cy="12745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2E4423E-A981-46A9-B8C1-6FD8B4AE5349}"/>
                </a:ext>
              </a:extLst>
            </p:cNvPr>
            <p:cNvGrpSpPr/>
            <p:nvPr/>
          </p:nvGrpSpPr>
          <p:grpSpPr>
            <a:xfrm>
              <a:off x="1794758" y="3284016"/>
              <a:ext cx="741620" cy="391970"/>
              <a:chOff x="2843969" y="4115263"/>
              <a:chExt cx="741620" cy="391970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5D00A8F-D3BA-48C7-B902-A928F4ED9054}"/>
                  </a:ext>
                </a:extLst>
              </p:cNvPr>
              <p:cNvSpPr txBox="1"/>
              <p:nvPr/>
            </p:nvSpPr>
            <p:spPr>
              <a:xfrm>
                <a:off x="2843969" y="4115263"/>
                <a:ext cx="7416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empty</a:t>
                </a:r>
              </a:p>
            </p:txBody>
          </p:sp>
          <p:sp>
            <p:nvSpPr>
              <p:cNvPr id="124" name="Arrow: Right 123">
                <a:extLst>
                  <a:ext uri="{FF2B5EF4-FFF2-40B4-BE49-F238E27FC236}">
                    <a16:creationId xmlns:a16="http://schemas.microsoft.com/office/drawing/2014/main" id="{F710A390-9613-4D2E-A1BA-E5B27FAAE2C4}"/>
                  </a:ext>
                </a:extLst>
              </p:cNvPr>
              <p:cNvSpPr/>
              <p:nvPr/>
            </p:nvSpPr>
            <p:spPr>
              <a:xfrm>
                <a:off x="2928013" y="4379774"/>
                <a:ext cx="362245" cy="12745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5" name="Oval 124">
            <a:extLst>
              <a:ext uri="{FF2B5EF4-FFF2-40B4-BE49-F238E27FC236}">
                <a16:creationId xmlns:a16="http://schemas.microsoft.com/office/drawing/2014/main" id="{76ADF681-38EC-4C87-B601-344B3CEDB713}"/>
              </a:ext>
            </a:extLst>
          </p:cNvPr>
          <p:cNvSpPr/>
          <p:nvPr/>
        </p:nvSpPr>
        <p:spPr>
          <a:xfrm>
            <a:off x="3767637" y="4287466"/>
            <a:ext cx="328613" cy="3286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D326AED-7F92-4E01-939E-774532BF6466}"/>
              </a:ext>
            </a:extLst>
          </p:cNvPr>
          <p:cNvSpPr/>
          <p:nvPr/>
        </p:nvSpPr>
        <p:spPr>
          <a:xfrm>
            <a:off x="4194797" y="4390130"/>
            <a:ext cx="328613" cy="3286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190E7F3-83FD-4E05-90C6-8B406F557A67}"/>
              </a:ext>
            </a:extLst>
          </p:cNvPr>
          <p:cNvCxnSpPr>
            <a:cxnSpLocks/>
            <a:stCxn id="111" idx="1"/>
            <a:endCxn id="100" idx="3"/>
          </p:cNvCxnSpPr>
          <p:nvPr/>
        </p:nvCxnSpPr>
        <p:spPr>
          <a:xfrm flipV="1">
            <a:off x="5242309" y="4572722"/>
            <a:ext cx="74524" cy="3429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246DF516-0874-4C62-9631-3CFDD83D683C}"/>
              </a:ext>
            </a:extLst>
          </p:cNvPr>
          <p:cNvSpPr/>
          <p:nvPr/>
        </p:nvSpPr>
        <p:spPr>
          <a:xfrm>
            <a:off x="5956874" y="4892100"/>
            <a:ext cx="328613" cy="3286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20A67FB-04B5-4517-8061-E1FE056C9A96}"/>
              </a:ext>
            </a:extLst>
          </p:cNvPr>
          <p:cNvGrpSpPr/>
          <p:nvPr/>
        </p:nvGrpSpPr>
        <p:grpSpPr>
          <a:xfrm>
            <a:off x="6193327" y="4735622"/>
            <a:ext cx="741620" cy="391970"/>
            <a:chOff x="2843969" y="4115263"/>
            <a:chExt cx="741620" cy="391970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0C48697-E809-4707-A133-33934DB43E5F}"/>
                </a:ext>
              </a:extLst>
            </p:cNvPr>
            <p:cNvSpPr txBox="1"/>
            <p:nvPr/>
          </p:nvSpPr>
          <p:spPr>
            <a:xfrm>
              <a:off x="2843969" y="4115263"/>
              <a:ext cx="7416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empty</a:t>
              </a:r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5BF012E4-E3BD-4289-9D93-4C3C669F2216}"/>
                </a:ext>
              </a:extLst>
            </p:cNvPr>
            <p:cNvSpPr/>
            <p:nvPr/>
          </p:nvSpPr>
          <p:spPr>
            <a:xfrm>
              <a:off x="2928013" y="4379774"/>
              <a:ext cx="362245" cy="1274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E69B746-FDC7-4424-AAE5-DC099B8B782A}"/>
              </a:ext>
            </a:extLst>
          </p:cNvPr>
          <p:cNvGrpSpPr/>
          <p:nvPr/>
        </p:nvGrpSpPr>
        <p:grpSpPr>
          <a:xfrm>
            <a:off x="5263145" y="4755710"/>
            <a:ext cx="458787" cy="376632"/>
            <a:chOff x="2864804" y="4130601"/>
            <a:chExt cx="458787" cy="376632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C0167A1-9697-4772-B119-B9EBA35AC61C}"/>
                </a:ext>
              </a:extLst>
            </p:cNvPr>
            <p:cNvSpPr txBox="1"/>
            <p:nvPr/>
          </p:nvSpPr>
          <p:spPr>
            <a:xfrm>
              <a:off x="2864804" y="4130601"/>
              <a:ext cx="458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full</a:t>
              </a:r>
            </a:p>
          </p:txBody>
        </p:sp>
        <p:sp>
          <p:nvSpPr>
            <p:cNvPr id="134" name="Arrow: Right 133">
              <a:extLst>
                <a:ext uri="{FF2B5EF4-FFF2-40B4-BE49-F238E27FC236}">
                  <a16:creationId xmlns:a16="http://schemas.microsoft.com/office/drawing/2014/main" id="{BC91B035-5AAC-47E5-BB9B-8D3EAD1F457F}"/>
                </a:ext>
              </a:extLst>
            </p:cNvPr>
            <p:cNvSpPr/>
            <p:nvPr/>
          </p:nvSpPr>
          <p:spPr>
            <a:xfrm>
              <a:off x="2928013" y="4379774"/>
              <a:ext cx="362245" cy="1274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671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2" grpId="0" animBg="1"/>
      <p:bldP spid="83" grpId="0" animBg="1"/>
      <p:bldP spid="83" grpId="1" animBg="1"/>
      <p:bldP spid="97" grpId="0" animBg="1"/>
      <p:bldP spid="98" grpId="0" animBg="1"/>
      <p:bldP spid="98" grpId="1" animBg="1"/>
      <p:bldP spid="99" grpId="0" animBg="1"/>
      <p:bldP spid="100" grpId="0" animBg="1"/>
      <p:bldP spid="100" grpId="1" animBg="1"/>
      <p:bldP spid="125" grpId="0" animBg="1"/>
      <p:bldP spid="126" grpId="0" animBg="1"/>
      <p:bldP spid="1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A65114F-B178-4F4C-A7D4-46240037D6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Space Analysis: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states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A65114F-B178-4F4C-A7D4-46240037D6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8BBB8-CB78-43D5-A81D-D5A706CC03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States are partitioned into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Settled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Unsettled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Resetting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states: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Settled</m:t>
                    </m:r>
                  </m:oMath>
                </a14:m>
                <a:r>
                  <a:rPr lang="en-US" dirty="0"/>
                  <a:t> states: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𝐫𝐚𝐧𝐤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𝐧𝐞𝐱𝐭𝐫𝐚𝐧𝐤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𝑒𝑚𝑝𝑡𝑦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𝑓𝑢𝑙𝑙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Unsettled</m:t>
                    </m:r>
                  </m:oMath>
                </a14:m>
                <a:r>
                  <a:rPr lang="en-US" dirty="0"/>
                  <a:t> states to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interactions before triggering reset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Resetting</m:t>
                    </m:r>
                  </m:oMath>
                </a14:m>
                <a:r>
                  <a:rPr lang="en-US" dirty="0"/>
                  <a:t> states: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𝐫𝐞𝐬𝐞𝐭𝐜𝐨𝐮𝐧𝐭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, when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𝐫𝐞𝐬𝐞𝐭𝐜𝐨𝐮𝐧𝐭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another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states for delay timer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8BBB8-CB78-43D5-A81D-D5A706CC0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D051E-76A2-4922-8690-C1C91C14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5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2E0CB-A8D9-4FCB-BEB9-0AFE14BE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9445E-2D0D-4B62-997C-C5806FEBE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8" y="136524"/>
            <a:ext cx="11929710" cy="53955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35D901-DC1D-401E-A2E8-6236175DB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8" y="5499069"/>
            <a:ext cx="11733692" cy="91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2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2E0CB-A8D9-4FCB-BEB9-0AFE14BE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27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A214A0-58D0-4F23-8C94-9118B1261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2373367"/>
            <a:ext cx="11704320" cy="25827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DE26662-158D-4A29-8016-111265CDB3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0704" y="1690688"/>
                <a:ext cx="10515600" cy="71750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Settled States,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Unsettled States,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Resetting States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DE26662-158D-4A29-8016-111265CDB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0704" y="1690688"/>
                <a:ext cx="10515600" cy="717508"/>
              </a:xfrm>
              <a:blipFill>
                <a:blip r:embed="rId3"/>
                <a:stretch>
                  <a:fillRect t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DB3981C5-3D61-44D4-979B-0487490A3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states</a:t>
                </a: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DB3981C5-3D61-44D4-979B-0487490A3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778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5640-8CEF-4455-8AD5-E097A67D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633C4-F031-4A22-BAEB-3CEA455A2D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Are there better protocols to solve self-stabilizing leader election that don’t also solve ranking?</a:t>
                </a:r>
              </a:p>
              <a:p>
                <a:r>
                  <a:rPr lang="en-US" dirty="0"/>
                  <a:t>Conjecture: Any sublinear-time self-stabilizing leader election protocol must 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states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633C4-F031-4A22-BAEB-3CEA455A2D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829F9-933B-4308-842F-EA7E644C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34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310A-950E-48FF-AB5F-729C7CA5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654" y="1226581"/>
            <a:ext cx="8126691" cy="44048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 for your attention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ECB28-77D6-48E7-B6FE-78922261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5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46AD-780E-4683-9F16-EA87B865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Population Protocols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40B1E1-9D1A-464D-B978-8A708DDB4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27259" cy="4408121"/>
              </a:xfrm>
            </p:spPr>
            <p:txBody>
              <a:bodyPr/>
              <a:lstStyle/>
              <a:p>
                <a:r>
                  <a:rPr lang="en-US" dirty="0"/>
                  <a:t>System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agents</a:t>
                </a:r>
                <a:r>
                  <a:rPr lang="en-US" dirty="0"/>
                  <a:t>, each with </a:t>
                </a:r>
                <a:r>
                  <a:rPr lang="en-US" b="1" dirty="0"/>
                  <a:t>state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(otherwise indistinguishable)</a:t>
                </a:r>
              </a:p>
              <a:p>
                <a:r>
                  <a:rPr lang="en-US" b="1" dirty="0"/>
                  <a:t>Configuration</a:t>
                </a:r>
                <a:r>
                  <a:rPr lang="en-US" dirty="0"/>
                  <a:t> updates by successive random pairwise interactions</a:t>
                </a:r>
              </a:p>
              <a:p>
                <a:r>
                  <a:rPr lang="en-US" dirty="0"/>
                  <a:t>Apply </a:t>
                </a:r>
                <a:r>
                  <a:rPr lang="en-US" b="1" dirty="0"/>
                  <a:t>transition rule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r>
                  <a:rPr lang="en-US" dirty="0"/>
                  <a:t>Motived by wireless sensor networks, also models chemical reactions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40B1E1-9D1A-464D-B978-8A708DDB4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27259" cy="4408121"/>
              </a:xfrm>
              <a:blipFill>
                <a:blip r:embed="rId2"/>
                <a:stretch>
                  <a:fillRect l="-1478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C1F719E-4DB3-46B3-AC26-674EB93DC18F}"/>
              </a:ext>
            </a:extLst>
          </p:cNvPr>
          <p:cNvSpPr/>
          <p:nvPr/>
        </p:nvSpPr>
        <p:spPr>
          <a:xfrm>
            <a:off x="654424" y="1315764"/>
            <a:ext cx="11232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[Dana </a:t>
            </a:r>
            <a:r>
              <a:rPr lang="en-US" sz="1200" dirty="0" err="1"/>
              <a:t>Angluin</a:t>
            </a:r>
            <a:r>
              <a:rPr lang="en-US" sz="1200" dirty="0"/>
              <a:t>, James </a:t>
            </a:r>
            <a:r>
              <a:rPr lang="en-US" sz="1200" dirty="0" err="1"/>
              <a:t>Aspnes</a:t>
            </a:r>
            <a:r>
              <a:rPr lang="en-US" sz="1200" dirty="0"/>
              <a:t>, Zoe </a:t>
            </a:r>
            <a:r>
              <a:rPr lang="en-US" sz="1200" dirty="0" err="1"/>
              <a:t>Diamadi</a:t>
            </a:r>
            <a:r>
              <a:rPr lang="en-US" sz="1200" dirty="0"/>
              <a:t>, Michael J. Fischer, and René Peralta. Computation in networks of passively mobile finite-state sensors. Distributed Computing, 2006.]</a:t>
            </a:r>
            <a:endParaRPr lang="en-US" sz="1200" b="0" i="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D9FD73F-1403-4404-8A5B-B77E59CE388E}"/>
                  </a:ext>
                </a:extLst>
              </p:cNvPr>
              <p:cNvSpPr/>
              <p:nvPr/>
            </p:nvSpPr>
            <p:spPr>
              <a:xfrm>
                <a:off x="8473638" y="2451214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D9FD73F-1403-4404-8A5B-B77E59CE3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638" y="2451214"/>
                <a:ext cx="328613" cy="3286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27F9C4E-16F0-420B-BEE2-4E9810F4A58A}"/>
                  </a:ext>
                </a:extLst>
              </p:cNvPr>
              <p:cNvSpPr/>
              <p:nvPr/>
            </p:nvSpPr>
            <p:spPr>
              <a:xfrm>
                <a:off x="10577396" y="2534049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27F9C4E-16F0-420B-BEE2-4E9810F4A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396" y="2534049"/>
                <a:ext cx="328613" cy="328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DC0801-FED0-4F5F-9410-656DBD92C085}"/>
                  </a:ext>
                </a:extLst>
              </p:cNvPr>
              <p:cNvSpPr/>
              <p:nvPr/>
            </p:nvSpPr>
            <p:spPr>
              <a:xfrm>
                <a:off x="9806430" y="2406243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DC0801-FED0-4F5F-9410-656DBD92C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30" y="2406243"/>
                <a:ext cx="328613" cy="328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0955B80-C4C4-4BC4-9B71-AE72A6D52BD1}"/>
                  </a:ext>
                </a:extLst>
              </p:cNvPr>
              <p:cNvSpPr/>
              <p:nvPr/>
            </p:nvSpPr>
            <p:spPr>
              <a:xfrm>
                <a:off x="9116149" y="2816745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0955B80-C4C4-4BC4-9B71-AE72A6D52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149" y="2816745"/>
                <a:ext cx="328613" cy="3286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5D17942-F9D8-4F9F-B804-B5D1A5EE823D}"/>
                  </a:ext>
                </a:extLst>
              </p:cNvPr>
              <p:cNvSpPr/>
              <p:nvPr/>
            </p:nvSpPr>
            <p:spPr>
              <a:xfrm>
                <a:off x="8460635" y="3179963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5D17942-F9D8-4F9F-B804-B5D1A5EE82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635" y="3179963"/>
                <a:ext cx="328613" cy="3286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C593A30-A001-4CB9-BA08-F3C5B8F5F835}"/>
                  </a:ext>
                </a:extLst>
              </p:cNvPr>
              <p:cNvSpPr/>
              <p:nvPr/>
            </p:nvSpPr>
            <p:spPr>
              <a:xfrm>
                <a:off x="9116148" y="3548336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C593A30-A001-4CB9-BA08-F3C5B8F5F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148" y="3548336"/>
                <a:ext cx="328613" cy="3286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9F31FC2-D043-45C2-9F10-B273049037C6}"/>
                  </a:ext>
                </a:extLst>
              </p:cNvPr>
              <p:cNvSpPr/>
              <p:nvPr/>
            </p:nvSpPr>
            <p:spPr>
              <a:xfrm>
                <a:off x="9806431" y="3100387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9F31FC2-D043-45C2-9F10-B27304903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31" y="3100387"/>
                <a:ext cx="328613" cy="32861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9ECC10-862B-47E9-A086-63567E858D06}"/>
                  </a:ext>
                </a:extLst>
              </p:cNvPr>
              <p:cNvSpPr/>
              <p:nvPr/>
            </p:nvSpPr>
            <p:spPr>
              <a:xfrm>
                <a:off x="9970736" y="3836987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9ECC10-862B-47E9-A086-63567E858D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736" y="3836987"/>
                <a:ext cx="328613" cy="3286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0419BD1-710C-455D-A41D-37F2975F5F71}"/>
                  </a:ext>
                </a:extLst>
              </p:cNvPr>
              <p:cNvSpPr/>
              <p:nvPr/>
            </p:nvSpPr>
            <p:spPr>
              <a:xfrm>
                <a:off x="8524547" y="3876949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0419BD1-710C-455D-A41D-37F2975F5F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547" y="3876949"/>
                <a:ext cx="328613" cy="32861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C5146E1-7CDC-4660-9D86-851DBB6FAAB5}"/>
                  </a:ext>
                </a:extLst>
              </p:cNvPr>
              <p:cNvSpPr/>
              <p:nvPr/>
            </p:nvSpPr>
            <p:spPr>
              <a:xfrm>
                <a:off x="11389692" y="3636876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C5146E1-7CDC-4660-9D86-851DBB6FAA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9692" y="3636876"/>
                <a:ext cx="328613" cy="32861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C07B9D2-1564-4189-A830-4E2F8C5F8DCF}"/>
                  </a:ext>
                </a:extLst>
              </p:cNvPr>
              <p:cNvSpPr/>
              <p:nvPr/>
            </p:nvSpPr>
            <p:spPr>
              <a:xfrm>
                <a:off x="10577396" y="3344269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C07B9D2-1564-4189-A830-4E2F8C5F8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396" y="3344269"/>
                <a:ext cx="328613" cy="32861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D640E84-F651-4603-8288-C465959DEF00}"/>
                  </a:ext>
                </a:extLst>
              </p:cNvPr>
              <p:cNvSpPr/>
              <p:nvPr/>
            </p:nvSpPr>
            <p:spPr>
              <a:xfrm>
                <a:off x="11088384" y="2851350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D640E84-F651-4603-8288-C465959DE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384" y="2851350"/>
                <a:ext cx="328613" cy="32861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76E852E-2B0C-45ED-B5AA-DA4CCF83294E}"/>
                  </a:ext>
                </a:extLst>
              </p:cNvPr>
              <p:cNvSpPr/>
              <p:nvPr/>
            </p:nvSpPr>
            <p:spPr>
              <a:xfrm>
                <a:off x="10804164" y="3992761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76E852E-2B0C-45ED-B5AA-DA4CCF832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164" y="3992761"/>
                <a:ext cx="328613" cy="32861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4DD2E2-6164-488B-9382-7DDD23C43629}"/>
                  </a:ext>
                </a:extLst>
              </p:cNvPr>
              <p:cNvSpPr txBox="1"/>
              <p:nvPr/>
            </p:nvSpPr>
            <p:spPr>
              <a:xfrm>
                <a:off x="8637944" y="1825625"/>
                <a:ext cx="267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4DD2E2-6164-488B-9382-7DDD23C43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944" y="1825625"/>
                <a:ext cx="2672142" cy="461665"/>
              </a:xfrm>
              <a:prstGeom prst="rect">
                <a:avLst/>
              </a:prstGeom>
              <a:blipFill>
                <a:blip r:embed="rId16"/>
                <a:stretch>
                  <a:fillRect r="-91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C6941-8A43-4738-B2E0-AB4B9A874C49}"/>
                  </a:ext>
                </a:extLst>
              </p:cNvPr>
              <p:cNvSpPr txBox="1"/>
              <p:nvPr/>
            </p:nvSpPr>
            <p:spPr>
              <a:xfrm>
                <a:off x="9030316" y="4568133"/>
                <a:ext cx="2209451" cy="1569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)→(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C6941-8A43-4738-B2E0-AB4B9A874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316" y="4568133"/>
                <a:ext cx="2209451" cy="1569660"/>
              </a:xfrm>
              <a:prstGeom prst="rect">
                <a:avLst/>
              </a:prstGeom>
              <a:blipFill>
                <a:blip r:embed="rId17"/>
                <a:stretch>
                  <a:fillRect r="-274"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9CCB4B9-6094-4661-A5FF-2ED5529F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3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783B75-2B56-4BA2-AC74-336A877C8D3F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 flipV="1">
            <a:off x="8853160" y="4001294"/>
            <a:ext cx="1117576" cy="399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1497D65-014D-41B2-BD1D-42726208DF13}"/>
                  </a:ext>
                </a:extLst>
              </p:cNvPr>
              <p:cNvSpPr/>
              <p:nvPr/>
            </p:nvSpPr>
            <p:spPr>
              <a:xfrm>
                <a:off x="9961601" y="3831533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1497D65-014D-41B2-BD1D-42726208D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1601" y="3831533"/>
                <a:ext cx="328613" cy="328613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F2A443D-9242-4119-8AA0-3C4868712EC9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9444762" y="2698356"/>
            <a:ext cx="1132634" cy="2826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A57B42-AD87-4158-B785-F057F9A419BE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9444762" y="3131839"/>
            <a:ext cx="1691746" cy="5556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10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5810-DA3D-4BD1-A08F-4FD58E5F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Leader 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06D6D0-76DF-4178-8A9C-53BEC59532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4807" y="2006307"/>
                <a:ext cx="7092462" cy="3423779"/>
              </a:xfrm>
            </p:spPr>
            <p:txBody>
              <a:bodyPr/>
              <a:lstStyle/>
              <a:p>
                <a:r>
                  <a:rPr lang="en-US" dirty="0"/>
                  <a:t>Important distributed computing primitive</a:t>
                </a:r>
              </a:p>
              <a:p>
                <a:r>
                  <a:rPr lang="en-US" dirty="0"/>
                  <a:t>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leader states</a:t>
                </a:r>
              </a:p>
              <a:p>
                <a:r>
                  <a:rPr lang="en-US" dirty="0"/>
                  <a:t>Goal: Configuration with 1 leader agent, leader status is </a:t>
                </a:r>
                <a:r>
                  <a:rPr lang="en-US" b="1" dirty="0"/>
                  <a:t>stable</a:t>
                </a:r>
                <a:endParaRPr lang="en-US" dirty="0"/>
              </a:p>
              <a:p>
                <a:r>
                  <a:rPr lang="en-US" dirty="0"/>
                  <a:t>All agents start in initial state, must converge with probability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06D6D0-76DF-4178-8A9C-53BEC5953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4807" y="2006307"/>
                <a:ext cx="7092462" cy="3423779"/>
              </a:xfrm>
              <a:blipFill>
                <a:blip r:embed="rId2"/>
                <a:stretch>
                  <a:fillRect l="-1546" t="-2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A9406-F4AF-4A71-AD03-070251C8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8183F-013B-412C-A168-B159159CD4EC}"/>
                  </a:ext>
                </a:extLst>
              </p:cNvPr>
              <p:cNvSpPr txBox="1"/>
              <p:nvPr/>
            </p:nvSpPr>
            <p:spPr>
              <a:xfrm>
                <a:off x="8610600" y="2220478"/>
                <a:ext cx="220945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8183F-013B-412C-A168-B159159CD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220478"/>
                <a:ext cx="220945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CAA6BB7-87B8-4D3C-B42C-85735E00DE87}"/>
              </a:ext>
            </a:extLst>
          </p:cNvPr>
          <p:cNvSpPr txBox="1"/>
          <p:nvPr/>
        </p:nvSpPr>
        <p:spPr>
          <a:xfrm>
            <a:off x="8537516" y="1356580"/>
            <a:ext cx="2523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Simple leader election protocol: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6F5FCB-FD3F-4D18-9D6C-8BD63AC8B4BF}"/>
                  </a:ext>
                </a:extLst>
              </p:cNvPr>
              <p:cNvSpPr txBox="1"/>
              <p:nvPr/>
            </p:nvSpPr>
            <p:spPr>
              <a:xfrm>
                <a:off x="8326316" y="2945967"/>
                <a:ext cx="3311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Initial configuration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6F5FCB-FD3F-4D18-9D6C-8BD63AC8B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316" y="2945967"/>
                <a:ext cx="3311768" cy="461665"/>
              </a:xfrm>
              <a:prstGeom prst="rect">
                <a:avLst/>
              </a:prstGeom>
              <a:blipFill>
                <a:blip r:embed="rId4"/>
                <a:stretch>
                  <a:fillRect l="-294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2B64E4A-23BE-4390-86CB-A95F6BC7BDA5}"/>
                  </a:ext>
                </a:extLst>
              </p:cNvPr>
              <p:cNvSpPr/>
              <p:nvPr/>
            </p:nvSpPr>
            <p:spPr>
              <a:xfrm>
                <a:off x="8693446" y="3655218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2B64E4A-23BE-4390-86CB-A95F6BC7B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46" y="3655218"/>
                <a:ext cx="328613" cy="328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12C6BC8-87B9-4AB8-AEAE-306FE649E673}"/>
                  </a:ext>
                </a:extLst>
              </p:cNvPr>
              <p:cNvSpPr/>
              <p:nvPr/>
            </p:nvSpPr>
            <p:spPr>
              <a:xfrm>
                <a:off x="9456230" y="3971927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12C6BC8-87B9-4AB8-AEAE-306FE649E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230" y="3971927"/>
                <a:ext cx="328613" cy="3286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4EA91D1-C76C-47B5-B098-9984ABB80DB2}"/>
                  </a:ext>
                </a:extLst>
              </p:cNvPr>
              <p:cNvSpPr/>
              <p:nvPr/>
            </p:nvSpPr>
            <p:spPr>
              <a:xfrm>
                <a:off x="8910531" y="4265278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4EA91D1-C76C-47B5-B098-9984ABB80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531" y="4265278"/>
                <a:ext cx="328613" cy="3286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4BF9EA8-3870-4C52-9F3A-C74D11CA10D0}"/>
                  </a:ext>
                </a:extLst>
              </p:cNvPr>
              <p:cNvSpPr/>
              <p:nvPr/>
            </p:nvSpPr>
            <p:spPr>
              <a:xfrm>
                <a:off x="9909715" y="3595260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4BF9EA8-3870-4C52-9F3A-C74D11CA10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715" y="3595260"/>
                <a:ext cx="328613" cy="3286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7DDB99F-AFB8-472F-B9E1-E435532051DA}"/>
                  </a:ext>
                </a:extLst>
              </p:cNvPr>
              <p:cNvSpPr/>
              <p:nvPr/>
            </p:nvSpPr>
            <p:spPr>
              <a:xfrm>
                <a:off x="10672499" y="3911969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7DDB99F-AFB8-472F-B9E1-E43553205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2499" y="3911969"/>
                <a:ext cx="328613" cy="32861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8A2A315-31F2-4229-A14C-4362C3098231}"/>
                  </a:ext>
                </a:extLst>
              </p:cNvPr>
              <p:cNvSpPr/>
              <p:nvPr/>
            </p:nvSpPr>
            <p:spPr>
              <a:xfrm>
                <a:off x="10193890" y="4052094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8A2A315-31F2-4229-A14C-4362C3098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3890" y="4052094"/>
                <a:ext cx="328613" cy="3286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9F3B697-490F-4DAC-AEF9-34B04951843D}"/>
                  </a:ext>
                </a:extLst>
              </p:cNvPr>
              <p:cNvSpPr/>
              <p:nvPr/>
            </p:nvSpPr>
            <p:spPr>
              <a:xfrm>
                <a:off x="9466381" y="4557254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9F3B697-490F-4DAC-AEF9-34B0495184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381" y="4557254"/>
                <a:ext cx="328613" cy="32861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1683EF4-8967-42D4-AE93-5A469DB6A10C}"/>
                  </a:ext>
                </a:extLst>
              </p:cNvPr>
              <p:cNvSpPr/>
              <p:nvPr/>
            </p:nvSpPr>
            <p:spPr>
              <a:xfrm>
                <a:off x="10122218" y="4901436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1683EF4-8967-42D4-AE93-5A469DB6A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218" y="4901436"/>
                <a:ext cx="328613" cy="32861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91112EC-85BF-4243-91AE-ABFDE3BC03F2}"/>
                  </a:ext>
                </a:extLst>
              </p:cNvPr>
              <p:cNvSpPr/>
              <p:nvPr/>
            </p:nvSpPr>
            <p:spPr>
              <a:xfrm>
                <a:off x="9683466" y="5167314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91112EC-85BF-4243-91AE-ABFDE3BC0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466" y="5167314"/>
                <a:ext cx="328613" cy="32861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4227258-A75A-48EB-8E93-C9400C506CF0}"/>
                  </a:ext>
                </a:extLst>
              </p:cNvPr>
              <p:cNvSpPr/>
              <p:nvPr/>
            </p:nvSpPr>
            <p:spPr>
              <a:xfrm>
                <a:off x="10672499" y="4504560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4227258-A75A-48EB-8E93-C9400C506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2499" y="4504560"/>
                <a:ext cx="328613" cy="32861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ECAE53F-02AA-41FD-9173-B866E132FA8C}"/>
                  </a:ext>
                </a:extLst>
              </p:cNvPr>
              <p:cNvSpPr/>
              <p:nvPr/>
            </p:nvSpPr>
            <p:spPr>
              <a:xfrm>
                <a:off x="11435283" y="4821269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ECAE53F-02AA-41FD-9173-B866E132F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5283" y="4821269"/>
                <a:ext cx="328613" cy="32861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769F0A1-153A-4D48-84BA-5765E1F635B4}"/>
                  </a:ext>
                </a:extLst>
              </p:cNvPr>
              <p:cNvSpPr/>
              <p:nvPr/>
            </p:nvSpPr>
            <p:spPr>
              <a:xfrm>
                <a:off x="10889584" y="5114620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769F0A1-153A-4D48-84BA-5765E1F635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9584" y="5114620"/>
                <a:ext cx="328613" cy="32861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E28F032-035B-41C9-A2C1-EFF342D56A7E}"/>
                  </a:ext>
                </a:extLst>
              </p:cNvPr>
              <p:cNvSpPr/>
              <p:nvPr/>
            </p:nvSpPr>
            <p:spPr>
              <a:xfrm>
                <a:off x="8926332" y="5054662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E28F032-035B-41C9-A2C1-EFF342D56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332" y="5054662"/>
                <a:ext cx="328613" cy="32861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1A04EDE-9F67-44D8-B4F7-E141767EE856}"/>
                  </a:ext>
                </a:extLst>
              </p:cNvPr>
              <p:cNvSpPr/>
              <p:nvPr/>
            </p:nvSpPr>
            <p:spPr>
              <a:xfrm>
                <a:off x="8693446" y="3653829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1A04EDE-9F67-44D8-B4F7-E141767EE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46" y="3653829"/>
                <a:ext cx="328613" cy="328613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AEDFF4E-3E25-4F4D-87DB-4AE37B730B72}"/>
                  </a:ext>
                </a:extLst>
              </p:cNvPr>
              <p:cNvSpPr/>
              <p:nvPr/>
            </p:nvSpPr>
            <p:spPr>
              <a:xfrm>
                <a:off x="8905923" y="4263889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AEDFF4E-3E25-4F4D-87DB-4AE37B730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923" y="4263889"/>
                <a:ext cx="328613" cy="328613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B820CF9-63AD-4673-BA8E-4D17A0061FED}"/>
                  </a:ext>
                </a:extLst>
              </p:cNvPr>
              <p:cNvSpPr/>
              <p:nvPr/>
            </p:nvSpPr>
            <p:spPr>
              <a:xfrm>
                <a:off x="8926332" y="5052846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B820CF9-63AD-4673-BA8E-4D17A0061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332" y="5052846"/>
                <a:ext cx="328613" cy="328613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0442514-829A-44DA-8859-3BA5079C5C01}"/>
                  </a:ext>
                </a:extLst>
              </p:cNvPr>
              <p:cNvSpPr/>
              <p:nvPr/>
            </p:nvSpPr>
            <p:spPr>
              <a:xfrm>
                <a:off x="9470989" y="4560584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0442514-829A-44DA-8859-3BA5079C5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989" y="4560584"/>
                <a:ext cx="328613" cy="328613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34CCF3A-8322-482A-BFE1-1F78B8DDC4DF}"/>
                  </a:ext>
                </a:extLst>
              </p:cNvPr>
              <p:cNvSpPr/>
              <p:nvPr/>
            </p:nvSpPr>
            <p:spPr>
              <a:xfrm>
                <a:off x="9683465" y="5167313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34CCF3A-8322-482A-BFE1-1F78B8DDC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465" y="5167313"/>
                <a:ext cx="328613" cy="328613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750C20C-1097-4FFE-929F-9B163E000BEF}"/>
                  </a:ext>
                </a:extLst>
              </p:cNvPr>
              <p:cNvSpPr/>
              <p:nvPr/>
            </p:nvSpPr>
            <p:spPr>
              <a:xfrm>
                <a:off x="9900058" y="3591902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750C20C-1097-4FFE-929F-9B163E000B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058" y="3591902"/>
                <a:ext cx="328613" cy="328613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2B20AFE-8B6A-4A30-A1D1-3AF268BB138E}"/>
                  </a:ext>
                </a:extLst>
              </p:cNvPr>
              <p:cNvSpPr/>
              <p:nvPr/>
            </p:nvSpPr>
            <p:spPr>
              <a:xfrm>
                <a:off x="10193889" y="404931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2B20AFE-8B6A-4A30-A1D1-3AF268BB1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3889" y="4049315"/>
                <a:ext cx="328613" cy="328613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F2E41E5-4851-49BF-A0D1-DAEEB3456BD8}"/>
                  </a:ext>
                </a:extLst>
              </p:cNvPr>
              <p:cNvSpPr/>
              <p:nvPr/>
            </p:nvSpPr>
            <p:spPr>
              <a:xfrm>
                <a:off x="10122218" y="4901436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F2E41E5-4851-49BF-A0D1-DAEEB3456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218" y="4901436"/>
                <a:ext cx="328613" cy="328613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73D20B7-8919-4902-AC6E-0C1AF83C1771}"/>
                  </a:ext>
                </a:extLst>
              </p:cNvPr>
              <p:cNvSpPr/>
              <p:nvPr/>
            </p:nvSpPr>
            <p:spPr>
              <a:xfrm>
                <a:off x="10671686" y="3910042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73D20B7-8919-4902-AC6E-0C1AF83C17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686" y="3910042"/>
                <a:ext cx="328613" cy="328613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831CCC7-9183-42B7-BD5A-D409574FC6C1}"/>
                  </a:ext>
                </a:extLst>
              </p:cNvPr>
              <p:cNvSpPr/>
              <p:nvPr/>
            </p:nvSpPr>
            <p:spPr>
              <a:xfrm>
                <a:off x="10677107" y="4509813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831CCC7-9183-42B7-BD5A-D409574FC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107" y="4509813"/>
                <a:ext cx="328613" cy="328613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70E0C6D-4D7C-4038-B347-F5ABE096A108}"/>
                  </a:ext>
                </a:extLst>
              </p:cNvPr>
              <p:cNvSpPr/>
              <p:nvPr/>
            </p:nvSpPr>
            <p:spPr>
              <a:xfrm>
                <a:off x="10896417" y="5125654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70E0C6D-4D7C-4038-B347-F5ABE096A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417" y="5125654"/>
                <a:ext cx="328613" cy="328613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D55D87C-7328-433F-96C6-9F6A5373A733}"/>
                  </a:ext>
                </a:extLst>
              </p:cNvPr>
              <p:cNvSpPr/>
              <p:nvPr/>
            </p:nvSpPr>
            <p:spPr>
              <a:xfrm>
                <a:off x="11428450" y="4821269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D55D87C-7328-433F-96C6-9F6A5373A7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450" y="4821269"/>
                <a:ext cx="328613" cy="328613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36C0B0F-3540-499A-BCA1-330FCCD530B8}"/>
                  </a:ext>
                </a:extLst>
              </p:cNvPr>
              <p:cNvSpPr txBox="1"/>
              <p:nvPr/>
            </p:nvSpPr>
            <p:spPr>
              <a:xfrm>
                <a:off x="8532247" y="5585615"/>
                <a:ext cx="30642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Terminal configuration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36C0B0F-3540-499A-BCA1-330FCCD53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247" y="5585615"/>
                <a:ext cx="3064233" cy="830997"/>
              </a:xfrm>
              <a:prstGeom prst="rect">
                <a:avLst/>
              </a:prstGeom>
              <a:blipFill>
                <a:blip r:embed="rId30"/>
                <a:stretch>
                  <a:fillRect l="-3187" t="-5839" r="-2191" b="-8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48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5810-DA3D-4BD1-A08F-4FD58E5F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6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Protocol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06D6D0-76DF-4178-8A9C-53BEC59532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459" y="1675273"/>
                <a:ext cx="7664943" cy="37679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State complexity: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states (1 bit of memory)</a:t>
                </a:r>
              </a:p>
              <a:p>
                <a:r>
                  <a:rPr lang="en-US" dirty="0"/>
                  <a:t>Time complexity:</a:t>
                </a:r>
              </a:p>
              <a:p>
                <a:pPr marL="0" indent="0">
                  <a:buNone/>
                </a:pPr>
                <a:r>
                  <a:rPr lang="en-US" dirty="0"/>
                  <a:t>Expected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interactions to converge</a:t>
                </a:r>
              </a:p>
              <a:p>
                <a:pPr marL="0" indent="0">
                  <a:buNone/>
                </a:pPr>
                <a:r>
                  <a:rPr lang="en-US" dirty="0"/>
                  <a:t>Natural time scale: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interactions / timestep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time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constant</m:t>
                    </m:r>
                  </m:oMath>
                </a14:m>
                <a:r>
                  <a:rPr lang="en-US" dirty="0"/>
                  <a:t>, provably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06D6D0-76DF-4178-8A9C-53BEC5953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459" y="1675273"/>
                <a:ext cx="7664943" cy="3767960"/>
              </a:xfrm>
              <a:blipFill>
                <a:blip r:embed="rId2"/>
                <a:stretch>
                  <a:fillRect l="-1590" t="-2751" r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A9406-F4AF-4A71-AD03-070251C8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8183F-013B-412C-A168-B159159CD4EC}"/>
                  </a:ext>
                </a:extLst>
              </p:cNvPr>
              <p:cNvSpPr txBox="1"/>
              <p:nvPr/>
            </p:nvSpPr>
            <p:spPr>
              <a:xfrm>
                <a:off x="8610600" y="2220478"/>
                <a:ext cx="220945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8183F-013B-412C-A168-B159159CD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220478"/>
                <a:ext cx="220945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CAA6BB7-87B8-4D3C-B42C-85735E00DE87}"/>
              </a:ext>
            </a:extLst>
          </p:cNvPr>
          <p:cNvSpPr txBox="1"/>
          <p:nvPr/>
        </p:nvSpPr>
        <p:spPr>
          <a:xfrm>
            <a:off x="8537516" y="1356580"/>
            <a:ext cx="2523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Simple leader election protocol: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D6BFD4-D0E2-424D-B7B2-BA8462060787}"/>
              </a:ext>
            </a:extLst>
          </p:cNvPr>
          <p:cNvGrpSpPr/>
          <p:nvPr/>
        </p:nvGrpSpPr>
        <p:grpSpPr>
          <a:xfrm>
            <a:off x="8693446" y="3031844"/>
            <a:ext cx="3063617" cy="2464082"/>
            <a:chOff x="8693446" y="3031844"/>
            <a:chExt cx="3063617" cy="24640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12C6BC8-87B9-4AB8-AEAE-306FE649E673}"/>
                    </a:ext>
                  </a:extLst>
                </p:cNvPr>
                <p:cNvSpPr/>
                <p:nvPr/>
              </p:nvSpPr>
              <p:spPr>
                <a:xfrm>
                  <a:off x="9456230" y="3971927"/>
                  <a:ext cx="328613" cy="32861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12C6BC8-87B9-4AB8-AEAE-306FE649E6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6230" y="3971927"/>
                  <a:ext cx="328613" cy="3286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769F0A1-153A-4D48-84BA-5765E1F635B4}"/>
                    </a:ext>
                  </a:extLst>
                </p:cNvPr>
                <p:cNvSpPr/>
                <p:nvPr/>
              </p:nvSpPr>
              <p:spPr>
                <a:xfrm>
                  <a:off x="10889584" y="5114620"/>
                  <a:ext cx="328613" cy="32861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769F0A1-153A-4D48-84BA-5765E1F63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9584" y="5114620"/>
                  <a:ext cx="328613" cy="3286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B1A04EDE-9F67-44D8-B4F7-E141767EE856}"/>
                    </a:ext>
                  </a:extLst>
                </p:cNvPr>
                <p:cNvSpPr/>
                <p:nvPr/>
              </p:nvSpPr>
              <p:spPr>
                <a:xfrm>
                  <a:off x="8693446" y="3653829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B1A04EDE-9F67-44D8-B4F7-E141767EE8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3446" y="3653829"/>
                  <a:ext cx="328613" cy="32861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AEDFF4E-3E25-4F4D-87DB-4AE37B730B72}"/>
                    </a:ext>
                  </a:extLst>
                </p:cNvPr>
                <p:cNvSpPr/>
                <p:nvPr/>
              </p:nvSpPr>
              <p:spPr>
                <a:xfrm>
                  <a:off x="8905923" y="4263889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AEDFF4E-3E25-4F4D-87DB-4AE37B730B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923" y="4263889"/>
                  <a:ext cx="328613" cy="32861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5B820CF9-63AD-4673-BA8E-4D17A0061FED}"/>
                    </a:ext>
                  </a:extLst>
                </p:cNvPr>
                <p:cNvSpPr/>
                <p:nvPr/>
              </p:nvSpPr>
              <p:spPr>
                <a:xfrm>
                  <a:off x="8926332" y="5052846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5B820CF9-63AD-4673-BA8E-4D17A0061F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6332" y="5052846"/>
                  <a:ext cx="328613" cy="32861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40442514-829A-44DA-8859-3BA5079C5C01}"/>
                    </a:ext>
                  </a:extLst>
                </p:cNvPr>
                <p:cNvSpPr/>
                <p:nvPr/>
              </p:nvSpPr>
              <p:spPr>
                <a:xfrm>
                  <a:off x="9470989" y="4560584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40442514-829A-44DA-8859-3BA5079C5C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989" y="4560584"/>
                  <a:ext cx="328613" cy="3286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34CCF3A-8322-482A-BFE1-1F78B8DDC4DF}"/>
                    </a:ext>
                  </a:extLst>
                </p:cNvPr>
                <p:cNvSpPr/>
                <p:nvPr/>
              </p:nvSpPr>
              <p:spPr>
                <a:xfrm>
                  <a:off x="9683465" y="5167313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34CCF3A-8322-482A-BFE1-1F78B8DDC4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3465" y="5167313"/>
                  <a:ext cx="328613" cy="328613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750C20C-1097-4FFE-929F-9B163E000BEF}"/>
                    </a:ext>
                  </a:extLst>
                </p:cNvPr>
                <p:cNvSpPr/>
                <p:nvPr/>
              </p:nvSpPr>
              <p:spPr>
                <a:xfrm>
                  <a:off x="9900058" y="3591902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750C20C-1097-4FFE-929F-9B163E000B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0058" y="3591902"/>
                  <a:ext cx="328613" cy="32861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92B20AFE-8B6A-4A30-A1D1-3AF268BB138E}"/>
                    </a:ext>
                  </a:extLst>
                </p:cNvPr>
                <p:cNvSpPr/>
                <p:nvPr/>
              </p:nvSpPr>
              <p:spPr>
                <a:xfrm>
                  <a:off x="10193889" y="4049315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92B20AFE-8B6A-4A30-A1D1-3AF268BB13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3889" y="4049315"/>
                  <a:ext cx="328613" cy="328613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F2E41E5-4851-49BF-A0D1-DAEEB3456BD8}"/>
                    </a:ext>
                  </a:extLst>
                </p:cNvPr>
                <p:cNvSpPr/>
                <p:nvPr/>
              </p:nvSpPr>
              <p:spPr>
                <a:xfrm>
                  <a:off x="10122218" y="4901436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F2E41E5-4851-49BF-A0D1-DAEEB3456B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2218" y="4901436"/>
                  <a:ext cx="328613" cy="32861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473D20B7-8919-4902-AC6E-0C1AF83C1771}"/>
                    </a:ext>
                  </a:extLst>
                </p:cNvPr>
                <p:cNvSpPr/>
                <p:nvPr/>
              </p:nvSpPr>
              <p:spPr>
                <a:xfrm>
                  <a:off x="10671686" y="3910042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473D20B7-8919-4902-AC6E-0C1AF83C1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1686" y="3910042"/>
                  <a:ext cx="328613" cy="328613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831CCC7-9183-42B7-BD5A-D409574FC6C1}"/>
                    </a:ext>
                  </a:extLst>
                </p:cNvPr>
                <p:cNvSpPr/>
                <p:nvPr/>
              </p:nvSpPr>
              <p:spPr>
                <a:xfrm>
                  <a:off x="10677107" y="4509813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831CCC7-9183-42B7-BD5A-D409574FC6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7107" y="4509813"/>
                  <a:ext cx="328613" cy="32861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ED55D87C-7328-433F-96C6-9F6A5373A733}"/>
                    </a:ext>
                  </a:extLst>
                </p:cNvPr>
                <p:cNvSpPr/>
                <p:nvPr/>
              </p:nvSpPr>
              <p:spPr>
                <a:xfrm>
                  <a:off x="11428450" y="4821269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ED55D87C-7328-433F-96C6-9F6A5373A7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28450" y="4821269"/>
                  <a:ext cx="328613" cy="328613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F6292BA-36FE-47E3-8682-700C9741B7CB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9765102" y="4218612"/>
              <a:ext cx="1172606" cy="94413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C6652B-BB00-4851-87AF-D491E1587219}"/>
                </a:ext>
              </a:extLst>
            </p:cNvPr>
            <p:cNvSpPr txBox="1"/>
            <p:nvPr/>
          </p:nvSpPr>
          <p:spPr>
            <a:xfrm>
              <a:off x="8867952" y="3031844"/>
              <a:ext cx="2523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Final transition: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CF21F1-0E8E-4445-9225-4B7B7A94A6E5}"/>
                  </a:ext>
                </a:extLst>
              </p:cNvPr>
              <p:cNvSpPr txBox="1"/>
              <p:nvPr/>
            </p:nvSpPr>
            <p:spPr>
              <a:xfrm>
                <a:off x="8750474" y="5597990"/>
                <a:ext cx="2523208" cy="527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CF21F1-0E8E-4445-9225-4B7B7A94A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474" y="5597990"/>
                <a:ext cx="2523208" cy="527773"/>
              </a:xfrm>
              <a:prstGeom prst="rect">
                <a:avLst/>
              </a:prstGeom>
              <a:blipFill>
                <a:blip r:embed="rId17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516331AA-F58C-43EF-9294-24FE404B92D0}"/>
              </a:ext>
            </a:extLst>
          </p:cNvPr>
          <p:cNvSpPr/>
          <p:nvPr/>
        </p:nvSpPr>
        <p:spPr>
          <a:xfrm>
            <a:off x="1172966" y="5645572"/>
            <a:ext cx="66218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[David Doty and David </a:t>
            </a:r>
            <a:r>
              <a:rPr lang="en-US" sz="1200" dirty="0" err="1"/>
              <a:t>Soloveichik</a:t>
            </a:r>
            <a:r>
              <a:rPr lang="en-US" sz="1200" dirty="0"/>
              <a:t>. Stable leader election in population protocols requires linear time. Distributed Computing, 2018.]</a:t>
            </a:r>
            <a:endParaRPr lang="en-US" sz="12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202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6A96C-0E53-4047-946D-C40E6ED8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452B37-6738-4D18-BB4A-AB7E144ECA76}"/>
                  </a:ext>
                </a:extLst>
              </p:cNvPr>
              <p:cNvSpPr txBox="1"/>
              <p:nvPr/>
            </p:nvSpPr>
            <p:spPr>
              <a:xfrm>
                <a:off x="1195710" y="2530189"/>
                <a:ext cx="2536781" cy="5232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452B37-6738-4D18-BB4A-AB7E144EC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10" y="2530189"/>
                <a:ext cx="253678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24968D-7CA7-45D1-A71B-02177B1AF89C}"/>
                  </a:ext>
                </a:extLst>
              </p:cNvPr>
              <p:cNvSpPr/>
              <p:nvPr/>
            </p:nvSpPr>
            <p:spPr>
              <a:xfrm>
                <a:off x="956862" y="3071922"/>
                <a:ext cx="32156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Initial population: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24968D-7CA7-45D1-A71B-02177B1AF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62" y="3071922"/>
                <a:ext cx="3215613" cy="369332"/>
              </a:xfrm>
              <a:prstGeom prst="rect">
                <a:avLst/>
              </a:prstGeom>
              <a:blipFill>
                <a:blip r:embed="rId3"/>
                <a:stretch>
                  <a:fillRect l="-170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A20F0D7-A41A-4C64-975D-C7A85AB4A5EB}"/>
              </a:ext>
            </a:extLst>
          </p:cNvPr>
          <p:cNvSpPr txBox="1"/>
          <p:nvPr/>
        </p:nvSpPr>
        <p:spPr>
          <a:xfrm>
            <a:off x="1130658" y="1988456"/>
            <a:ext cx="2706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Epidemic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75BA2F5-4197-4CE6-9889-1A484F6FB347}"/>
                  </a:ext>
                </a:extLst>
              </p:cNvPr>
              <p:cNvSpPr/>
              <p:nvPr/>
            </p:nvSpPr>
            <p:spPr>
              <a:xfrm>
                <a:off x="2299793" y="3610452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75BA2F5-4197-4CE6-9889-1A484F6FB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793" y="3610452"/>
                <a:ext cx="328613" cy="328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ADF66D9-EBFB-4F50-9699-F2A66CB1C959}"/>
                  </a:ext>
                </a:extLst>
              </p:cNvPr>
              <p:cNvSpPr/>
              <p:nvPr/>
            </p:nvSpPr>
            <p:spPr>
              <a:xfrm>
                <a:off x="2721590" y="3939065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ADF66D9-EBFB-4F50-9699-F2A66CB1C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590" y="3939065"/>
                <a:ext cx="328613" cy="328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65C3F2A-ABCF-48BB-A649-CC5B99B9E91D}"/>
                  </a:ext>
                </a:extLst>
              </p:cNvPr>
              <p:cNvSpPr/>
              <p:nvPr/>
            </p:nvSpPr>
            <p:spPr>
              <a:xfrm>
                <a:off x="2721590" y="393906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65C3F2A-ABCF-48BB-A649-CC5B99B9E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590" y="3939065"/>
                <a:ext cx="328613" cy="3286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02A5621-9B48-4F87-8610-461895005F93}"/>
                  </a:ext>
                </a:extLst>
              </p:cNvPr>
              <p:cNvSpPr/>
              <p:nvPr/>
            </p:nvSpPr>
            <p:spPr>
              <a:xfrm>
                <a:off x="2531028" y="4412199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02A5621-9B48-4F87-8610-461895005F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028" y="4412199"/>
                <a:ext cx="328613" cy="3286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60EE536-9535-4247-A793-208ECC0F9873}"/>
                  </a:ext>
                </a:extLst>
              </p:cNvPr>
              <p:cNvSpPr/>
              <p:nvPr/>
            </p:nvSpPr>
            <p:spPr>
              <a:xfrm>
                <a:off x="2531028" y="4412199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60EE536-9535-4247-A793-208ECC0F98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028" y="4412199"/>
                <a:ext cx="328613" cy="3286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6AD41EE-D3F8-4137-821E-D2CCD1257E26}"/>
                  </a:ext>
                </a:extLst>
              </p:cNvPr>
              <p:cNvSpPr/>
              <p:nvPr/>
            </p:nvSpPr>
            <p:spPr>
              <a:xfrm>
                <a:off x="2027533" y="4412199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6AD41EE-D3F8-4137-821E-D2CCD1257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533" y="4412199"/>
                <a:ext cx="328613" cy="32861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3CBDAF6-87D6-4E8F-A81B-D67B9AF2A62E}"/>
                  </a:ext>
                </a:extLst>
              </p:cNvPr>
              <p:cNvSpPr/>
              <p:nvPr/>
            </p:nvSpPr>
            <p:spPr>
              <a:xfrm>
                <a:off x="2027533" y="4412199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3CBDAF6-87D6-4E8F-A81B-D67B9AF2A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533" y="4412199"/>
                <a:ext cx="328613" cy="3286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C803A40-B37A-4EDD-BF04-107969348FF5}"/>
                  </a:ext>
                </a:extLst>
              </p:cNvPr>
              <p:cNvSpPr/>
              <p:nvPr/>
            </p:nvSpPr>
            <p:spPr>
              <a:xfrm>
                <a:off x="1857165" y="3939065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C803A40-B37A-4EDD-BF04-107969348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165" y="3939065"/>
                <a:ext cx="328613" cy="32861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FFBE70E-9AF1-4648-AC9A-512384FDD423}"/>
                  </a:ext>
                </a:extLst>
              </p:cNvPr>
              <p:cNvSpPr/>
              <p:nvPr/>
            </p:nvSpPr>
            <p:spPr>
              <a:xfrm>
                <a:off x="1857165" y="393906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FFBE70E-9AF1-4648-AC9A-512384FDD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165" y="3939065"/>
                <a:ext cx="328613" cy="32861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860DBB8F-98CD-4CF0-B217-CED5BC99E7F8}"/>
              </a:ext>
            </a:extLst>
          </p:cNvPr>
          <p:cNvSpPr/>
          <p:nvPr/>
        </p:nvSpPr>
        <p:spPr>
          <a:xfrm rot="5400000">
            <a:off x="2159273" y="4044536"/>
            <a:ext cx="553650" cy="10836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3E5BF6-15E5-4947-9ACC-9F0F0D8A83D9}"/>
              </a:ext>
            </a:extLst>
          </p:cNvPr>
          <p:cNvSpPr/>
          <p:nvPr/>
        </p:nvSpPr>
        <p:spPr>
          <a:xfrm rot="3483687">
            <a:off x="1981958" y="3393061"/>
            <a:ext cx="553650" cy="10836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F617B3-5F57-49D0-91D3-00A89075DB48}"/>
              </a:ext>
            </a:extLst>
          </p:cNvPr>
          <p:cNvSpPr/>
          <p:nvPr/>
        </p:nvSpPr>
        <p:spPr>
          <a:xfrm rot="1613301">
            <a:off x="2506901" y="3802624"/>
            <a:ext cx="553650" cy="10836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9B0B91-7BF7-4275-AD24-2990BDE45804}"/>
              </a:ext>
            </a:extLst>
          </p:cNvPr>
          <p:cNvSpPr/>
          <p:nvPr/>
        </p:nvSpPr>
        <p:spPr>
          <a:xfrm rot="7375536">
            <a:off x="2126747" y="3590258"/>
            <a:ext cx="553650" cy="15412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B821D1-2D03-49FD-9A21-8B2D5D5A70D9}"/>
              </a:ext>
            </a:extLst>
          </p:cNvPr>
          <p:cNvSpPr/>
          <p:nvPr/>
        </p:nvSpPr>
        <p:spPr>
          <a:xfrm rot="18619177">
            <a:off x="2406605" y="3413144"/>
            <a:ext cx="553650" cy="10836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CF0D7E-17CB-4B3B-BE09-00C014E9CC5E}"/>
              </a:ext>
            </a:extLst>
          </p:cNvPr>
          <p:cNvSpPr/>
          <p:nvPr/>
        </p:nvSpPr>
        <p:spPr>
          <a:xfrm rot="20092232">
            <a:off x="1826691" y="3802968"/>
            <a:ext cx="553650" cy="10836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0A089932-5A44-4D5A-9CA2-979F040EAD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n-US" dirty="0"/>
                  <a:t>Efficient Algorithms: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time</a:t>
                </a:r>
                <a:endParaRPr lang="en-US" b="1" dirty="0"/>
              </a:p>
            </p:txBody>
          </p:sp>
        </mc:Choice>
        <mc:Fallback xmlns=""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0A089932-5A44-4D5A-9CA2-979F040EAD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D7549DD8-5C6A-4716-AA5C-3BC9137F55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7012" y="2062868"/>
                <a:ext cx="7092462" cy="342377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to spread information to the whole population ``by epidemic”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for every agent to have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interaction (coupon collector problem)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D7549DD8-5C6A-4716-AA5C-3BC9137F55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7012" y="2062868"/>
                <a:ext cx="7092462" cy="3423779"/>
              </a:xfrm>
              <a:blipFill>
                <a:blip r:embed="rId14"/>
                <a:stretch>
                  <a:fillRect t="-2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7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7C9C-4B67-42B1-B9F9-09E3ED68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/ Space Tradeoffs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D4907C-97CB-4314-8568-44163AB142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04871"/>
                <a:ext cx="10515600" cy="3772091"/>
              </a:xfrm>
            </p:spPr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can grow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can get sublinear time leader election</a:t>
                </a:r>
              </a:p>
              <a:p>
                <a:r>
                  <a:rPr lang="en-US" dirty="0"/>
                  <a:t>State of the art: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states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states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D4907C-97CB-4314-8568-44163AB14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04871"/>
                <a:ext cx="10515600" cy="3772091"/>
              </a:xfrm>
              <a:blipFill>
                <a:blip r:embed="rId2"/>
                <a:stretch>
                  <a:fillRect l="-1043" t="-2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6946-0EF2-4985-AF56-1A169E83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EBA6B9-C06F-40B6-BBD0-5C60072F0487}"/>
              </a:ext>
            </a:extLst>
          </p:cNvPr>
          <p:cNvSpPr/>
          <p:nvPr/>
        </p:nvSpPr>
        <p:spPr>
          <a:xfrm>
            <a:off x="2745734" y="3907165"/>
            <a:ext cx="69194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[Yuichi </a:t>
            </a:r>
            <a:r>
              <a:rPr lang="en-US" sz="1200" dirty="0" err="1"/>
              <a:t>Sudo</a:t>
            </a:r>
            <a:r>
              <a:rPr lang="en-US" sz="1200" dirty="0"/>
              <a:t>, </a:t>
            </a:r>
            <a:r>
              <a:rPr lang="en-US" sz="1200" dirty="0" err="1"/>
              <a:t>Fukuhito</a:t>
            </a:r>
            <a:r>
              <a:rPr lang="en-US" sz="1200" dirty="0"/>
              <a:t> </a:t>
            </a:r>
            <a:r>
              <a:rPr lang="en-US" sz="1200" dirty="0" err="1"/>
              <a:t>Ooshita</a:t>
            </a:r>
            <a:r>
              <a:rPr lang="en-US" sz="1200" dirty="0"/>
              <a:t>, Taisuke Izumi, </a:t>
            </a:r>
            <a:r>
              <a:rPr lang="en-US" sz="1200" dirty="0" err="1"/>
              <a:t>Hirotsugu</a:t>
            </a:r>
            <a:r>
              <a:rPr lang="en-US" sz="1200" dirty="0"/>
              <a:t> </a:t>
            </a:r>
            <a:r>
              <a:rPr lang="en-US" sz="1200" dirty="0" err="1"/>
              <a:t>Kakugawa</a:t>
            </a:r>
            <a:r>
              <a:rPr lang="en-US" sz="1200" dirty="0"/>
              <a:t>, and </a:t>
            </a:r>
            <a:r>
              <a:rPr lang="en-US" sz="1200" dirty="0" err="1"/>
              <a:t>Toshitmitsu</a:t>
            </a:r>
            <a:r>
              <a:rPr lang="en-US" sz="1200" dirty="0"/>
              <a:t> </a:t>
            </a:r>
            <a:r>
              <a:rPr lang="en-US" sz="1200" dirty="0" err="1"/>
              <a:t>Mauzawa</a:t>
            </a:r>
            <a:r>
              <a:rPr lang="en-US" sz="1200" dirty="0"/>
              <a:t>. Brief announcement: Logarithmic expected-time leader election in population protocol model. PODC, 2019.]</a:t>
            </a:r>
            <a:endParaRPr lang="en-US" sz="1200" b="0" i="0" dirty="0"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4188F5-8A3C-4BE2-8AA2-930B35BB1AE6}"/>
              </a:ext>
            </a:extLst>
          </p:cNvPr>
          <p:cNvSpPr/>
          <p:nvPr/>
        </p:nvSpPr>
        <p:spPr>
          <a:xfrm>
            <a:off x="2489958" y="5491012"/>
            <a:ext cx="77787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[Leszek </a:t>
            </a:r>
            <a:r>
              <a:rPr lang="en-US" sz="1200" dirty="0" err="1"/>
              <a:t>Gąsieniec</a:t>
            </a:r>
            <a:r>
              <a:rPr lang="en-US" sz="1200" dirty="0"/>
              <a:t>, Grzegorz </a:t>
            </a:r>
            <a:r>
              <a:rPr lang="en-US" sz="1200" dirty="0" err="1"/>
              <a:t>Stachowiak</a:t>
            </a:r>
            <a:r>
              <a:rPr lang="en-US" sz="1200" dirty="0"/>
              <a:t>, and </a:t>
            </a:r>
            <a:r>
              <a:rPr lang="en-US" sz="1200" dirty="0" err="1"/>
              <a:t>Przemyslaw</a:t>
            </a:r>
            <a:r>
              <a:rPr lang="en-US" sz="1200" dirty="0"/>
              <a:t> </a:t>
            </a:r>
            <a:r>
              <a:rPr lang="en-US" sz="1200" dirty="0" err="1"/>
              <a:t>Uznanski</a:t>
            </a:r>
            <a:r>
              <a:rPr lang="en-US" sz="1200" dirty="0"/>
              <a:t>. Almost Logarithmic-Time Space Optimal Leader Election in Population Protocols. In The 31st ACM Symposium on Parallelism in Algorithms and Architectures (SPAA '19).]</a:t>
            </a:r>
            <a:endParaRPr lang="en-US" sz="1200" b="0" i="0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D93318-5966-4318-9E95-4E6192DA3EB6}"/>
              </a:ext>
            </a:extLst>
          </p:cNvPr>
          <p:cNvSpPr/>
          <p:nvPr/>
        </p:nvSpPr>
        <p:spPr>
          <a:xfrm>
            <a:off x="1868165" y="1515225"/>
            <a:ext cx="90223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[Dan </a:t>
            </a:r>
            <a:r>
              <a:rPr lang="en-US" sz="1200" dirty="0" err="1"/>
              <a:t>Alistarh</a:t>
            </a:r>
            <a:r>
              <a:rPr lang="en-US" sz="1200" dirty="0"/>
              <a:t>, James </a:t>
            </a:r>
            <a:r>
              <a:rPr lang="en-US" sz="1200" dirty="0" err="1"/>
              <a:t>Aspnes</a:t>
            </a:r>
            <a:r>
              <a:rPr lang="en-US" sz="1200" dirty="0"/>
              <a:t>, David </a:t>
            </a:r>
            <a:r>
              <a:rPr lang="en-US" sz="1200" dirty="0" err="1"/>
              <a:t>Eisenstat</a:t>
            </a:r>
            <a:r>
              <a:rPr lang="en-US" sz="1200" dirty="0"/>
              <a:t>, Rati </a:t>
            </a:r>
            <a:r>
              <a:rPr lang="en-US" sz="1200" dirty="0" err="1"/>
              <a:t>Gelashvili</a:t>
            </a:r>
            <a:r>
              <a:rPr lang="en-US" sz="1200" dirty="0"/>
              <a:t>, and Ronald L </a:t>
            </a:r>
            <a:r>
              <a:rPr lang="en-US" sz="1200" dirty="0" err="1"/>
              <a:t>Rivest</a:t>
            </a:r>
            <a:r>
              <a:rPr lang="en-US" sz="1200" dirty="0"/>
              <a:t>. Time-space tradeoffs in population protocols. SODA, 2017]</a:t>
            </a:r>
            <a:endParaRPr lang="en-US" sz="12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722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30EC-D2A3-4D29-BF7F-0CE18C1C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Self-Stabilizing Leader 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BB6D-710E-4EA9-8A3D-FFD141C78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5439"/>
          </a:xfrm>
        </p:spPr>
        <p:txBody>
          <a:bodyPr/>
          <a:lstStyle/>
          <a:p>
            <a:r>
              <a:rPr lang="en-US" dirty="0"/>
              <a:t>Protocol now starts from an </a:t>
            </a:r>
            <a:r>
              <a:rPr lang="en-US" b="1" dirty="0"/>
              <a:t>arbitrary</a:t>
            </a:r>
            <a:r>
              <a:rPr lang="en-US" dirty="0"/>
              <a:t> initial configuration</a:t>
            </a:r>
          </a:p>
          <a:p>
            <a:r>
              <a:rPr lang="en-US" dirty="0"/>
              <a:t>Simple protocol fails: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BBA83-7FA3-492C-8DB1-5BE5AFFE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8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F3539D-0D0F-4D37-A576-C8BB67BED9ED}"/>
              </a:ext>
            </a:extLst>
          </p:cNvPr>
          <p:cNvGrpSpPr/>
          <p:nvPr/>
        </p:nvGrpSpPr>
        <p:grpSpPr>
          <a:xfrm>
            <a:off x="1021630" y="3729062"/>
            <a:ext cx="3063617" cy="1904024"/>
            <a:chOff x="1094782" y="3244430"/>
            <a:chExt cx="3063617" cy="19040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708F4E3-E6DC-4032-89D7-12FB62C41A6C}"/>
                    </a:ext>
                  </a:extLst>
                </p:cNvPr>
                <p:cNvSpPr/>
                <p:nvPr/>
              </p:nvSpPr>
              <p:spPr>
                <a:xfrm>
                  <a:off x="1094782" y="3306357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708F4E3-E6DC-4032-89D7-12FB62C41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782" y="3306357"/>
                  <a:ext cx="328613" cy="3286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34EF738-3527-4242-8D1E-AD039251D057}"/>
                    </a:ext>
                  </a:extLst>
                </p:cNvPr>
                <p:cNvSpPr/>
                <p:nvPr/>
              </p:nvSpPr>
              <p:spPr>
                <a:xfrm>
                  <a:off x="1307259" y="3916417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34EF738-3527-4242-8D1E-AD039251D0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259" y="3916417"/>
                  <a:ext cx="328613" cy="3286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FA9F4A9-B1EA-4C21-90B0-405AA1D5B5FA}"/>
                    </a:ext>
                  </a:extLst>
                </p:cNvPr>
                <p:cNvSpPr/>
                <p:nvPr/>
              </p:nvSpPr>
              <p:spPr>
                <a:xfrm>
                  <a:off x="1327668" y="4705374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FA9F4A9-B1EA-4C21-90B0-405AA1D5B5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668" y="4705374"/>
                  <a:ext cx="328613" cy="3286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2FE6CE-C4F4-4A91-ABF1-2ECA6F44490B}"/>
                    </a:ext>
                  </a:extLst>
                </p:cNvPr>
                <p:cNvSpPr/>
                <p:nvPr/>
              </p:nvSpPr>
              <p:spPr>
                <a:xfrm>
                  <a:off x="1872325" y="4213112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2FE6CE-C4F4-4A91-ABF1-2ECA6F4449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325" y="4213112"/>
                  <a:ext cx="328613" cy="3286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CBCC6F6-5B44-427D-A0BE-76E7006AB731}"/>
                    </a:ext>
                  </a:extLst>
                </p:cNvPr>
                <p:cNvSpPr/>
                <p:nvPr/>
              </p:nvSpPr>
              <p:spPr>
                <a:xfrm>
                  <a:off x="2084801" y="4819841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CBCC6F6-5B44-427D-A0BE-76E7006AB7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801" y="4819841"/>
                  <a:ext cx="328613" cy="32861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8244663-9362-403E-BCF4-466BAA551825}"/>
                    </a:ext>
                  </a:extLst>
                </p:cNvPr>
                <p:cNvSpPr/>
                <p:nvPr/>
              </p:nvSpPr>
              <p:spPr>
                <a:xfrm>
                  <a:off x="2301394" y="3244430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8244663-9362-403E-BCF4-466BAA5518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1394" y="3244430"/>
                  <a:ext cx="328613" cy="32861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B74AB845-2D82-4E45-9AC9-ACEE0413575F}"/>
                    </a:ext>
                  </a:extLst>
                </p:cNvPr>
                <p:cNvSpPr/>
                <p:nvPr/>
              </p:nvSpPr>
              <p:spPr>
                <a:xfrm>
                  <a:off x="2595225" y="3701843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B74AB845-2D82-4E45-9AC9-ACEE041357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225" y="3701843"/>
                  <a:ext cx="328613" cy="32861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5D7908E-F293-475B-BDCB-13141B503A36}"/>
                    </a:ext>
                  </a:extLst>
                </p:cNvPr>
                <p:cNvSpPr/>
                <p:nvPr/>
              </p:nvSpPr>
              <p:spPr>
                <a:xfrm>
                  <a:off x="2523554" y="4553964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5D7908E-F293-475B-BDCB-13141B503A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554" y="4553964"/>
                  <a:ext cx="328613" cy="3286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A91D073-583A-4A06-8D28-58BD02F20570}"/>
                    </a:ext>
                  </a:extLst>
                </p:cNvPr>
                <p:cNvSpPr/>
                <p:nvPr/>
              </p:nvSpPr>
              <p:spPr>
                <a:xfrm>
                  <a:off x="3073022" y="3562570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A91D073-583A-4A06-8D28-58BD02F205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3022" y="3562570"/>
                  <a:ext cx="328613" cy="328613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27D3E26-47BE-41DD-9F9B-6CF40EF399A5}"/>
                    </a:ext>
                  </a:extLst>
                </p:cNvPr>
                <p:cNvSpPr/>
                <p:nvPr/>
              </p:nvSpPr>
              <p:spPr>
                <a:xfrm>
                  <a:off x="3078443" y="4162341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27D3E26-47BE-41DD-9F9B-6CF40EF399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8443" y="4162341"/>
                  <a:ext cx="328613" cy="32861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707872B-2887-40A4-BC93-02D5CE59F247}"/>
                    </a:ext>
                  </a:extLst>
                </p:cNvPr>
                <p:cNvSpPr/>
                <p:nvPr/>
              </p:nvSpPr>
              <p:spPr>
                <a:xfrm>
                  <a:off x="3297753" y="4778182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707872B-2887-40A4-BC93-02D5CE59F2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753" y="4778182"/>
                  <a:ext cx="328613" cy="328613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C379320-5356-472D-9449-CAB102DDA1A8}"/>
                    </a:ext>
                  </a:extLst>
                </p:cNvPr>
                <p:cNvSpPr/>
                <p:nvPr/>
              </p:nvSpPr>
              <p:spPr>
                <a:xfrm>
                  <a:off x="3829786" y="4473797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C379320-5356-472D-9449-CAB102DDA1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786" y="4473797"/>
                  <a:ext cx="328613" cy="32861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A65159-E518-487D-AFF3-31A0AC03E9A2}"/>
                  </a:ext>
                </a:extLst>
              </p:cNvPr>
              <p:cNvSpPr txBox="1"/>
              <p:nvPr/>
            </p:nvSpPr>
            <p:spPr>
              <a:xfrm>
                <a:off x="1287822" y="3036648"/>
                <a:ext cx="220945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A65159-E518-487D-AFF3-31A0AC03E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822" y="3036648"/>
                <a:ext cx="2209451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C06ED16F-20CD-46D9-B3C3-1F33C52EF9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5835" y="2798512"/>
                <a:ext cx="6239781" cy="9305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Transitions provably different for each population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C06ED16F-20CD-46D9-B3C3-1F33C52EF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835" y="2798512"/>
                <a:ext cx="6239781" cy="930550"/>
              </a:xfrm>
              <a:prstGeom prst="rect">
                <a:avLst/>
              </a:prstGeom>
              <a:blipFill>
                <a:blip r:embed="rId15"/>
                <a:stretch>
                  <a:fillRect l="-1758" t="-104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C7C50C3B-1342-454D-9819-D0035B7092B8}"/>
              </a:ext>
            </a:extLst>
          </p:cNvPr>
          <p:cNvGrpSpPr/>
          <p:nvPr/>
        </p:nvGrpSpPr>
        <p:grpSpPr>
          <a:xfrm>
            <a:off x="5737374" y="4007751"/>
            <a:ext cx="2619994" cy="1219966"/>
            <a:chOff x="6319219" y="3982902"/>
            <a:chExt cx="2619994" cy="12199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8D10C42-FF6E-484B-8914-BEED14CB73F1}"/>
                    </a:ext>
                  </a:extLst>
                </p:cNvPr>
                <p:cNvSpPr/>
                <p:nvPr/>
              </p:nvSpPr>
              <p:spPr>
                <a:xfrm>
                  <a:off x="8610600" y="4375815"/>
                  <a:ext cx="328613" cy="32861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8D10C42-FF6E-484B-8914-BEED14CB73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0600" y="4375815"/>
                  <a:ext cx="328613" cy="328613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1BD69A9-5548-4442-A08F-6D426A9A99E7}"/>
                </a:ext>
              </a:extLst>
            </p:cNvPr>
            <p:cNvSpPr/>
            <p:nvPr/>
          </p:nvSpPr>
          <p:spPr>
            <a:xfrm>
              <a:off x="7380950" y="4031107"/>
              <a:ext cx="328613" cy="32861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12B7226-B61D-43FA-9ABE-C84A088C467B}"/>
                </a:ext>
              </a:extLst>
            </p:cNvPr>
            <p:cNvSpPr/>
            <p:nvPr/>
          </p:nvSpPr>
          <p:spPr>
            <a:xfrm>
              <a:off x="6803874" y="4874255"/>
              <a:ext cx="328613" cy="32861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7DE7328-0F4D-4DB6-A7BA-D08B3BA192F2}"/>
                </a:ext>
              </a:extLst>
            </p:cNvPr>
            <p:cNvSpPr/>
            <p:nvPr/>
          </p:nvSpPr>
          <p:spPr>
            <a:xfrm>
              <a:off x="7709563" y="4811279"/>
              <a:ext cx="328613" cy="32861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46416BF-E7DA-4A90-8848-E67D03DC9E41}"/>
                </a:ext>
              </a:extLst>
            </p:cNvPr>
            <p:cNvSpPr/>
            <p:nvPr/>
          </p:nvSpPr>
          <p:spPr>
            <a:xfrm>
              <a:off x="6885890" y="4313867"/>
              <a:ext cx="328613" cy="32861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122C7C2-FB5D-484B-B31F-D8E1D744620D}"/>
                </a:ext>
              </a:extLst>
            </p:cNvPr>
            <p:cNvSpPr/>
            <p:nvPr/>
          </p:nvSpPr>
          <p:spPr>
            <a:xfrm>
              <a:off x="7963075" y="4375814"/>
              <a:ext cx="328613" cy="32861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FBF6ADF-D95F-4851-88AC-99C89CDCEC4D}"/>
                </a:ext>
              </a:extLst>
            </p:cNvPr>
            <p:cNvSpPr/>
            <p:nvPr/>
          </p:nvSpPr>
          <p:spPr>
            <a:xfrm>
              <a:off x="6319219" y="4565355"/>
              <a:ext cx="328613" cy="32861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19E1407-9937-4468-8E01-C1D94003AF49}"/>
                </a:ext>
              </a:extLst>
            </p:cNvPr>
            <p:cNvSpPr/>
            <p:nvPr/>
          </p:nvSpPr>
          <p:spPr>
            <a:xfrm>
              <a:off x="7256718" y="4697743"/>
              <a:ext cx="328613" cy="328613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B779072-1D07-433E-8A5F-F1D6974B5039}"/>
                </a:ext>
              </a:extLst>
            </p:cNvPr>
            <p:cNvSpPr/>
            <p:nvPr/>
          </p:nvSpPr>
          <p:spPr>
            <a:xfrm>
              <a:off x="6483525" y="3982902"/>
              <a:ext cx="328613" cy="328613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1" name="Left Brace 30">
            <a:extLst>
              <a:ext uri="{FF2B5EF4-FFF2-40B4-BE49-F238E27FC236}">
                <a16:creationId xmlns:a16="http://schemas.microsoft.com/office/drawing/2014/main" id="{C774C8DA-1EEF-4EE5-A5E0-0F8983B5671C}"/>
              </a:ext>
            </a:extLst>
          </p:cNvPr>
          <p:cNvSpPr/>
          <p:nvPr/>
        </p:nvSpPr>
        <p:spPr>
          <a:xfrm rot="10800000">
            <a:off x="8234039" y="3733014"/>
            <a:ext cx="943265" cy="1571459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553EFF88-0334-4034-A497-1CEB72B7059E}"/>
              </a:ext>
            </a:extLst>
          </p:cNvPr>
          <p:cNvSpPr/>
          <p:nvPr/>
        </p:nvSpPr>
        <p:spPr>
          <a:xfrm rot="16200000">
            <a:off x="6322798" y="4496863"/>
            <a:ext cx="619721" cy="2057928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8A63D2-F8C6-4F90-929F-83A7C19E0628}"/>
                  </a:ext>
                </a:extLst>
              </p:cNvPr>
              <p:cNvSpPr txBox="1"/>
              <p:nvPr/>
            </p:nvSpPr>
            <p:spPr>
              <a:xfrm>
                <a:off x="9228935" y="4099589"/>
                <a:ext cx="2743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Stable configuration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agents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8A63D2-F8C6-4F90-929F-83A7C19E0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935" y="4099589"/>
                <a:ext cx="2743200" cy="830997"/>
              </a:xfrm>
              <a:prstGeom prst="rect">
                <a:avLst/>
              </a:prstGeom>
              <a:blipFill>
                <a:blip r:embed="rId17"/>
                <a:stretch>
                  <a:fillRect l="-3556" t="-5882" r="-288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F54A54-C973-4090-8979-7F937775CC95}"/>
                  </a:ext>
                </a:extLst>
              </p:cNvPr>
              <p:cNvSpPr txBox="1"/>
              <p:nvPr/>
            </p:nvSpPr>
            <p:spPr>
              <a:xfrm>
                <a:off x="5085103" y="5812689"/>
                <a:ext cx="45922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Initial configuration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agents can’t create a leader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F54A54-C973-4090-8979-7F937775C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03" y="5812689"/>
                <a:ext cx="4592253" cy="830997"/>
              </a:xfrm>
              <a:prstGeom prst="rect">
                <a:avLst/>
              </a:prstGeom>
              <a:blipFill>
                <a:blip r:embed="rId18"/>
                <a:stretch>
                  <a:fillRect l="-1992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8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31" grpId="0" animBg="1"/>
      <p:bldP spid="32" grpId="0" animBg="1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6CDD-966D-41D3-9D8D-7CA86414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8144" cy="1325563"/>
          </a:xfrm>
        </p:spPr>
        <p:txBody>
          <a:bodyPr/>
          <a:lstStyle/>
          <a:p>
            <a:pPr algn="ctr"/>
            <a:r>
              <a:rPr lang="en-US" dirty="0"/>
              <a:t>Simple Self-Stabilizing Leader Election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83DE7-3AE5-4594-B85B-54DCD86A31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42787"/>
                <a:ext cx="4245864" cy="13255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Provably need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Protocol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83DE7-3AE5-4594-B85B-54DCD86A31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42787"/>
                <a:ext cx="4245864" cy="1325563"/>
              </a:xfrm>
              <a:blipFill>
                <a:blip r:embed="rId2"/>
                <a:stretch>
                  <a:fillRect l="-2586" t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BBEDE-845D-4371-892E-755AF959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141178-61EF-498A-AF38-F08D5C009483}"/>
                  </a:ext>
                </a:extLst>
              </p:cNvPr>
              <p:cNvSpPr txBox="1"/>
              <p:nvPr/>
            </p:nvSpPr>
            <p:spPr>
              <a:xfrm>
                <a:off x="6196598" y="2210979"/>
                <a:ext cx="4072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={0,1,…,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={0}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141178-61EF-498A-AF38-F08D5C009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598" y="2210979"/>
                <a:ext cx="4072114" cy="461665"/>
              </a:xfrm>
              <a:prstGeom prst="rect">
                <a:avLst/>
              </a:prstGeom>
              <a:blipFill>
                <a:blip r:embed="rId3"/>
                <a:stretch>
                  <a:fillRect l="-44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AA9DCE-5310-4E47-AF2A-CD686320A21C}"/>
                  </a:ext>
                </a:extLst>
              </p:cNvPr>
              <p:cNvSpPr txBox="1"/>
              <p:nvPr/>
            </p:nvSpPr>
            <p:spPr>
              <a:xfrm>
                <a:off x="6365966" y="2821855"/>
                <a:ext cx="348534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AA9DCE-5310-4E47-AF2A-CD686320A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6" y="2821855"/>
                <a:ext cx="3485346" cy="461665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16EE201-2C60-4FFC-98E3-71414EADA8D3}"/>
              </a:ext>
            </a:extLst>
          </p:cNvPr>
          <p:cNvSpPr/>
          <p:nvPr/>
        </p:nvSpPr>
        <p:spPr>
          <a:xfrm>
            <a:off x="2642616" y="1380006"/>
            <a:ext cx="6906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</a:rPr>
              <a:t>[S. Cai, T. Izumi, and K. Wada. How to prove impossibility under global fairness: On space complexity of self-stabilizing leader election on a population protocol model. Theory of Computing Systems, 2012.]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35E269E-42A7-4B50-A6D4-D93065695314}"/>
                  </a:ext>
                </a:extLst>
              </p:cNvPr>
              <p:cNvSpPr/>
              <p:nvPr/>
            </p:nvSpPr>
            <p:spPr>
              <a:xfrm>
                <a:off x="3546436" y="4299878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35E269E-42A7-4B50-A6D4-D93065695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436" y="4299878"/>
                <a:ext cx="328613" cy="328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4D41F1-DA20-4DED-93A2-AAF098AD18DF}"/>
                  </a:ext>
                </a:extLst>
              </p:cNvPr>
              <p:cNvSpPr/>
              <p:nvPr/>
            </p:nvSpPr>
            <p:spPr>
              <a:xfrm>
                <a:off x="5421471" y="4271790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4D41F1-DA20-4DED-93A2-AAF098AD1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471" y="4271790"/>
                <a:ext cx="328613" cy="3286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038676F-912C-4E72-9B3C-79FA121780B6}"/>
                  </a:ext>
                </a:extLst>
              </p:cNvPr>
              <p:cNvSpPr/>
              <p:nvPr/>
            </p:nvSpPr>
            <p:spPr>
              <a:xfrm>
                <a:off x="5431371" y="3828919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038676F-912C-4E72-9B3C-79FA12178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371" y="3828919"/>
                <a:ext cx="328613" cy="3286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EFE98E7-5F02-40DE-848A-A756E54A91E2}"/>
                  </a:ext>
                </a:extLst>
              </p:cNvPr>
              <p:cNvSpPr/>
              <p:nvPr/>
            </p:nvSpPr>
            <p:spPr>
              <a:xfrm>
                <a:off x="5431371" y="3386048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EFE98E7-5F02-40DE-848A-A756E54A91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371" y="3386048"/>
                <a:ext cx="328613" cy="3286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5ABFE320-456E-49B2-BE76-01178752DC3C}"/>
              </a:ext>
            </a:extLst>
          </p:cNvPr>
          <p:cNvGrpSpPr/>
          <p:nvPr/>
        </p:nvGrpSpPr>
        <p:grpSpPr>
          <a:xfrm>
            <a:off x="2391350" y="4508642"/>
            <a:ext cx="6219250" cy="241152"/>
            <a:chOff x="5508152" y="4892480"/>
            <a:chExt cx="5143041" cy="243699"/>
          </a:xfrm>
        </p:grpSpPr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74B85E28-24F3-43EB-871F-F13493483E45}"/>
                </a:ext>
              </a:extLst>
            </p:cNvPr>
            <p:cNvSpPr/>
            <p:nvPr/>
          </p:nvSpPr>
          <p:spPr>
            <a:xfrm rot="16200000">
              <a:off x="5697258" y="4707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4D203713-D9E4-4BEC-A67F-7100330F97A2}"/>
                </a:ext>
              </a:extLst>
            </p:cNvPr>
            <p:cNvSpPr/>
            <p:nvPr/>
          </p:nvSpPr>
          <p:spPr>
            <a:xfrm rot="16200000">
              <a:off x="6471095" y="4707373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C990808D-7D06-4381-B4F7-1AA9301BC0CA}"/>
                </a:ext>
              </a:extLst>
            </p:cNvPr>
            <p:cNvSpPr/>
            <p:nvPr/>
          </p:nvSpPr>
          <p:spPr>
            <a:xfrm rot="16200000">
              <a:off x="7244932" y="4707372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C829551B-AE23-48EB-B373-67D6F169D020}"/>
                </a:ext>
              </a:extLst>
            </p:cNvPr>
            <p:cNvSpPr/>
            <p:nvPr/>
          </p:nvSpPr>
          <p:spPr>
            <a:xfrm rot="16200000">
              <a:off x="8018769" y="4707373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B2539A81-BA09-4E1E-A832-467875C0173B}"/>
                </a:ext>
              </a:extLst>
            </p:cNvPr>
            <p:cNvSpPr/>
            <p:nvPr/>
          </p:nvSpPr>
          <p:spPr>
            <a:xfrm rot="16200000">
              <a:off x="9486794" y="4703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Bracket 15">
              <a:extLst>
                <a:ext uri="{FF2B5EF4-FFF2-40B4-BE49-F238E27FC236}">
                  <a16:creationId xmlns:a16="http://schemas.microsoft.com/office/drawing/2014/main" id="{92575E18-2EE7-41DD-9570-3E22FCFA7CE1}"/>
                </a:ext>
              </a:extLst>
            </p:cNvPr>
            <p:cNvSpPr/>
            <p:nvPr/>
          </p:nvSpPr>
          <p:spPr>
            <a:xfrm rot="16200000">
              <a:off x="10222388" y="4703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ket 25">
              <a:extLst>
                <a:ext uri="{FF2B5EF4-FFF2-40B4-BE49-F238E27FC236}">
                  <a16:creationId xmlns:a16="http://schemas.microsoft.com/office/drawing/2014/main" id="{BCEB76E0-9C61-45ED-BC3E-EB56DF139688}"/>
                </a:ext>
              </a:extLst>
            </p:cNvPr>
            <p:cNvSpPr/>
            <p:nvPr/>
          </p:nvSpPr>
          <p:spPr>
            <a:xfrm rot="16200000">
              <a:off x="8751201" y="4703376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6D4889A-0F33-4F58-A597-DBD82ED30744}"/>
                  </a:ext>
                </a:extLst>
              </p:cNvPr>
              <p:cNvSpPr/>
              <p:nvPr/>
            </p:nvSpPr>
            <p:spPr>
              <a:xfrm>
                <a:off x="7180208" y="4299878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6D4889A-0F33-4F58-A597-DBD82ED30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208" y="4299878"/>
                <a:ext cx="328613" cy="32861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C83261B-8D6C-43F5-BCB5-620F583E595F}"/>
                  </a:ext>
                </a:extLst>
              </p:cNvPr>
              <p:cNvSpPr/>
              <p:nvPr/>
            </p:nvSpPr>
            <p:spPr>
              <a:xfrm>
                <a:off x="7180208" y="389776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C83261B-8D6C-43F5-BCB5-620F583E59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208" y="3897765"/>
                <a:ext cx="328613" cy="3286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19FEAC-BBAC-4DA9-8D25-7E2FDEB9A300}"/>
                  </a:ext>
                </a:extLst>
              </p:cNvPr>
              <p:cNvSpPr/>
              <p:nvPr/>
            </p:nvSpPr>
            <p:spPr>
              <a:xfrm>
                <a:off x="3546436" y="3897764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19FEAC-BBAC-4DA9-8D25-7E2FDEB9A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436" y="3897764"/>
                <a:ext cx="328613" cy="32861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ECE3014-06F8-46F2-9FA8-EDDED2257C9F}"/>
                  </a:ext>
                </a:extLst>
              </p:cNvPr>
              <p:cNvSpPr/>
              <p:nvPr/>
            </p:nvSpPr>
            <p:spPr>
              <a:xfrm>
                <a:off x="6264897" y="4271790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ECE3014-06F8-46F2-9FA8-EDDED2257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897" y="4271790"/>
                <a:ext cx="328613" cy="32861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24ED8CF-F8E7-44DA-8070-B345B5D5B161}"/>
                  </a:ext>
                </a:extLst>
              </p:cNvPr>
              <p:cNvSpPr/>
              <p:nvPr/>
            </p:nvSpPr>
            <p:spPr>
              <a:xfrm>
                <a:off x="4489680" y="4299878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24ED8CF-F8E7-44DA-8070-B345B5D5B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680" y="4299878"/>
                <a:ext cx="328613" cy="32861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AAE4BA8-8FF4-480C-9BF1-0440D2BFD3BF}"/>
                  </a:ext>
                </a:extLst>
              </p:cNvPr>
              <p:cNvSpPr/>
              <p:nvPr/>
            </p:nvSpPr>
            <p:spPr>
              <a:xfrm>
                <a:off x="8068348" y="432701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AAE4BA8-8FF4-480C-9BF1-0440D2BFD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348" y="4327015"/>
                <a:ext cx="328613" cy="32861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45EC8BB-8CFE-417B-819A-FA1312618163}"/>
                  </a:ext>
                </a:extLst>
              </p:cNvPr>
              <p:cNvSpPr/>
              <p:nvPr/>
            </p:nvSpPr>
            <p:spPr>
              <a:xfrm>
                <a:off x="2608919" y="4327014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45EC8BB-8CFE-417B-819A-FA1312618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919" y="4327014"/>
                <a:ext cx="328613" cy="32861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C56C4926-8251-4360-966B-06E1F694C1F2}"/>
              </a:ext>
            </a:extLst>
          </p:cNvPr>
          <p:cNvSpPr txBox="1"/>
          <p:nvPr/>
        </p:nvSpPr>
        <p:spPr>
          <a:xfrm>
            <a:off x="8956488" y="3660323"/>
            <a:ext cx="2218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Arbitrary initial configuration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25E021-86F2-45EC-ADE3-368F11F42AC1}"/>
              </a:ext>
            </a:extLst>
          </p:cNvPr>
          <p:cNvSpPr txBox="1"/>
          <p:nvPr/>
        </p:nvSpPr>
        <p:spPr>
          <a:xfrm>
            <a:off x="8956488" y="3660323"/>
            <a:ext cx="2504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Unique terminal configuration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373A105-9A6B-4239-9BEF-10DE2F05CB87}"/>
              </a:ext>
            </a:extLst>
          </p:cNvPr>
          <p:cNvSpPr txBox="1">
            <a:spLocks/>
          </p:cNvSpPr>
          <p:nvPr/>
        </p:nvSpPr>
        <p:spPr>
          <a:xfrm>
            <a:off x="838200" y="5950619"/>
            <a:ext cx="6705449" cy="513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Solves strictly harder </a:t>
            </a:r>
            <a:r>
              <a:rPr lang="en-US" b="1" dirty="0"/>
              <a:t>ranking </a:t>
            </a:r>
            <a:r>
              <a:rPr lang="en-US" dirty="0"/>
              <a:t>problem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AC47548-5CD5-4942-94DC-6EE803FAB70F}"/>
              </a:ext>
            </a:extLst>
          </p:cNvPr>
          <p:cNvGrpSpPr/>
          <p:nvPr/>
        </p:nvGrpSpPr>
        <p:grpSpPr>
          <a:xfrm>
            <a:off x="2219618" y="4686432"/>
            <a:ext cx="6550218" cy="1044123"/>
            <a:chOff x="2219618" y="4686432"/>
            <a:chExt cx="6550218" cy="104412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DE66ED5-3301-47ED-A58E-8DCDE57FAF4A}"/>
                </a:ext>
              </a:extLst>
            </p:cNvPr>
            <p:cNvGrpSpPr/>
            <p:nvPr/>
          </p:nvGrpSpPr>
          <p:grpSpPr>
            <a:xfrm>
              <a:off x="2219618" y="4919148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F77DEBF-3C3C-437B-AE2B-4B204C6C9C26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F77DEBF-3C3C-437B-AE2B-4B204C6C9C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8721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Arrow: Up 47">
                <a:extLst>
                  <a:ext uri="{FF2B5EF4-FFF2-40B4-BE49-F238E27FC236}">
                    <a16:creationId xmlns:a16="http://schemas.microsoft.com/office/drawing/2014/main" id="{52547D26-D389-4D1C-B25D-D0B9DD9033C0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3D5CE4C-199D-40A3-8593-A2730E40F124}"/>
                </a:ext>
              </a:extLst>
            </p:cNvPr>
            <p:cNvGrpSpPr/>
            <p:nvPr/>
          </p:nvGrpSpPr>
          <p:grpSpPr>
            <a:xfrm>
              <a:off x="3187783" y="4913781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84CAB89-B5E0-46FA-A4B1-B2EA093FB61B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84CAB89-B5E0-46FA-A4B1-B2EA093FB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930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Arrow: Up 51">
                <a:extLst>
                  <a:ext uri="{FF2B5EF4-FFF2-40B4-BE49-F238E27FC236}">
                    <a16:creationId xmlns:a16="http://schemas.microsoft.com/office/drawing/2014/main" id="{7F6FD912-6442-4C79-AB64-970E833319C1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4AF809B-F6DB-454B-AA8D-57E30FEF7825}"/>
                </a:ext>
              </a:extLst>
            </p:cNvPr>
            <p:cNvGrpSpPr/>
            <p:nvPr/>
          </p:nvGrpSpPr>
          <p:grpSpPr>
            <a:xfrm>
              <a:off x="4194649" y="4909469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9E501E8-4340-4AF6-B657-30630206CC25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9E501E8-4340-4AF6-B657-30630206CC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8721" t="-10667" b="-30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Arrow: Up 54">
                <a:extLst>
                  <a:ext uri="{FF2B5EF4-FFF2-40B4-BE49-F238E27FC236}">
                    <a16:creationId xmlns:a16="http://schemas.microsoft.com/office/drawing/2014/main" id="{49798D1C-A363-4288-91EF-E179F5A16B98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041B157-C118-47D6-9166-E0BA509B4A76}"/>
                </a:ext>
              </a:extLst>
            </p:cNvPr>
            <p:cNvGrpSpPr/>
            <p:nvPr/>
          </p:nvGrpSpPr>
          <p:grpSpPr>
            <a:xfrm>
              <a:off x="7721079" y="4912375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6C1FFFBA-1225-481F-94EB-99DED0058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6C1FFFBA-1225-481F-94EB-99DED00585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930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Arrow: Up 57">
                <a:extLst>
                  <a:ext uri="{FF2B5EF4-FFF2-40B4-BE49-F238E27FC236}">
                    <a16:creationId xmlns:a16="http://schemas.microsoft.com/office/drawing/2014/main" id="{3702DF68-71F1-46DF-A1C0-017473942297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6212D8-B2A4-476A-9511-759EB2EBFD69}"/>
                </a:ext>
              </a:extLst>
            </p:cNvPr>
            <p:cNvSpPr txBox="1"/>
            <p:nvPr/>
          </p:nvSpPr>
          <p:spPr>
            <a:xfrm>
              <a:off x="6123145" y="4686432"/>
              <a:ext cx="4856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…</a:t>
              </a:r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22CCC749-EDC8-4171-9007-5116833951C2}"/>
              </a:ext>
            </a:extLst>
          </p:cNvPr>
          <p:cNvSpPr/>
          <p:nvPr/>
        </p:nvSpPr>
        <p:spPr>
          <a:xfrm>
            <a:off x="5292337" y="3288616"/>
            <a:ext cx="569339" cy="976051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20" grpId="0" animBg="1"/>
      <p:bldP spid="22" grpId="0" animBg="1"/>
      <p:bldP spid="24" grpId="0" animBg="1"/>
      <p:bldP spid="24" grpId="1" animBg="1"/>
      <p:bldP spid="25" grpId="0" animBg="1"/>
      <p:bldP spid="25" grpId="1" animBg="1"/>
      <p:bldP spid="27" grpId="0" animBg="1"/>
      <p:bldP spid="28" grpId="0" animBg="1"/>
      <p:bldP spid="28" grpId="1" animBg="1"/>
      <p:bldP spid="34" grpId="0" animBg="1"/>
      <p:bldP spid="34" grpId="1" animBg="1"/>
      <p:bldP spid="35" grpId="0" animBg="1"/>
      <p:bldP spid="36" grpId="0" animBg="1"/>
      <p:bldP spid="38" grpId="0" animBg="1"/>
      <p:bldP spid="39" grpId="0" animBg="1"/>
      <p:bldP spid="40" grpId="0"/>
      <p:bldP spid="40" grpId="1"/>
      <p:bldP spid="41" grpId="0"/>
      <p:bldP spid="42" grpId="0"/>
      <p:bldP spid="62" grpId="0" animBg="1"/>
      <p:bldP spid="6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3B4B7262A0D2448D1B011F1D7A2D85" ma:contentTypeVersion="2" ma:contentTypeDescription="Create a new document." ma:contentTypeScope="" ma:versionID="fe30df9f55664b41650beb29a37bb3a2">
  <xsd:schema xmlns:xsd="http://www.w3.org/2001/XMLSchema" xmlns:xs="http://www.w3.org/2001/XMLSchema" xmlns:p="http://schemas.microsoft.com/office/2006/metadata/properties" xmlns:ns3="58aebaaa-2ea9-4db9-a3f3-7fe95797afd3" targetNamespace="http://schemas.microsoft.com/office/2006/metadata/properties" ma:root="true" ma:fieldsID="75698a05a9ee2e010dd1bb877beb3df1" ns3:_="">
    <xsd:import namespace="58aebaaa-2ea9-4db9-a3f3-7fe95797af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aebaaa-2ea9-4db9-a3f3-7fe95797af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E033A3-8C5C-4511-A4DE-1B53BB85DB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aebaaa-2ea9-4db9-a3f3-7fe95797af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4F1B96-1780-4F95-A1B8-87C11AE49F7E}">
  <ds:schemaRefs>
    <ds:schemaRef ds:uri="58aebaaa-2ea9-4db9-a3f3-7fe95797afd3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6CA75FD-BF2D-4F88-A065-9CA2D9E4F1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3355</TotalTime>
  <Words>2270</Words>
  <Application>Microsoft Office PowerPoint</Application>
  <PresentationFormat>Widescreen</PresentationFormat>
  <Paragraphs>473</Paragraphs>
  <Slides>29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How to Stably Elect a Leader from a Corrupted Population</vt:lpstr>
      <vt:lpstr>Acknowledgements</vt:lpstr>
      <vt:lpstr>Population Protocols Model</vt:lpstr>
      <vt:lpstr>Leader Election Problem</vt:lpstr>
      <vt:lpstr>Protocol Complexity</vt:lpstr>
      <vt:lpstr>Efficient Algorithms: O(log n) time</vt:lpstr>
      <vt:lpstr>Time / Space Tradeoffs</vt:lpstr>
      <vt:lpstr>Self-Stabilizing Leader Election</vt:lpstr>
      <vt:lpstr>Simple Self-Stabilizing Leader Election Protocol</vt:lpstr>
      <vt:lpstr>Time Analysis</vt:lpstr>
      <vt:lpstr>Time Analysis</vt:lpstr>
      <vt:lpstr>Our Work: Time / Space Tradeoffs for Self-Stabilizing Leader Election</vt:lpstr>
      <vt:lpstr>Θ(log n) time, ∞ state protocol</vt:lpstr>
      <vt:lpstr>Θ(log n) time, ∞ state protocol</vt:lpstr>
      <vt:lpstr>Θ(log n) time, ∞ state protocol</vt:lpstr>
      <vt:lpstr>Time Analysis: Θ(log n) time</vt:lpstr>
      <vt:lpstr>Lower Bound for Silent Protocols</vt:lpstr>
      <vt:lpstr>Θ(n) time, n^(Θ(n)) state silent protocol</vt:lpstr>
      <vt:lpstr>Reset Subroutine</vt:lpstr>
      <vt:lpstr>Time Analysis: Θ(n) time</vt:lpstr>
      <vt:lpstr>Θ(n) state, Θ(n log n) time silent protocol</vt:lpstr>
      <vt:lpstr>Θ(n) state, Θ(n log n) time silent protocol</vt:lpstr>
      <vt:lpstr>Time Analysis: Θ(n log n) time </vt:lpstr>
      <vt:lpstr>Time Analysis: Θ(n log n) time </vt:lpstr>
      <vt:lpstr>Space Analysis: Θ(n) states</vt:lpstr>
      <vt:lpstr>PowerPoint Presentation</vt:lpstr>
      <vt:lpstr>Θ(n) states</vt:lpstr>
      <vt:lpstr>Open Questions</vt:lpstr>
      <vt:lpstr>Thank you for your attention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Stably Elect a Leader from a Corrupted Population</dc:title>
  <dc:creator>Eric Severson</dc:creator>
  <cp:lastModifiedBy>Eric Severson</cp:lastModifiedBy>
  <cp:revision>34</cp:revision>
  <dcterms:created xsi:type="dcterms:W3CDTF">2019-09-02T19:34:54Z</dcterms:created>
  <dcterms:modified xsi:type="dcterms:W3CDTF">2019-09-16T23:58:33Z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0x010100363B4B7262A0D2448D1B011F1D7A2D85</vt:lpwstr>
  </property>
</Properties>
</file>