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7" r:id="rId5"/>
    <p:sldId id="161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pos="2706" userDrawn="1">
          <p15:clr>
            <a:srgbClr val="A4A3A4"/>
          </p15:clr>
        </p15:guide>
        <p15:guide id="5" pos="4838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6924" userDrawn="1">
          <p15:clr>
            <a:srgbClr val="A4A3A4"/>
          </p15:clr>
        </p15:guide>
        <p15:guide id="8" pos="7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B7649-247F-475B-9762-513A91B1E60A}" v="1" dt="2022-11-12T12:34:47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559" autoAdjust="0"/>
  </p:normalViewPr>
  <p:slideViewPr>
    <p:cSldViewPr showGuides="1">
      <p:cViewPr varScale="1">
        <p:scale>
          <a:sx n="116" d="100"/>
          <a:sy n="116" d="100"/>
        </p:scale>
        <p:origin x="399" y="42"/>
      </p:cViewPr>
      <p:guideLst>
        <p:guide orient="horz" pos="2160"/>
        <p:guide pos="574"/>
        <p:guide orient="horz" pos="3793"/>
        <p:guide pos="2706"/>
        <p:guide pos="4838"/>
        <p:guide pos="3931"/>
        <p:guide pos="6924"/>
        <p:guide pos="7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28933-CBF4-4A4C-A119-56EF0DE26BAD}" type="datetimeFigureOut">
              <a:rPr lang="de-AT" smtClean="0"/>
              <a:t>16.11.2022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2ECF4-A25C-4304-ABBA-F7D96B241F6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034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2ECF4-A25C-4304-ABBA-F7D96B241F65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2064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867508" y="4779400"/>
            <a:ext cx="10456985" cy="13138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67508" y="2408917"/>
            <a:ext cx="10456985" cy="1740163"/>
          </a:xfrm>
        </p:spPr>
        <p:txBody>
          <a:bodyPr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52B72A-E2DD-483E-BA0A-6186D8F7C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260350"/>
            <a:ext cx="5303980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7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ru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911225" y="4779400"/>
            <a:ext cx="10413268" cy="13138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911225" y="2408917"/>
            <a:ext cx="10413268" cy="174016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002D73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D38AD0-14F8-46E7-8988-386A31D593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2" y="240847"/>
            <a:ext cx="7704856" cy="183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9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Kalu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67509" y="1844675"/>
            <a:ext cx="10456985" cy="4392614"/>
          </a:xfrm>
        </p:spPr>
        <p:txBody>
          <a:bodyPr/>
          <a:lstStyle>
            <a:lvl1pPr>
              <a:spcBef>
                <a:spcPts val="18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Rechteck 4"/>
          <p:cNvSpPr/>
          <p:nvPr/>
        </p:nvSpPr>
        <p:spPr>
          <a:xfrm>
            <a:off x="551384" y="1268760"/>
            <a:ext cx="10456983" cy="358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de-AT" sz="1800" b="1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7509" y="6381329"/>
            <a:ext cx="8950751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cap="none" spc="15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Business Model Innovation / Vorlagen</a:t>
            </a:r>
            <a:endParaRPr lang="de-AT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46735" y="6381329"/>
            <a:ext cx="58076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de-AT" sz="800" cap="none" spc="150" baseline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A89BAD-ED92-48AC-A388-A8F9F9628C7A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5782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  <p15:guide id="3" orient="horz" pos="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4" y="282596"/>
            <a:ext cx="10369551" cy="7920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1224" y="1268760"/>
            <a:ext cx="10369551" cy="360362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dirty="0" err="1"/>
              <a:t>Facttitle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11224" y="1844675"/>
            <a:ext cx="10369551" cy="43926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1225" y="6381329"/>
            <a:ext cx="8907036" cy="365125"/>
          </a:xfrm>
          <a:prstGeom prst="rect">
            <a:avLst/>
          </a:prstGeom>
        </p:spPr>
        <p:txBody>
          <a:bodyPr vert="horz" lIns="108000" tIns="36000" rIns="36000" bIns="36000" rtlCol="0" anchor="ctr" anchorCtr="0"/>
          <a:lstStyle>
            <a:lvl1pPr algn="l">
              <a:defRPr sz="800" cap="none" spc="15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Business Model Innovation / Vorlagen</a:t>
            </a:r>
            <a:endParaRPr lang="de-AT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46735" y="6381329"/>
            <a:ext cx="30412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de-AT" sz="800" cap="none" spc="150" baseline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A89BAD-ED92-48AC-A388-A8F9F9628C7A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316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7113" y="1340446"/>
            <a:ext cx="10457381" cy="360362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dirty="0" err="1"/>
              <a:t>Facttitle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312332" y="1844847"/>
            <a:ext cx="3012160" cy="43924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xfrm>
            <a:off x="867112" y="1844847"/>
            <a:ext cx="7089500" cy="439244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AT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7113" y="6381329"/>
            <a:ext cx="895114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cap="none" spc="15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Business Model Innovation / Vorlagen</a:t>
            </a:r>
            <a:endParaRPr lang="de-AT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46735" y="6381329"/>
            <a:ext cx="58076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de-AT" sz="800" cap="none" spc="150" baseline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A89BAD-ED92-48AC-A388-A8F9F9628C7A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91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7113" y="1340446"/>
            <a:ext cx="10457381" cy="360362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dirty="0" err="1"/>
              <a:t>Facttitle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67112" y="2204865"/>
            <a:ext cx="4695886" cy="40328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67112" y="1844825"/>
            <a:ext cx="4695886" cy="360041"/>
          </a:xfrm>
          <a:solidFill>
            <a:srgbClr val="002D73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…</a:t>
            </a:r>
            <a:endParaRPr lang="de-AT" dirty="0"/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627752" y="2204865"/>
            <a:ext cx="4695886" cy="4032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627752" y="1844825"/>
            <a:ext cx="4695886" cy="360041"/>
          </a:xfrm>
          <a:solidFill>
            <a:srgbClr val="002D73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…</a:t>
            </a:r>
            <a:endParaRPr lang="de-AT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7113" y="6381329"/>
            <a:ext cx="895114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cap="none" spc="15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Business Model Innovation / Vorlagen</a:t>
            </a:r>
            <a:endParaRPr lang="de-AT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46735" y="6381329"/>
            <a:ext cx="58076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de-AT" sz="800" cap="none" spc="150" baseline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A89BAD-ED92-48AC-A388-A8F9F9628C7A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57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6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/>
          <p:cNvSpPr>
            <a:spLocks noGrp="1"/>
          </p:cNvSpPr>
          <p:nvPr>
            <p:ph type="title"/>
          </p:nvPr>
        </p:nvSpPr>
        <p:spPr bwMode="gray">
          <a:xfrm>
            <a:off x="911225" y="282596"/>
            <a:ext cx="10369350" cy="792088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/>
          <a:p>
            <a:r>
              <a:rPr lang="de-DE" dirty="0" err="1"/>
              <a:t>Messagetitle</a:t>
            </a:r>
            <a:endParaRPr lang="de-AT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911424" y="1844675"/>
            <a:ext cx="10369351" cy="4392613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1225" y="6381329"/>
            <a:ext cx="8907036" cy="365125"/>
          </a:xfrm>
          <a:prstGeom prst="rect">
            <a:avLst/>
          </a:prstGeom>
        </p:spPr>
        <p:txBody>
          <a:bodyPr vert="horz" lIns="108000" tIns="36000" rIns="36000" bIns="36000" rtlCol="0" anchor="ctr" anchorCtr="0"/>
          <a:lstStyle>
            <a:lvl1pPr algn="l">
              <a:defRPr sz="800" cap="none" spc="15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Business Model Innovation / Vorlagen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46735" y="6381329"/>
            <a:ext cx="30412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de-AT" sz="800" cap="none" spc="150" baseline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A89BAD-ED92-48AC-A388-A8F9F9628C7A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10127899" y="6381329"/>
            <a:ext cx="1152677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 cap="none" spc="15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sz="800" spc="0" dirty="0"/>
              <a:t>© Kalucon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1DB817-0179-42A4-A221-9024A2EF15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/>
          <a:stretch/>
        </p:blipFill>
        <p:spPr>
          <a:xfrm>
            <a:off x="0" y="156755"/>
            <a:ext cx="779712" cy="10300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F6140D-94B7-4870-9394-B8EEB2EB90B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7" y="6356051"/>
            <a:ext cx="331916" cy="3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423" rtl="0" eaLnBrk="1" latinLnBrk="0" hangingPunct="1">
        <a:lnSpc>
          <a:spcPct val="100000"/>
        </a:lnSpc>
        <a:spcBef>
          <a:spcPct val="0"/>
        </a:spcBef>
        <a:buNone/>
        <a:defRPr sz="2400" b="1" kern="1200" cap="none" spc="150" baseline="0">
          <a:solidFill>
            <a:srgbClr val="002D7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6700" indent="-266700" algn="l" defTabSz="914423" rtl="0" eaLnBrk="1" latinLnBrk="0" hangingPunct="1">
        <a:spcBef>
          <a:spcPts val="300"/>
        </a:spcBef>
        <a:spcAft>
          <a:spcPts val="100"/>
        </a:spcAft>
        <a:buClr>
          <a:srgbClr val="002D73"/>
        </a:buClr>
        <a:buSzPct val="90000"/>
        <a:buFont typeface="Wingdings" panose="05000000000000000000" pitchFamily="2" charset="2"/>
        <a:buChar char="n"/>
        <a:defRPr sz="18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4500" indent="-177800" algn="l" defTabSz="914423" rtl="0" eaLnBrk="1" latinLnBrk="0" hangingPunct="1">
        <a:spcBef>
          <a:spcPts val="300"/>
        </a:spcBef>
        <a:spcAft>
          <a:spcPts val="100"/>
        </a:spcAft>
        <a:buClr>
          <a:schemeClr val="tx2"/>
        </a:buClr>
        <a:buSzPct val="85000"/>
        <a:buFont typeface="Symbol" panose="05050102010706020507" pitchFamily="18" charset="2"/>
        <a:buChar char="-"/>
        <a:defRPr sz="18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9138" indent="-274638" algn="l" defTabSz="914423" rtl="0" eaLnBrk="1" latinLnBrk="0" hangingPunct="1">
        <a:spcBef>
          <a:spcPts val="300"/>
        </a:spcBef>
        <a:spcAft>
          <a:spcPts val="100"/>
        </a:spcAft>
        <a:buClr>
          <a:schemeClr val="accent3"/>
        </a:buClr>
        <a:buSzPct val="85000"/>
        <a:buFont typeface="Symbol" panose="05050102010706020507" pitchFamily="18" charset="2"/>
        <a:buChar char="-"/>
        <a:defRPr sz="1801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177800" algn="l" defTabSz="914423" rtl="0" eaLnBrk="1" latinLnBrk="0" hangingPunct="1">
        <a:spcBef>
          <a:spcPts val="300"/>
        </a:spcBef>
        <a:spcAft>
          <a:spcPts val="100"/>
        </a:spcAft>
        <a:buClr>
          <a:schemeClr val="tx2"/>
        </a:buClr>
        <a:buSzPct val="70000"/>
        <a:buFont typeface="Symbol" panose="05050102010706020507" pitchFamily="18" charset="2"/>
        <a:buChar char="-"/>
        <a:defRPr sz="16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3638" indent="-266700" algn="l" defTabSz="914423" rtl="0" eaLnBrk="1" latinLnBrk="0" hangingPunct="1">
        <a:spcBef>
          <a:spcPts val="300"/>
        </a:spcBef>
        <a:spcAft>
          <a:spcPts val="100"/>
        </a:spcAft>
        <a:buClr>
          <a:schemeClr val="accent1"/>
        </a:buClr>
        <a:buSzPct val="120000"/>
        <a:buFont typeface="Symbol" panose="05050102010706020507" pitchFamily="18" charset="2"/>
        <a:buChar char="-"/>
        <a:defRPr sz="14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29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1162">
          <p15:clr>
            <a:srgbClr val="F26B43"/>
          </p15:clr>
        </p15:guide>
        <p15:guide id="7" orient="horz" pos="164">
          <p15:clr>
            <a:srgbClr val="F26B43"/>
          </p15:clr>
        </p15:guide>
        <p15:guide id="8" pos="7106" userDrawn="1">
          <p15:clr>
            <a:srgbClr val="F26B43"/>
          </p15:clr>
        </p15:guide>
        <p15:guide id="9" orient="horz" pos="799" userDrawn="1">
          <p15:clr>
            <a:srgbClr val="F26B43"/>
          </p15:clr>
        </p15:guide>
        <p15:guide id="10" orient="horz" pos="1026" userDrawn="1">
          <p15:clr>
            <a:srgbClr val="F26B43"/>
          </p15:clr>
        </p15:guide>
        <p15:guide id="11" pos="5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1">
            <a:extLst>
              <a:ext uri="{FF2B5EF4-FFF2-40B4-BE49-F238E27FC236}">
                <a16:creationId xmlns:a16="http://schemas.microsoft.com/office/drawing/2014/main" id="{ABB9A679-F897-48DB-A16E-0A10840AE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697340"/>
            <a:ext cx="6192887" cy="648096"/>
          </a:xfrm>
        </p:spPr>
        <p:txBody>
          <a:bodyPr/>
          <a:lstStyle/>
          <a:p>
            <a:pPr algn="l"/>
            <a:r>
              <a:rPr lang="de-AT" dirty="0"/>
              <a:t>Kalucon GmbH</a:t>
            </a:r>
          </a:p>
          <a:p>
            <a:pPr algn="l"/>
            <a:endParaRPr lang="de-AT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928DBBB3-0AEB-48FB-A6C5-F0597864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924944"/>
            <a:ext cx="10585450" cy="2028195"/>
          </a:xfrm>
        </p:spPr>
        <p:txBody>
          <a:bodyPr anchor="t"/>
          <a:lstStyle/>
          <a:p>
            <a:pPr algn="l">
              <a:lnSpc>
                <a:spcPct val="120000"/>
              </a:lnSpc>
            </a:pPr>
            <a:r>
              <a:rPr lang="de-DE" sz="2800" dirty="0"/>
              <a:t>FH Technikum Wien / Business Model Innovation</a:t>
            </a:r>
            <a:br>
              <a:rPr lang="de-DE" sz="1600" dirty="0"/>
            </a:br>
            <a:r>
              <a:rPr lang="de-DE" sz="2800" b="0" dirty="0"/>
              <a:t>Modul 1 – Vorlagen </a:t>
            </a:r>
            <a:br>
              <a:rPr lang="de-DE" sz="2800" b="0" dirty="0"/>
            </a:br>
            <a:endParaRPr lang="de-AT" sz="2800" b="0" dirty="0"/>
          </a:p>
        </p:txBody>
      </p:sp>
    </p:spTree>
    <p:extLst>
      <p:ext uri="{BB962C8B-B14F-4D97-AF65-F5344CB8AC3E}">
        <p14:creationId xmlns:p14="http://schemas.microsoft.com/office/powerpoint/2010/main" val="131751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7EDD6-1984-4876-9798-4CBFB7525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4310" y="6475124"/>
            <a:ext cx="9603424" cy="365125"/>
          </a:xfrm>
        </p:spPr>
        <p:txBody>
          <a:bodyPr/>
          <a:lstStyle/>
          <a:p>
            <a:r>
              <a:rPr lang="de-DE"/>
              <a:t>Business Model Innovation / Vorlagen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0E32A-7D05-4AA1-B4B2-97B0E661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820" y="6475124"/>
            <a:ext cx="327906" cy="365125"/>
          </a:xfrm>
        </p:spPr>
        <p:txBody>
          <a:bodyPr/>
          <a:lstStyle/>
          <a:p>
            <a:fld id="{C6A89BAD-ED92-48AC-A388-A8F9F9628C7A}" type="slidenum">
              <a:rPr lang="de-AT" smtClean="0"/>
              <a:t>2</a:t>
            </a:fld>
            <a:endParaRPr lang="de-AT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8A3D5870-4C15-4C08-AEFE-662F4F5249E5}"/>
              </a:ext>
            </a:extLst>
          </p:cNvPr>
          <p:cNvSpPr/>
          <p:nvPr/>
        </p:nvSpPr>
        <p:spPr>
          <a:xfrm>
            <a:off x="5072388" y="260648"/>
            <a:ext cx="2081719" cy="47743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100"/>
              </a:spcAft>
            </a:pPr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Proposition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873D246-5211-436E-BFA3-D2206E5CBDA7}"/>
              </a:ext>
            </a:extLst>
          </p:cNvPr>
          <p:cNvSpPr/>
          <p:nvPr/>
        </p:nvSpPr>
        <p:spPr>
          <a:xfrm>
            <a:off x="9298574" y="248188"/>
            <a:ext cx="2057175" cy="4786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100"/>
              </a:spcAft>
            </a:pPr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Segments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85A5E2B-22DA-4297-BEAC-607C35D0E397}"/>
              </a:ext>
            </a:extLst>
          </p:cNvPr>
          <p:cNvSpPr/>
          <p:nvPr/>
        </p:nvSpPr>
        <p:spPr>
          <a:xfrm>
            <a:off x="2952060" y="260648"/>
            <a:ext cx="2041356" cy="23511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100"/>
              </a:spcAft>
            </a:pPr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Activities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B5A66329-6BAE-4221-972A-046B97E90311}"/>
              </a:ext>
            </a:extLst>
          </p:cNvPr>
          <p:cNvSpPr/>
          <p:nvPr/>
        </p:nvSpPr>
        <p:spPr>
          <a:xfrm>
            <a:off x="911424" y="260648"/>
            <a:ext cx="2052016" cy="47743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100"/>
              </a:spcAft>
            </a:pPr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Partners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95C174D-EF3E-45B1-AC09-F398B460328C}"/>
              </a:ext>
            </a:extLst>
          </p:cNvPr>
          <p:cNvSpPr/>
          <p:nvPr/>
        </p:nvSpPr>
        <p:spPr>
          <a:xfrm>
            <a:off x="2969311" y="2611777"/>
            <a:ext cx="2024105" cy="2423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100"/>
              </a:spcAft>
            </a:pPr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Ressources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0D7716E-F5C8-4394-863A-82095DF80079}"/>
              </a:ext>
            </a:extLst>
          </p:cNvPr>
          <p:cNvSpPr/>
          <p:nvPr/>
        </p:nvSpPr>
        <p:spPr>
          <a:xfrm>
            <a:off x="7236085" y="248188"/>
            <a:ext cx="2057175" cy="2363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100"/>
              </a:spcAft>
            </a:pPr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Relationships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02BAA5A6-106F-4F3C-A5D8-F2A92309E67D}"/>
              </a:ext>
            </a:extLst>
          </p:cNvPr>
          <p:cNvSpPr/>
          <p:nvPr/>
        </p:nvSpPr>
        <p:spPr>
          <a:xfrm>
            <a:off x="7236085" y="2611777"/>
            <a:ext cx="2057175" cy="2423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100"/>
              </a:spcAft>
            </a:pPr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CCC5BF8-D9A0-4DDE-BD8A-BB9AEBFFBC87}"/>
              </a:ext>
            </a:extLst>
          </p:cNvPr>
          <p:cNvSpPr/>
          <p:nvPr/>
        </p:nvSpPr>
        <p:spPr>
          <a:xfrm>
            <a:off x="6230323" y="5229497"/>
            <a:ext cx="5107411" cy="16225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100"/>
              </a:spcAft>
            </a:pPr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 Stream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08D5CB5-785F-4897-BC0E-6D17E342426E}"/>
              </a:ext>
            </a:extLst>
          </p:cNvPr>
          <p:cNvSpPr/>
          <p:nvPr/>
        </p:nvSpPr>
        <p:spPr>
          <a:xfrm>
            <a:off x="911425" y="5229497"/>
            <a:ext cx="5179032" cy="16225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100"/>
              </a:spcAft>
            </a:pPr>
            <a:r>
              <a:rPr lang="de-DE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Structure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1B64DC6-AF49-404F-B094-2CB62352A387}"/>
              </a:ext>
            </a:extLst>
          </p:cNvPr>
          <p:cNvSpPr txBox="1"/>
          <p:nvPr/>
        </p:nvSpPr>
        <p:spPr>
          <a:xfrm>
            <a:off x="900044" y="548977"/>
            <a:ext cx="2052016" cy="1557725"/>
          </a:xfrm>
          <a:prstGeom prst="rect">
            <a:avLst/>
          </a:prstGeom>
          <a:noFill/>
        </p:spPr>
        <p:txBody>
          <a:bodyPr wrap="square" lIns="72000" tIns="72000" rIns="0" bIns="0" rtlCol="0">
            <a:spAutoFit/>
          </a:bodyPr>
          <a:lstStyle/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Ministerien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Andere Hochschulen in Österreich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Firmen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Hochschülerschaft (HTW)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95FCF70-C9C8-4568-B691-AFE82C2323EF}"/>
              </a:ext>
            </a:extLst>
          </p:cNvPr>
          <p:cNvSpPr txBox="1"/>
          <p:nvPr/>
        </p:nvSpPr>
        <p:spPr>
          <a:xfrm>
            <a:off x="2939948" y="548977"/>
            <a:ext cx="2041356" cy="1149921"/>
          </a:xfrm>
          <a:prstGeom prst="rect">
            <a:avLst/>
          </a:prstGeom>
          <a:noFill/>
        </p:spPr>
        <p:txBody>
          <a:bodyPr wrap="square" lIns="72000" tIns="72000" rIns="0" bIns="0" rtlCol="0">
            <a:spAutoFit/>
          </a:bodyPr>
          <a:lstStyle/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Vorlesungen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Leistungsbeurteilungen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Zertifizierungen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7222888-FA77-493B-BDB2-C1B26F970522}"/>
              </a:ext>
            </a:extLst>
          </p:cNvPr>
          <p:cNvSpPr txBox="1"/>
          <p:nvPr/>
        </p:nvSpPr>
        <p:spPr>
          <a:xfrm>
            <a:off x="7241957" y="548977"/>
            <a:ext cx="2052016" cy="1034505"/>
          </a:xfrm>
          <a:prstGeom prst="rect">
            <a:avLst/>
          </a:prstGeom>
          <a:noFill/>
        </p:spPr>
        <p:txBody>
          <a:bodyPr wrap="square" lIns="72000" tIns="72000" rIns="0" bIns="0" rtlCol="0">
            <a:spAutoFit/>
          </a:bodyPr>
          <a:lstStyle/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Persönlich (in Vorlesungen, Studiengangsleitung)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Automatisiert (</a:t>
            </a:r>
            <a:r>
              <a:rPr lang="de-DE" sz="1200" dirty="0" err="1"/>
              <a:t>Moodle</a:t>
            </a:r>
            <a:r>
              <a:rPr lang="de-DE" sz="1200" dirty="0"/>
              <a:t>, CIS und Co.)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F3805F1E-07F3-41BF-9D7D-DDBE0BE15658}"/>
              </a:ext>
            </a:extLst>
          </p:cNvPr>
          <p:cNvSpPr txBox="1"/>
          <p:nvPr/>
        </p:nvSpPr>
        <p:spPr>
          <a:xfrm>
            <a:off x="9293973" y="548977"/>
            <a:ext cx="2052016" cy="849839"/>
          </a:xfrm>
          <a:prstGeom prst="rect">
            <a:avLst/>
          </a:prstGeom>
          <a:noFill/>
        </p:spPr>
        <p:txBody>
          <a:bodyPr wrap="square" lIns="72000" tIns="72000" rIns="0" bIns="0" rtlCol="0">
            <a:spAutoFit/>
          </a:bodyPr>
          <a:lstStyle/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Studenten (ehemalige, aktuell, zukünftige)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Öffentliche Institutionen (Forschung)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93B06BA-CC39-4D15-91B1-B3BDDFDD107C}"/>
              </a:ext>
            </a:extLst>
          </p:cNvPr>
          <p:cNvSpPr txBox="1"/>
          <p:nvPr/>
        </p:nvSpPr>
        <p:spPr>
          <a:xfrm>
            <a:off x="5072389" y="548977"/>
            <a:ext cx="2081719" cy="3858355"/>
          </a:xfrm>
          <a:prstGeom prst="rect">
            <a:avLst/>
          </a:prstGeom>
          <a:noFill/>
        </p:spPr>
        <p:txBody>
          <a:bodyPr wrap="square" lIns="72000" tIns="72000" rIns="0" bIns="0" rtlCol="0">
            <a:spAutoFit/>
          </a:bodyPr>
          <a:lstStyle/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Vertiefendes technisches Wissen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Kontakte (Jobbörsen etc.)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Abschlüsse (Bachelor, Master)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Vollzeit-Studiengänge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Berufsbegleitende Studiengänge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Weiterbildung (Academy, Lehrgänge)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Bibliothek (u.a. online)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Veranstaltungen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Software-Lizenzen (z.B. MATLAB)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Erasmus-Vielfalt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  <a:p>
            <a:pPr marL="360363" lvl="1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03885D5-E98B-4EC2-B299-B967EED3CC61}"/>
              </a:ext>
            </a:extLst>
          </p:cNvPr>
          <p:cNvSpPr txBox="1"/>
          <p:nvPr/>
        </p:nvSpPr>
        <p:spPr>
          <a:xfrm>
            <a:off x="2929288" y="2883895"/>
            <a:ext cx="2052016" cy="1373059"/>
          </a:xfrm>
          <a:prstGeom prst="rect">
            <a:avLst/>
          </a:prstGeom>
          <a:noFill/>
        </p:spPr>
        <p:txBody>
          <a:bodyPr wrap="square" lIns="72000" tIns="72000" rIns="0" bIns="0" rtlCol="0">
            <a:spAutoFit/>
          </a:bodyPr>
          <a:lstStyle/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Lehrpersonal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Professoren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Bibliothek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Lehrräume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Labore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9EA8553F-B240-48CB-BD1C-E6E8667E7C1B}"/>
              </a:ext>
            </a:extLst>
          </p:cNvPr>
          <p:cNvSpPr txBox="1"/>
          <p:nvPr/>
        </p:nvSpPr>
        <p:spPr>
          <a:xfrm>
            <a:off x="7241957" y="2883896"/>
            <a:ext cx="2052016" cy="1596197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72000" rIns="0" bIns="0" rtlCol="0">
            <a:spAutoFit/>
          </a:bodyPr>
          <a:lstStyle/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Jobmessen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Bildungsmessen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Weiterführende Schulen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Homepage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Werbung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Ehemalige Studenten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A3769A9-587D-4EB2-8F61-9EBC31447362}"/>
              </a:ext>
            </a:extLst>
          </p:cNvPr>
          <p:cNvSpPr txBox="1"/>
          <p:nvPr/>
        </p:nvSpPr>
        <p:spPr>
          <a:xfrm>
            <a:off x="911422" y="5476184"/>
            <a:ext cx="5167363" cy="1557725"/>
          </a:xfrm>
          <a:prstGeom prst="rect">
            <a:avLst/>
          </a:prstGeom>
          <a:noFill/>
        </p:spPr>
        <p:txBody>
          <a:bodyPr wrap="square" lIns="72000" tIns="72000" rIns="0" bIns="0" rtlCol="0">
            <a:spAutoFit/>
          </a:bodyPr>
          <a:lstStyle/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Gebäudekosten, Mieten, Reinigung, Instandhaltung, Getränkeautomaten</a:t>
            </a:r>
            <a:br>
              <a:rPr lang="de-DE" sz="1200" dirty="0"/>
            </a:br>
            <a:r>
              <a:rPr lang="de-DE" sz="1200" dirty="0"/>
              <a:t>Kantine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Gehälter für Lehrpersonal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Hardware für Labore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Lizenzen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Versicherungen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C7F9DD3-B92A-4E9A-8B8A-0D8162E6F5B7}"/>
              </a:ext>
            </a:extLst>
          </p:cNvPr>
          <p:cNvSpPr txBox="1"/>
          <p:nvPr/>
        </p:nvSpPr>
        <p:spPr>
          <a:xfrm>
            <a:off x="6230323" y="5476183"/>
            <a:ext cx="5107411" cy="926783"/>
          </a:xfrm>
          <a:prstGeom prst="rect">
            <a:avLst/>
          </a:prstGeom>
          <a:noFill/>
        </p:spPr>
        <p:txBody>
          <a:bodyPr wrap="square" lIns="72000" tIns="72000" rIns="0" bIns="0" rtlCol="0">
            <a:spAutoFit/>
          </a:bodyPr>
          <a:lstStyle/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Staatliche / öffentliche Gelder für Studienplätze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Studiengebühren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Messen &amp; </a:t>
            </a:r>
            <a:r>
              <a:rPr lang="de-DE" sz="1200" dirty="0" err="1"/>
              <a:t>Meet-ups</a:t>
            </a:r>
            <a:r>
              <a:rPr lang="de-DE" sz="1200" dirty="0"/>
              <a:t> (Vermietung von Räumlichkeiten)</a:t>
            </a:r>
          </a:p>
          <a:p>
            <a:pPr marL="180975" indent="-180975"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Technikum Wien Academy (z.B. MBA-Master)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F0B00C1-676D-4BAD-9012-3BDD03AD103D}"/>
              </a:ext>
            </a:extLst>
          </p:cNvPr>
          <p:cNvSpPr/>
          <p:nvPr/>
        </p:nvSpPr>
        <p:spPr>
          <a:xfrm rot="16200000">
            <a:off x="-1966023" y="3487225"/>
            <a:ext cx="4968528" cy="53219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sz="1000" dirty="0">
                <a:solidFill>
                  <a:schemeClr val="tx2"/>
                </a:solidFill>
              </a:rPr>
              <a:t>Name: FH Technikum-Wien</a:t>
            </a:r>
          </a:p>
          <a:p>
            <a:r>
              <a:rPr lang="de-AT" sz="1000" dirty="0">
                <a:solidFill>
                  <a:schemeClr val="tx2"/>
                </a:solidFill>
              </a:rPr>
              <a:t>Vers.:0.1</a:t>
            </a:r>
          </a:p>
        </p:txBody>
      </p:sp>
    </p:spTree>
    <p:extLst>
      <p:ext uri="{BB962C8B-B14F-4D97-AF65-F5344CB8AC3E}">
        <p14:creationId xmlns:p14="http://schemas.microsoft.com/office/powerpoint/2010/main" val="3500976980"/>
      </p:ext>
    </p:extLst>
  </p:cSld>
  <p:clrMapOvr>
    <a:masterClrMapping/>
  </p:clrMapOvr>
</p:sld>
</file>

<file path=ppt/theme/theme1.xml><?xml version="1.0" encoding="utf-8"?>
<a:theme xmlns:a="http://schemas.openxmlformats.org/drawingml/2006/main" name="Kalucon Standard">
  <a:themeElements>
    <a:clrScheme name="KALUCON_11.07.2015">
      <a:dk1>
        <a:srgbClr val="000000"/>
      </a:dk1>
      <a:lt1>
        <a:srgbClr val="FFFFFF"/>
      </a:lt1>
      <a:dk2>
        <a:srgbClr val="002D73"/>
      </a:dk2>
      <a:lt2>
        <a:srgbClr val="B6A269"/>
      </a:lt2>
      <a:accent1>
        <a:srgbClr val="D9E7FF"/>
      </a:accent1>
      <a:accent2>
        <a:srgbClr val="B6A269"/>
      </a:accent2>
      <a:accent3>
        <a:srgbClr val="7F7F7F"/>
      </a:accent3>
      <a:accent4>
        <a:srgbClr val="7B303E"/>
      </a:accent4>
      <a:accent5>
        <a:srgbClr val="EED700"/>
      </a:accent5>
      <a:accent6>
        <a:srgbClr val="284C1F"/>
      </a:accent6>
      <a:hlink>
        <a:srgbClr val="006EC2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solidFill>
            <a:schemeClr val="tx2"/>
          </a:solidFill>
        </a:ln>
      </a:spPr>
      <a:bodyPr rtlCol="0" anchor="ctr"/>
      <a:lstStyle>
        <a:defPPr algn="l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-04 Übergangsmaster 16_9 V_0_1_Vorlage.potx" id="{C76318D9-ECDE-43FE-AFC6-9ADCCF377491}" vid="{89273C58-5956-46BD-93F2-26C4EEB3AAF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CA3B7F0A35AA41B9673F7FCBB231F2" ma:contentTypeVersion="11" ma:contentTypeDescription="Ein neues Dokument erstellen." ma:contentTypeScope="" ma:versionID="903fcc3a2044423691259f9965c67916">
  <xsd:schema xmlns:xsd="http://www.w3.org/2001/XMLSchema" xmlns:xs="http://www.w3.org/2001/XMLSchema" xmlns:p="http://schemas.microsoft.com/office/2006/metadata/properties" xmlns:ns3="0172b50d-eb4a-4d92-89a6-23b3ca2ec722" xmlns:ns4="09d028b1-2b33-444b-879d-e659f5f6831f" targetNamespace="http://schemas.microsoft.com/office/2006/metadata/properties" ma:root="true" ma:fieldsID="2b27c2498d95b7c44bf74eb28b50d497" ns3:_="" ns4:_="">
    <xsd:import namespace="0172b50d-eb4a-4d92-89a6-23b3ca2ec722"/>
    <xsd:import namespace="09d028b1-2b33-444b-879d-e659f5f683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2b50d-eb4a-4d92-89a6-23b3ca2ec7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028b1-2b33-444b-879d-e659f5f683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244881-E9CE-4507-A673-55309F61B9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684A7C-AE9C-4709-ADE1-4CCE8E8C8A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72b50d-eb4a-4d92-89a6-23b3ca2ec722"/>
    <ds:schemaRef ds:uri="09d028b1-2b33-444b-879d-e659f5f683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FCF1A1-E92F-4A23-9694-458D538D09BB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09d028b1-2b33-444b-879d-e659f5f6831f"/>
    <ds:schemaRef ds:uri="0172b50d-eb4a-4d92-89a6-23b3ca2ec7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</Words>
  <Application>Microsoft Office PowerPoint</Application>
  <PresentationFormat>Breitbild</PresentationFormat>
  <Paragraphs>58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Kalucon Standard</vt:lpstr>
      <vt:lpstr>FH Technikum Wien / Business Model Innovation Modul 1 – Vorlagen 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Schober</dc:creator>
  <cp:lastModifiedBy>Eric Eckstein</cp:lastModifiedBy>
  <cp:revision>81</cp:revision>
  <dcterms:created xsi:type="dcterms:W3CDTF">2019-04-09T08:00:07Z</dcterms:created>
  <dcterms:modified xsi:type="dcterms:W3CDTF">2022-11-16T19:54:21Z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0x010100FFCA3B7F0A35AA41B9673F7FCBB231F2</vt:lpwstr>
  </property>
</Properties>
</file>