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6EA5-4C01-453F-8BC8-CDC161746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91470-98D9-44E5-A8E3-34A177C2A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A15C-B448-41A4-B66F-C9BEF4AD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FB2E-737B-4E3B-B1A1-58F515CA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FBCDB-CA18-4B98-B3FA-B8BA5B2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4A32-449F-4789-80D6-CE1DEA71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0FB0-E5A9-4C00-AB69-059356B00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6AB5-25A6-442D-BB0D-3DD6106C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2006-A5CD-4094-B3F1-4435F90D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4C49-361B-4C9E-90C5-346BEC48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1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02C99-B731-4496-8B7F-590968DD9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761FC-A471-4CD4-B197-3656B357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812C8-0CA4-4F6C-8B10-28196BE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79AC-D856-40AE-9D33-A4E65F6C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180F-5A85-4083-8260-E6C8D64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0D3B-4382-4900-BDF4-2195A759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6158-62D5-4941-A570-7C4BC846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963A-C327-404C-9A70-DA1EA093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4A04-17E6-4547-8488-8866125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B831C-97E8-4491-B64C-2EABC2F6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8900-D463-4932-8FAD-685D8296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10EE6-C837-4721-BF90-75AC69B2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8BD0-AE39-48CB-8A22-8B85A5BE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8998-1867-4BF4-992A-BEF76B56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D6C6-49C7-4C7D-B3A7-FCD89B45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EC76-814E-48DD-9DD8-ACF1030E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EC8F-E8D0-42C3-9862-4792D9F69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2FA54-7E57-4597-858B-D80F6422C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5F1AC-1390-4DC2-9D1E-62CE7EAE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F62F-B4A4-4E69-A1C4-2D094E56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DD0FE-D363-42EE-A5ED-C5068DB0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1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20F6-AD8A-4862-B2FB-02A30AAE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0445-C4CC-4230-88C3-E9D1EC9B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9157E-B9B2-45B0-A959-6C2F4339F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2D4A6-28FF-4A90-B933-80A464D14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CA9B4-ACCB-4DBB-8F29-BBE006DF7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6FBE5-49E4-4818-B265-ACC95039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34F2E-8E70-41C6-9EBD-09F64637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6AE3A-E3CC-4316-B119-03974229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8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1621-1D1E-4097-861E-CD8C9D3E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A3171-0879-40B2-9324-FCBAC8BE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5C029-75E8-406F-9226-0E6DCDE9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227FC-FC3C-438C-86A7-603A9982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FC3AF-BB6D-431B-9475-4C0820ED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2D007-97AB-460F-BA04-AFE5B710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84D0D-643A-44C9-B19B-1EF2323E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365-EF4C-42F9-B31D-7554518E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AC99-7876-441F-AD2E-684A54BD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C626-9BAD-401C-B324-90A57019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90F66-E109-497B-BEE2-FBD1239B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84DB-4F5A-4860-A21F-3D6D5E45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E8E59-6400-4013-ABF8-058C1EE3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80CD-8B54-48B1-9C7C-6F1D70EB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992EB-6603-426D-BCD9-7EB666079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72426-C0EB-4900-BFA1-D2E1FE844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C6BAE-155B-42E4-A7FD-08A3A3EF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4B7A9-D1B6-43AD-B20A-C18A207D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A4176-9211-4D5B-96E4-D43E2A1B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0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8536F-8A97-4828-B34D-07C3FC0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708BC-DB5D-4CD4-A51A-608FE267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BC56-F33E-4B66-8D5B-07B510A34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F923-887B-421F-96D7-48A51588DE0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9CD6-9FB5-4C03-905D-7E5E11499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3EBD-5F18-4ECF-B797-CB08206EF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1A55-C70E-4708-827E-6D9A233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83C9-33BC-4918-8746-58CF9A283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673"/>
            <a:ext cx="9144000" cy="2387600"/>
          </a:xfrm>
        </p:spPr>
        <p:txBody>
          <a:bodyPr/>
          <a:lstStyle/>
          <a:p>
            <a:r>
              <a:rPr lang="en-US" dirty="0" err="1"/>
              <a:t>NodeMCU</a:t>
            </a:r>
            <a:r>
              <a:rPr lang="en-US" dirty="0"/>
              <a:t> ESP8266</a:t>
            </a:r>
            <a:br>
              <a:rPr lang="en-US" dirty="0"/>
            </a:br>
            <a:r>
              <a:rPr lang="en-US" dirty="0"/>
              <a:t>Class</a:t>
            </a:r>
          </a:p>
        </p:txBody>
      </p:sp>
      <p:pic>
        <p:nvPicPr>
          <p:cNvPr id="7" name="Picture 6" descr="A circuit board&#10;&#10;Description generated with high confidence">
            <a:extLst>
              <a:ext uri="{FF2B5EF4-FFF2-40B4-BE49-F238E27FC236}">
                <a16:creationId xmlns:a16="http://schemas.microsoft.com/office/drawing/2014/main" id="{81B0CA96-5354-43FB-8884-1BA20366A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0" y="2426645"/>
            <a:ext cx="2872739" cy="277559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8FF4213-7EDC-480D-810A-FB58B0A06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3FC-AA13-4FE3-B134-373D78B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C104-3565-439F-8840-503C64BF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in a folder called </a:t>
            </a:r>
            <a:r>
              <a:rPr lang="en-US" dirty="0" err="1"/>
              <a:t>NodeMCU_IO_Tutorial</a:t>
            </a:r>
            <a:endParaRPr lang="en-US" dirty="0"/>
          </a:p>
          <a:p>
            <a:r>
              <a:rPr lang="en-US" dirty="0"/>
              <a:t>https://github.com/tinkerandbuild/nodemcu_tutorial</a:t>
            </a:r>
          </a:p>
        </p:txBody>
      </p:sp>
    </p:spTree>
    <p:extLst>
      <p:ext uri="{BB962C8B-B14F-4D97-AF65-F5344CB8AC3E}">
        <p14:creationId xmlns:p14="http://schemas.microsoft.com/office/powerpoint/2010/main" val="307194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BCED-E7BF-4025-A6B0-332B725A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ESP8266?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7A37-6556-4E3E-9C46-3D15B1A4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Microprocessor and WIFI board</a:t>
            </a:r>
          </a:p>
          <a:p>
            <a:r>
              <a:rPr lang="en-US" dirty="0"/>
              <a:t>Full TCP/IP stack</a:t>
            </a:r>
          </a:p>
          <a:p>
            <a:r>
              <a:rPr lang="en-US" dirty="0"/>
              <a:t>32-bit RISC microprocessor</a:t>
            </a:r>
          </a:p>
          <a:p>
            <a:r>
              <a:rPr lang="en-US" dirty="0"/>
              <a:t>16 GPIOs</a:t>
            </a:r>
          </a:p>
          <a:p>
            <a:r>
              <a:rPr lang="en-US" dirty="0"/>
              <a:t>Less than $4</a:t>
            </a:r>
          </a:p>
          <a:p>
            <a:r>
              <a:rPr lang="en-US" dirty="0"/>
              <a:t>Perfect for IOT projects</a:t>
            </a:r>
          </a:p>
        </p:txBody>
      </p:sp>
    </p:spTree>
    <p:extLst>
      <p:ext uri="{BB962C8B-B14F-4D97-AF65-F5344CB8AC3E}">
        <p14:creationId xmlns:p14="http://schemas.microsoft.com/office/powerpoint/2010/main" val="50361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13B4-60EF-4C66-AF6B-21331224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NodeMCU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1B65-5853-4FFF-94EF-3E4C7CD2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board for the ESP8266</a:t>
            </a:r>
          </a:p>
          <a:p>
            <a:r>
              <a:rPr lang="en-US" dirty="0"/>
              <a:t>USB Programmable</a:t>
            </a:r>
          </a:p>
          <a:p>
            <a:r>
              <a:rPr lang="en-US" dirty="0"/>
              <a:t>Easier to use</a:t>
            </a:r>
          </a:p>
          <a:p>
            <a:r>
              <a:rPr lang="en-US" dirty="0"/>
              <a:t>More expensive, wouldn’t be used for mass production, just for prototyping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7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4C9-DFE9-4F35-B52A-75031ED0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Building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F041-B8F6-4F32-A8E7-5434D264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circuit that controls an LED over WIFI, showing you how to do </a:t>
            </a:r>
            <a:r>
              <a:rPr lang="en-US" b="1" i="1" dirty="0"/>
              <a:t>output</a:t>
            </a:r>
            <a:r>
              <a:rPr lang="en-US" dirty="0"/>
              <a:t> over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A simple circuit that read a light sensor (photoresistor) over </a:t>
            </a:r>
            <a:r>
              <a:rPr lang="en-US" dirty="0" err="1"/>
              <a:t>wifi</a:t>
            </a:r>
            <a:r>
              <a:rPr lang="en-US" dirty="0"/>
              <a:t>, showing you how to read </a:t>
            </a:r>
            <a:r>
              <a:rPr lang="en-US" b="1" i="1" dirty="0"/>
              <a:t>input</a:t>
            </a:r>
            <a:r>
              <a:rPr lang="en-US" dirty="0"/>
              <a:t> over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dirty="0"/>
              <a:t>Together these are the basic tasks you’ll want to do with an IOT project, input and output over the 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618C-A985-4AC9-B746-A74C92AF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kit?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4C29-AC94-4C6E-9F56-BF792E84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NodeMCU</a:t>
            </a:r>
            <a:r>
              <a:rPr lang="en-US" dirty="0"/>
              <a:t> ESP8266 Development Board</a:t>
            </a:r>
          </a:p>
          <a:p>
            <a:r>
              <a:rPr lang="en-US" dirty="0" err="1"/>
              <a:t>MicroUSB</a:t>
            </a:r>
            <a:r>
              <a:rPr lang="en-US" dirty="0"/>
              <a:t> Cord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Photoresistor</a:t>
            </a:r>
          </a:p>
          <a:p>
            <a:r>
              <a:rPr lang="en-US" dirty="0"/>
              <a:t>10K  Resistor</a:t>
            </a:r>
          </a:p>
          <a:p>
            <a:r>
              <a:rPr lang="en-US" dirty="0"/>
              <a:t>4 Jumper Wires</a:t>
            </a:r>
          </a:p>
        </p:txBody>
      </p:sp>
    </p:spTree>
    <p:extLst>
      <p:ext uri="{BB962C8B-B14F-4D97-AF65-F5344CB8AC3E}">
        <p14:creationId xmlns:p14="http://schemas.microsoft.com/office/powerpoint/2010/main" val="41690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4AC-52DE-4DA3-B4FF-9954DB2A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E97-7B02-42FD-9576-0CDCA4E9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different ways supported by the community</a:t>
            </a:r>
          </a:p>
          <a:p>
            <a:r>
              <a:rPr lang="en-US" dirty="0"/>
              <a:t>Some people use LUA programming language</a:t>
            </a:r>
          </a:p>
          <a:p>
            <a:r>
              <a:rPr lang="en-US" dirty="0"/>
              <a:t>Community and company put out IDE’s</a:t>
            </a:r>
          </a:p>
          <a:p>
            <a:r>
              <a:rPr lang="en-US" dirty="0"/>
              <a:t>We’ll be using C++ and Arduino IDE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419180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F755-5626-4A41-8C05-7B6F0C4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F01A-D233-486D-AE7F-AA16F7C2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 Arduino IDE</a:t>
            </a:r>
          </a:p>
          <a:p>
            <a:pPr lvl="1"/>
            <a:r>
              <a:rPr lang="en-US" dirty="0"/>
              <a:t>Google “Install Arduino IDE”</a:t>
            </a:r>
          </a:p>
          <a:p>
            <a:pPr lvl="1"/>
            <a:r>
              <a:rPr lang="en-US" dirty="0"/>
              <a:t>Download the installer &amp; run it</a:t>
            </a:r>
          </a:p>
          <a:p>
            <a:r>
              <a:rPr lang="en-US" dirty="0"/>
              <a:t>Setting Up ESP8266 for Arduino IDE</a:t>
            </a:r>
          </a:p>
          <a:p>
            <a:pPr lvl="1"/>
            <a:r>
              <a:rPr lang="en-US" dirty="0"/>
              <a:t>File -&gt; Preferences</a:t>
            </a:r>
          </a:p>
          <a:p>
            <a:pPr lvl="2"/>
            <a:r>
              <a:rPr lang="en-US" dirty="0"/>
              <a:t>Additional Boards URL: </a:t>
            </a:r>
            <a:r>
              <a:rPr lang="en-US" dirty="0">
                <a:hlinkClick r:id="rId2"/>
              </a:rPr>
              <a:t>http://arduino.esp8266.com/stable/package_esp8266com_index.json</a:t>
            </a:r>
            <a:endParaRPr lang="en-US" dirty="0"/>
          </a:p>
          <a:p>
            <a:pPr lvl="1"/>
            <a:r>
              <a:rPr lang="en-US" dirty="0"/>
              <a:t>Tools -&gt; Boards -&gt; Boards Manager</a:t>
            </a:r>
          </a:p>
          <a:p>
            <a:pPr lvl="2"/>
            <a:r>
              <a:rPr lang="en-US" dirty="0"/>
              <a:t>Search “ESP8266” &amp; Install the board</a:t>
            </a:r>
          </a:p>
          <a:p>
            <a:r>
              <a:rPr lang="en-US" dirty="0"/>
              <a:t>Select the board</a:t>
            </a:r>
          </a:p>
          <a:p>
            <a:pPr lvl="1"/>
            <a:r>
              <a:rPr lang="en-US" dirty="0"/>
              <a:t>Tools -&gt; Boards -&gt; </a:t>
            </a:r>
            <a:r>
              <a:rPr lang="en-US" dirty="0" err="1"/>
              <a:t>NodeMCU</a:t>
            </a:r>
            <a:r>
              <a:rPr lang="en-US" dirty="0"/>
              <a:t> 1.0 (ESP-12E Module)</a:t>
            </a:r>
          </a:p>
          <a:p>
            <a:r>
              <a:rPr lang="en-US" dirty="0"/>
              <a:t>Select COM Port</a:t>
            </a:r>
          </a:p>
          <a:p>
            <a:pPr lvl="1"/>
            <a:r>
              <a:rPr lang="en-US" dirty="0"/>
              <a:t>Tools -&gt; Port -&gt; COM#</a:t>
            </a:r>
          </a:p>
        </p:txBody>
      </p:sp>
    </p:spTree>
    <p:extLst>
      <p:ext uri="{BB962C8B-B14F-4D97-AF65-F5344CB8AC3E}">
        <p14:creationId xmlns:p14="http://schemas.microsoft.com/office/powerpoint/2010/main" val="362726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454D-6EBD-45BE-90AF-036EE7A5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944A-6CAC-4B41-BD39-3E1E905B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Serial Monitor BAUD Rate</a:t>
            </a:r>
          </a:p>
          <a:p>
            <a:pPr lvl="1"/>
            <a:r>
              <a:rPr lang="en-US" dirty="0"/>
              <a:t>Tools -&gt; Serial Monitor</a:t>
            </a:r>
          </a:p>
          <a:p>
            <a:pPr lvl="1"/>
            <a:r>
              <a:rPr lang="en-US" dirty="0"/>
              <a:t>From new window: 115200 BAUD</a:t>
            </a:r>
          </a:p>
          <a:p>
            <a:pPr lvl="1"/>
            <a:r>
              <a:rPr lang="en-US" dirty="0"/>
              <a:t>This allows </a:t>
            </a:r>
            <a:r>
              <a:rPr lang="en-US" dirty="0" err="1"/>
              <a:t>NodeMCU</a:t>
            </a:r>
            <a:r>
              <a:rPr lang="en-US" dirty="0"/>
              <a:t> to  communicate with your computer</a:t>
            </a:r>
          </a:p>
        </p:txBody>
      </p:sp>
    </p:spTree>
    <p:extLst>
      <p:ext uri="{BB962C8B-B14F-4D97-AF65-F5344CB8AC3E}">
        <p14:creationId xmlns:p14="http://schemas.microsoft.com/office/powerpoint/2010/main" val="99727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6DBF-9A2B-40F6-A34D-DD95A692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Hooking up the Circuit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9D38-135C-4CD1-81FA-BC7B6E15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 Circuit</a:t>
            </a:r>
          </a:p>
          <a:p>
            <a:pPr lvl="1"/>
            <a:r>
              <a:rPr lang="en-US" dirty="0"/>
              <a:t>Put the </a:t>
            </a:r>
            <a:r>
              <a:rPr lang="en-US" dirty="0" err="1"/>
              <a:t>NodeMCU</a:t>
            </a:r>
            <a:r>
              <a:rPr lang="en-US" dirty="0"/>
              <a:t> at the top of the breadboard</a:t>
            </a:r>
          </a:p>
          <a:p>
            <a:pPr lvl="1"/>
            <a:r>
              <a:rPr lang="en-US" dirty="0"/>
              <a:t>Connect GND to the right – rail</a:t>
            </a:r>
          </a:p>
          <a:p>
            <a:pPr lvl="1"/>
            <a:r>
              <a:rPr lang="en-US" dirty="0"/>
              <a:t>Connect 3v3 (row 10) to row 20</a:t>
            </a:r>
          </a:p>
          <a:p>
            <a:pPr lvl="1"/>
            <a:r>
              <a:rPr lang="en-US" dirty="0"/>
              <a:t>Connect LED’s anode (long pin) to row 20, and the </a:t>
            </a:r>
            <a:r>
              <a:rPr lang="en-US" dirty="0" err="1"/>
              <a:t>cathod</a:t>
            </a:r>
            <a:r>
              <a:rPr lang="en-US" dirty="0"/>
              <a:t> to the – rail</a:t>
            </a:r>
          </a:p>
          <a:p>
            <a:pPr lvl="1"/>
            <a:r>
              <a:rPr lang="en-US" dirty="0"/>
              <a:t>Connect Pin D7 (row 6) to row 27</a:t>
            </a:r>
          </a:p>
          <a:p>
            <a:r>
              <a:rPr lang="en-US" dirty="0"/>
              <a:t>Photo resistor Circuit</a:t>
            </a:r>
          </a:p>
          <a:p>
            <a:pPr lvl="1"/>
            <a:r>
              <a:rPr lang="en-US" dirty="0"/>
              <a:t>Connect the photoresistor to row 27 and row 29</a:t>
            </a:r>
          </a:p>
          <a:p>
            <a:pPr lvl="1"/>
            <a:r>
              <a:rPr lang="en-US" dirty="0"/>
              <a:t>Connect pin A0 (row 15) to row 29</a:t>
            </a:r>
          </a:p>
          <a:p>
            <a:pPr lvl="1"/>
            <a:r>
              <a:rPr lang="en-US" dirty="0"/>
              <a:t>Connect the 10K resistor to row 29 to the - rail</a:t>
            </a:r>
          </a:p>
        </p:txBody>
      </p:sp>
    </p:spTree>
    <p:extLst>
      <p:ext uri="{BB962C8B-B14F-4D97-AF65-F5344CB8AC3E}">
        <p14:creationId xmlns:p14="http://schemas.microsoft.com/office/powerpoint/2010/main" val="11537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391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NodeMCU ESP8266 Class</vt:lpstr>
      <vt:lpstr>What is the ESP8266?</vt:lpstr>
      <vt:lpstr>What is the NodeMCU?</vt:lpstr>
      <vt:lpstr>What We’re Building </vt:lpstr>
      <vt:lpstr>What’s in the kit?</vt:lpstr>
      <vt:lpstr>How to program it?</vt:lpstr>
      <vt:lpstr>Setting Up The Environment</vt:lpstr>
      <vt:lpstr>Setting Up The Environment Continued</vt:lpstr>
      <vt:lpstr>Hooking up the Circuit </vt:lpstr>
      <vt:lpstr>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NodeMCU ESP8266 Class</dc:title>
  <dc:creator>Christopher Windisch</dc:creator>
  <cp:lastModifiedBy>Christopher Windisch</cp:lastModifiedBy>
  <cp:revision>25</cp:revision>
  <dcterms:created xsi:type="dcterms:W3CDTF">2017-11-01T23:02:33Z</dcterms:created>
  <dcterms:modified xsi:type="dcterms:W3CDTF">2017-11-02T03:13:35Z</dcterms:modified>
</cp:coreProperties>
</file>