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4"/>
  </p:notesMasterIdLst>
  <p:sldIdLst>
    <p:sldId id="256" r:id="rId2"/>
    <p:sldId id="259" r:id="rId3"/>
    <p:sldId id="266" r:id="rId4"/>
    <p:sldId id="264" r:id="rId5"/>
    <p:sldId id="267" r:id="rId6"/>
    <p:sldId id="268" r:id="rId7"/>
    <p:sldId id="269" r:id="rId8"/>
    <p:sldId id="258" r:id="rId9"/>
    <p:sldId id="262" r:id="rId10"/>
    <p:sldId id="263" r:id="rId11"/>
    <p:sldId id="26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7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268" autoAdjust="0"/>
  </p:normalViewPr>
  <p:slideViewPr>
    <p:cSldViewPr snapToGrid="0">
      <p:cViewPr varScale="1">
        <p:scale>
          <a:sx n="80" d="100"/>
          <a:sy n="80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EE6CA-6BAA-43AA-A1D7-9AE5301E938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5F85E-9468-4715-B5FF-9AF3925F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8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Bob. </a:t>
            </a:r>
          </a:p>
          <a:p>
            <a:r>
              <a:rPr lang="en-US" dirty="0"/>
              <a:t>Bob just downsized his house.</a:t>
            </a:r>
          </a:p>
          <a:p>
            <a:r>
              <a:rPr lang="en-US" dirty="0"/>
              <a:t>Bob is worried.</a:t>
            </a:r>
          </a:p>
          <a:p>
            <a:r>
              <a:rPr lang="en-US" dirty="0"/>
              <a:t>He doesn’t know where he’s going to store his extra vehicle.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5F85E-9468-4715-B5FF-9AF3925F7F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Suddenly Allan appeared.</a:t>
            </a:r>
          </a:p>
          <a:p>
            <a:r>
              <a:rPr lang="en-US" dirty="0"/>
              <a:t>Allan tells Bob about a new App called Garaged.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5F85E-9468-4715-B5FF-9AF3925F7F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41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Garaged helped Bob find Sally.</a:t>
            </a:r>
          </a:p>
          <a:p>
            <a:r>
              <a:rPr lang="en-US" dirty="0"/>
              <a:t>Sally had extra space in her garage for Bob’s car.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85F85E-9468-4715-B5FF-9AF3925F7F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22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Garaged helped Bob and his family find a safe and affordable place to store their extra vehicle, meaning they can enjoy their new house stress free.</a:t>
            </a:r>
          </a:p>
          <a:p>
            <a:r>
              <a:rPr lang="en-US" dirty="0"/>
              <a:t>Meanwhile, Garaged help Sally to make some extra moola on the side, so she could finally afford that trip to the Caymans.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85F85E-9468-4715-B5FF-9AF3925F7F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97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4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8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91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88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31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28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6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2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8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1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3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1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hispering-dusk-10991.herokuapp.com/" TargetMode="External"/><Relationship Id="rId2" Type="http://schemas.openxmlformats.org/officeDocument/2006/relationships/hyperlink" Target="https://github.com/EricEnergy/garaged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audio" Target="../media/audio1.wav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audio" Target="../media/audio2.wav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15.svg"/><Relationship Id="rId4" Type="http://schemas.openxmlformats.org/officeDocument/2006/relationships/audio" Target="../media/audio3.wav"/><Relationship Id="rId9" Type="http://schemas.openxmlformats.org/officeDocument/2006/relationships/image" Target="../media/image14.png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22.sv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sv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5" Type="http://schemas.openxmlformats.org/officeDocument/2006/relationships/image" Target="../media/image25.svg"/><Relationship Id="rId10" Type="http://schemas.openxmlformats.org/officeDocument/2006/relationships/image" Target="../media/image20.svg"/><Relationship Id="rId4" Type="http://schemas.openxmlformats.org/officeDocument/2006/relationships/image" Target="../media/image6.sv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6.svg"/><Relationship Id="rId26" Type="http://schemas.openxmlformats.org/officeDocument/2006/relationships/image" Target="../media/image35.svg"/><Relationship Id="rId3" Type="http://schemas.openxmlformats.org/officeDocument/2006/relationships/audio" Target="../media/audio4.wav"/><Relationship Id="rId21" Type="http://schemas.openxmlformats.org/officeDocument/2006/relationships/image" Target="../media/image14.png"/><Relationship Id="rId7" Type="http://schemas.openxmlformats.org/officeDocument/2006/relationships/image" Target="../media/image22.svg"/><Relationship Id="rId12" Type="http://schemas.openxmlformats.org/officeDocument/2006/relationships/image" Target="../media/image28.png"/><Relationship Id="rId17" Type="http://schemas.openxmlformats.org/officeDocument/2006/relationships/image" Target="../media/image5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svg"/><Relationship Id="rId20" Type="http://schemas.openxmlformats.org/officeDocument/2006/relationships/image" Target="../media/image13.sv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7.svg"/><Relationship Id="rId24" Type="http://schemas.openxmlformats.org/officeDocument/2006/relationships/image" Target="../media/image33.png"/><Relationship Id="rId5" Type="http://schemas.openxmlformats.org/officeDocument/2006/relationships/image" Target="../media/image20.svg"/><Relationship Id="rId15" Type="http://schemas.openxmlformats.org/officeDocument/2006/relationships/image" Target="../media/image31.png"/><Relationship Id="rId23" Type="http://schemas.openxmlformats.org/officeDocument/2006/relationships/image" Target="../media/image23.png"/><Relationship Id="rId28" Type="http://schemas.openxmlformats.org/officeDocument/2006/relationships/image" Target="../media/image37.svg"/><Relationship Id="rId10" Type="http://schemas.openxmlformats.org/officeDocument/2006/relationships/image" Target="../media/image26.png"/><Relationship Id="rId19" Type="http://schemas.openxmlformats.org/officeDocument/2006/relationships/image" Target="../media/image12.png"/><Relationship Id="rId31" Type="http://schemas.openxmlformats.org/officeDocument/2006/relationships/image" Target="../media/image40.png"/><Relationship Id="rId4" Type="http://schemas.openxmlformats.org/officeDocument/2006/relationships/image" Target="../media/image19.png"/><Relationship Id="rId9" Type="http://schemas.openxmlformats.org/officeDocument/2006/relationships/image" Target="../media/image25.svg"/><Relationship Id="rId14" Type="http://schemas.openxmlformats.org/officeDocument/2006/relationships/image" Target="../media/image30.svg"/><Relationship Id="rId22" Type="http://schemas.openxmlformats.org/officeDocument/2006/relationships/image" Target="../media/image15.svg"/><Relationship Id="rId27" Type="http://schemas.openxmlformats.org/officeDocument/2006/relationships/image" Target="../media/image36.png"/><Relationship Id="rId30" Type="http://schemas.openxmlformats.org/officeDocument/2006/relationships/image" Target="../media/image3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EED2-B879-455E-97B4-61BC5AF8E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4444" y="609600"/>
            <a:ext cx="3351756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Garaged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D0DC7-6BB5-49A8-93B1-32E6530EE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4444" y="1890201"/>
            <a:ext cx="3869914" cy="4450080"/>
          </a:xfrm>
        </p:spPr>
        <p:txBody>
          <a:bodyPr vert="horz" lIns="91440" tIns="45720" rIns="91440" bIns="45720" numCol="2" rtlCol="0">
            <a:normAutofit/>
          </a:bodyPr>
          <a:lstStyle/>
          <a:p>
            <a:pPr algn="l"/>
            <a:endParaRPr lang="en-US" sz="1800" dirty="0"/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Nick Cox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Eric Simmons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Zac Talley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Mario Cortes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C38C60F-3135-4B5A-A016-28358A667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4" y="609600"/>
            <a:ext cx="561351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301" y="674254"/>
            <a:ext cx="1521171" cy="496455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2594" y="1736436"/>
            <a:ext cx="8702243" cy="464127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Nick Cox - </a:t>
            </a:r>
            <a:r>
              <a:rPr lang="en-US" sz="1800" dirty="0"/>
              <a:t> DB / Functionality &amp; Integration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Eric Simmons - </a:t>
            </a:r>
            <a:r>
              <a:rPr lang="en-US" sz="1800" dirty="0"/>
              <a:t>UI Developer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Zac Talley -</a:t>
            </a:r>
            <a:r>
              <a:rPr lang="en-US" sz="1800" dirty="0"/>
              <a:t> Passport and Presentation developer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Mario Cortes - </a:t>
            </a:r>
            <a:r>
              <a:rPr lang="en-US" sz="1800" dirty="0"/>
              <a:t>Database Developer, Testing, Presentation &amp;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4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704" y="758537"/>
            <a:ext cx="3802553" cy="671945"/>
          </a:xfrm>
        </p:spPr>
        <p:txBody>
          <a:bodyPr>
            <a:noAutofit/>
          </a:bodyPr>
          <a:lstStyle/>
          <a:p>
            <a:r>
              <a:rPr lang="en-US" sz="2400" b="1" dirty="0"/>
              <a:t>Live Demo / Links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42254" y="1269420"/>
            <a:ext cx="7507492" cy="3884469"/>
          </a:xfrm>
        </p:spPr>
        <p:txBody>
          <a:bodyPr numCol="1" anchor="ctr">
            <a:normAutofit/>
          </a:bodyPr>
          <a:lstStyle/>
          <a:p>
            <a:r>
              <a:rPr lang="en-US" sz="1800" dirty="0"/>
              <a:t>Link to repository:</a:t>
            </a:r>
          </a:p>
          <a:p>
            <a:r>
              <a:rPr lang="en-US" sz="1800" dirty="0">
                <a:hlinkClick r:id="rId2"/>
              </a:rPr>
              <a:t>https://github.com/EricEnergy/garaged</a:t>
            </a:r>
            <a:endParaRPr lang="en-US" sz="1800" dirty="0"/>
          </a:p>
          <a:p>
            <a:r>
              <a:rPr lang="en-US" sz="1800" dirty="0"/>
              <a:t>Link to live site:</a:t>
            </a:r>
          </a:p>
          <a:p>
            <a:r>
              <a:rPr lang="en-US" sz="1800" dirty="0">
                <a:hlinkClick r:id="rId3"/>
              </a:rPr>
              <a:t>https://whispering-dusk-10991.herokuapp.com/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78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392" y="660400"/>
            <a:ext cx="4606117" cy="529358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Future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2392" y="1524722"/>
            <a:ext cx="4143807" cy="42624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Functionality to add user profile photos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Feature to submit contact requests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Payment platform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User ratings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Ability to edit unit info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Functionality to search by zip code and radius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0FA6E-3FC2-4882-8431-D13C687F1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413" y="4433454"/>
            <a:ext cx="4531255" cy="176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1351" y="2098040"/>
            <a:ext cx="9509298" cy="29265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Garaged</a:t>
            </a:r>
            <a:r>
              <a:rPr lang="en-US" sz="2400" dirty="0">
                <a:solidFill>
                  <a:schemeClr val="tx1"/>
                </a:solidFill>
              </a:rPr>
              <a:t> is a platform which connects people who require temporary storage with people who are willing to lease their own private space - such as a garage – and allows the hosts to profit while doing so.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1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2519" y="777240"/>
            <a:ext cx="10700789" cy="537972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200" b="1" dirty="0">
                <a:solidFill>
                  <a:schemeClr val="tx1"/>
                </a:solidFill>
                <a:latin typeface="+mj-lt"/>
              </a:rPr>
              <a:t>What are the benefits of Garaged over traditional storage facilities?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Reduced Cost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Convenience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Enriching the local community instead of large corporations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Allowing for climate-controlled environments which help to ensure the safety and wellbeing of items being stored</a:t>
            </a:r>
          </a:p>
        </p:txBody>
      </p:sp>
    </p:spTree>
    <p:extLst>
      <p:ext uri="{BB962C8B-B14F-4D97-AF65-F5344CB8AC3E}">
        <p14:creationId xmlns:p14="http://schemas.microsoft.com/office/powerpoint/2010/main" val="158730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ouse">
            <a:extLst>
              <a:ext uri="{FF2B5EF4-FFF2-40B4-BE49-F238E27FC236}">
                <a16:creationId xmlns:a16="http://schemas.microsoft.com/office/drawing/2014/main" id="{648AE4A8-F3D0-4AC7-A268-0E85E89D3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32785" y="-259525"/>
            <a:ext cx="6330591" cy="7117525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34865A4F-6047-430F-9E42-163BA5460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313" y="2207940"/>
            <a:ext cx="3481603" cy="3763107"/>
          </a:xfrm>
          <a:prstGeom prst="rect">
            <a:avLst/>
          </a:prstGeom>
        </p:spPr>
      </p:pic>
      <p:pic>
        <p:nvPicPr>
          <p:cNvPr id="18" name="Graphic 17" descr="Question mark">
            <a:extLst>
              <a:ext uri="{FF2B5EF4-FFF2-40B4-BE49-F238E27FC236}">
                <a16:creationId xmlns:a16="http://schemas.microsoft.com/office/drawing/2014/main" id="{52CA1AB1-31ED-436D-B153-8905E62C7B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75585" y="940696"/>
            <a:ext cx="2184939" cy="2184939"/>
          </a:xfrm>
          <a:prstGeom prst="rect">
            <a:avLst/>
          </a:prstGeom>
        </p:spPr>
      </p:pic>
      <p:pic>
        <p:nvPicPr>
          <p:cNvPr id="20" name="Graphic 19" descr="Car">
            <a:extLst>
              <a:ext uri="{FF2B5EF4-FFF2-40B4-BE49-F238E27FC236}">
                <a16:creationId xmlns:a16="http://schemas.microsoft.com/office/drawing/2014/main" id="{E808FD02-EAEA-4A43-9020-21218BCC43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889178" flipH="1">
            <a:off x="3271406" y="1317802"/>
            <a:ext cx="2533876" cy="223378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28D334D-C645-4843-B8AA-50A464BD4C65}"/>
              </a:ext>
            </a:extLst>
          </p:cNvPr>
          <p:cNvGrpSpPr/>
          <p:nvPr/>
        </p:nvGrpSpPr>
        <p:grpSpPr>
          <a:xfrm>
            <a:off x="6100735" y="6112212"/>
            <a:ext cx="1130699" cy="534300"/>
            <a:chOff x="6002215" y="5787426"/>
            <a:chExt cx="1130699" cy="5343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68F2BB-A84E-4BE0-A6AA-E6D9A02C8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2215" y="5826369"/>
              <a:ext cx="316523" cy="422031"/>
            </a:xfrm>
            <a:prstGeom prst="line">
              <a:avLst/>
            </a:prstGeom>
            <a:ln w="73025"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258C721-4E4B-4FDC-AC86-B997DBF9D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6816391" y="5787426"/>
              <a:ext cx="316523" cy="49991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9E2C209-13FC-4EC4-B3B4-B3D1D22B2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9350779">
              <a:off x="6420076" y="5821811"/>
              <a:ext cx="390178" cy="49991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2A177F-81F3-4E81-8AED-7F6AF61E9D06}"/>
              </a:ext>
            </a:extLst>
          </p:cNvPr>
          <p:cNvGrpSpPr/>
          <p:nvPr/>
        </p:nvGrpSpPr>
        <p:grpSpPr>
          <a:xfrm>
            <a:off x="8992307" y="2207940"/>
            <a:ext cx="784740" cy="824409"/>
            <a:chOff x="8144358" y="722903"/>
            <a:chExt cx="914400" cy="9144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74F0140-3D7E-4172-9885-778EEE9B6F05}"/>
                </a:ext>
              </a:extLst>
            </p:cNvPr>
            <p:cNvGrpSpPr/>
            <p:nvPr/>
          </p:nvGrpSpPr>
          <p:grpSpPr>
            <a:xfrm>
              <a:off x="8173104" y="745788"/>
              <a:ext cx="868631" cy="868631"/>
              <a:chOff x="10579515" y="491807"/>
              <a:chExt cx="868631" cy="868631"/>
            </a:xfrm>
            <a:solidFill>
              <a:schemeClr val="tx1"/>
            </a:solidFill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6A56A1D-B261-4B3A-915F-6FC90F9609A7}"/>
                  </a:ext>
                </a:extLst>
              </p:cNvPr>
              <p:cNvSpPr/>
              <p:nvPr/>
            </p:nvSpPr>
            <p:spPr>
              <a:xfrm>
                <a:off x="10656277" y="586154"/>
                <a:ext cx="703385" cy="67993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Sad face with solid fill">
                <a:extLst>
                  <a:ext uri="{FF2B5EF4-FFF2-40B4-BE49-F238E27FC236}">
                    <a16:creationId xmlns:a16="http://schemas.microsoft.com/office/drawing/2014/main" id="{DD1E5F13-EA06-458A-A95C-8F8FA441D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579515" y="491807"/>
                <a:ext cx="868631" cy="868631"/>
              </a:xfrm>
              <a:prstGeom prst="rect">
                <a:avLst/>
              </a:prstGeom>
            </p:spPr>
          </p:pic>
        </p:grpSp>
        <p:pic>
          <p:nvPicPr>
            <p:cNvPr id="32" name="Graphic 31" descr="Sad face with solid fill">
              <a:extLst>
                <a:ext uri="{FF2B5EF4-FFF2-40B4-BE49-F238E27FC236}">
                  <a16:creationId xmlns:a16="http://schemas.microsoft.com/office/drawing/2014/main" id="{6EB0ABC6-017B-40F6-B8B9-938D19E35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144358" y="72290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11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10065 0.07616 L 0.10755 0.15695 C 0.10885 0.17361 0.11132 0.19908 0.11458 0.22523 C 0.11796 0.25533 0.12148 0.27917 0.12395 0.2956 L 0.13658 0.37639 " pathEditMode="relative" rAng="4680000" ptsTypes="AAA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506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83000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34865A4F-6047-430F-9E42-163BA54604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7313" y="2207940"/>
            <a:ext cx="3481603" cy="3763107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D2A177F-81F3-4E81-8AED-7F6AF61E9D06}"/>
              </a:ext>
            </a:extLst>
          </p:cNvPr>
          <p:cNvGrpSpPr/>
          <p:nvPr/>
        </p:nvGrpSpPr>
        <p:grpSpPr>
          <a:xfrm>
            <a:off x="8992307" y="2207940"/>
            <a:ext cx="784740" cy="824409"/>
            <a:chOff x="8144358" y="722903"/>
            <a:chExt cx="914400" cy="9144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74F0140-3D7E-4172-9885-778EEE9B6F05}"/>
                </a:ext>
              </a:extLst>
            </p:cNvPr>
            <p:cNvGrpSpPr/>
            <p:nvPr/>
          </p:nvGrpSpPr>
          <p:grpSpPr>
            <a:xfrm>
              <a:off x="8173104" y="745788"/>
              <a:ext cx="868631" cy="868631"/>
              <a:chOff x="10579515" y="491807"/>
              <a:chExt cx="868631" cy="868631"/>
            </a:xfrm>
            <a:solidFill>
              <a:schemeClr val="tx1"/>
            </a:solidFill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6A56A1D-B261-4B3A-915F-6FC90F9609A7}"/>
                  </a:ext>
                </a:extLst>
              </p:cNvPr>
              <p:cNvSpPr/>
              <p:nvPr/>
            </p:nvSpPr>
            <p:spPr>
              <a:xfrm>
                <a:off x="10656277" y="586154"/>
                <a:ext cx="703385" cy="67993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Sad face with solid fill">
                <a:extLst>
                  <a:ext uri="{FF2B5EF4-FFF2-40B4-BE49-F238E27FC236}">
                    <a16:creationId xmlns:a16="http://schemas.microsoft.com/office/drawing/2014/main" id="{DD1E5F13-EA06-458A-A95C-8F8FA441D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579515" y="491807"/>
                <a:ext cx="868631" cy="868631"/>
              </a:xfrm>
              <a:prstGeom prst="rect">
                <a:avLst/>
              </a:prstGeom>
            </p:spPr>
          </p:pic>
        </p:grpSp>
        <p:pic>
          <p:nvPicPr>
            <p:cNvPr id="32" name="Graphic 31" descr="Sad face with solid fill">
              <a:extLst>
                <a:ext uri="{FF2B5EF4-FFF2-40B4-BE49-F238E27FC236}">
                  <a16:creationId xmlns:a16="http://schemas.microsoft.com/office/drawing/2014/main" id="{6EB0ABC6-017B-40F6-B8B9-938D19E35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44358" y="722903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E14393-7BDA-4333-B8A9-F9D148A717FE}"/>
              </a:ext>
            </a:extLst>
          </p:cNvPr>
          <p:cNvGrpSpPr/>
          <p:nvPr/>
        </p:nvGrpSpPr>
        <p:grpSpPr>
          <a:xfrm>
            <a:off x="5088481" y="2070756"/>
            <a:ext cx="3668615" cy="3900291"/>
            <a:chOff x="4681057" y="2176451"/>
            <a:chExt cx="3668615" cy="3900291"/>
          </a:xfrm>
        </p:grpSpPr>
        <p:pic>
          <p:nvPicPr>
            <p:cNvPr id="3" name="Graphic 2" descr="Man">
              <a:extLst>
                <a:ext uri="{FF2B5EF4-FFF2-40B4-BE49-F238E27FC236}">
                  <a16:creationId xmlns:a16="http://schemas.microsoft.com/office/drawing/2014/main" id="{6E0C8F14-C907-49B3-A12C-CC3B68417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81057" y="2176451"/>
              <a:ext cx="3668615" cy="390029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42B99A-3A79-4750-A4AD-FF7A4F264FE1}"/>
                </a:ext>
              </a:extLst>
            </p:cNvPr>
            <p:cNvGrpSpPr/>
            <p:nvPr/>
          </p:nvGrpSpPr>
          <p:grpSpPr>
            <a:xfrm>
              <a:off x="6109108" y="2228573"/>
              <a:ext cx="812512" cy="819056"/>
              <a:chOff x="2760782" y="1154545"/>
              <a:chExt cx="893570" cy="819056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FB2736A0-D0D4-453F-8AA3-E2E3EC67B565}"/>
                  </a:ext>
                </a:extLst>
              </p:cNvPr>
              <p:cNvSpPr/>
              <p:nvPr/>
            </p:nvSpPr>
            <p:spPr>
              <a:xfrm>
                <a:off x="2903945" y="1269926"/>
                <a:ext cx="628073" cy="613021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Graphic 6" descr="Grinning face with solid fill">
                <a:extLst>
                  <a:ext uri="{FF2B5EF4-FFF2-40B4-BE49-F238E27FC236}">
                    <a16:creationId xmlns:a16="http://schemas.microsoft.com/office/drawing/2014/main" id="{17CEA8F0-CB40-4FF9-9405-C6DB9CFBB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760782" y="1154545"/>
                <a:ext cx="893570" cy="819056"/>
              </a:xfrm>
              <a:prstGeom prst="rect">
                <a:avLst/>
              </a:prstGeom>
            </p:spPr>
          </p:pic>
        </p:grpSp>
      </p:grp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79B4842-14CC-4571-A2AF-505A3DA071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62416" y="-422396"/>
            <a:ext cx="2539682" cy="253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D1DB202-6EB1-4C89-BDEA-5A9740BAC6CC}"/>
              </a:ext>
            </a:extLst>
          </p:cNvPr>
          <p:cNvGrpSpPr/>
          <p:nvPr/>
        </p:nvGrpSpPr>
        <p:grpSpPr>
          <a:xfrm>
            <a:off x="3213127" y="886953"/>
            <a:ext cx="2338052" cy="1762463"/>
            <a:chOff x="3213127" y="886953"/>
            <a:chExt cx="2338052" cy="1762463"/>
          </a:xfrm>
        </p:grpSpPr>
        <p:sp>
          <p:nvSpPr>
            <p:cNvPr id="15" name="Speech Bubble: Oval 14">
              <a:extLst>
                <a:ext uri="{FF2B5EF4-FFF2-40B4-BE49-F238E27FC236}">
                  <a16:creationId xmlns:a16="http://schemas.microsoft.com/office/drawing/2014/main" id="{BA26BDE7-7702-4632-B274-608AD362706E}"/>
                </a:ext>
              </a:extLst>
            </p:cNvPr>
            <p:cNvSpPr/>
            <p:nvPr/>
          </p:nvSpPr>
          <p:spPr>
            <a:xfrm flipH="1">
              <a:off x="3213127" y="886953"/>
              <a:ext cx="2338052" cy="1762463"/>
            </a:xfrm>
            <a:prstGeom prst="wedgeEllipseCallout">
              <a:avLst>
                <a:gd name="adj1" fmla="val -73982"/>
                <a:gd name="adj2" fmla="val 38862"/>
              </a:avLst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A close up of a sign&#10;&#10;Description automatically generated">
              <a:extLst>
                <a:ext uri="{FF2B5EF4-FFF2-40B4-BE49-F238E27FC236}">
                  <a16:creationId xmlns:a16="http://schemas.microsoft.com/office/drawing/2014/main" id="{E23F7783-3308-4E23-B3BE-119695D7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05157" y="1076522"/>
              <a:ext cx="1383323" cy="1383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74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869A73-9871-46D4-82D7-9016A53657AF}"/>
              </a:ext>
            </a:extLst>
          </p:cNvPr>
          <p:cNvGrpSpPr/>
          <p:nvPr/>
        </p:nvGrpSpPr>
        <p:grpSpPr>
          <a:xfrm>
            <a:off x="7277685" y="2140650"/>
            <a:ext cx="3291840" cy="3763107"/>
            <a:chOff x="7406640" y="2187542"/>
            <a:chExt cx="3291840" cy="3763107"/>
          </a:xfrm>
        </p:grpSpPr>
        <p:pic>
          <p:nvPicPr>
            <p:cNvPr id="16" name="Graphic 15" descr="Man">
              <a:extLst>
                <a:ext uri="{FF2B5EF4-FFF2-40B4-BE49-F238E27FC236}">
                  <a16:creationId xmlns:a16="http://schemas.microsoft.com/office/drawing/2014/main" id="{34865A4F-6047-430F-9E42-163BA5460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-6815" r="12264"/>
            <a:stretch/>
          </p:blipFill>
          <p:spPr>
            <a:xfrm>
              <a:off x="7406640" y="2187542"/>
              <a:ext cx="3291840" cy="3763107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D2A177F-81F3-4E81-8AED-7F6AF61E9D06}"/>
                </a:ext>
              </a:extLst>
            </p:cNvPr>
            <p:cNvGrpSpPr/>
            <p:nvPr/>
          </p:nvGrpSpPr>
          <p:grpSpPr>
            <a:xfrm>
              <a:off x="8992307" y="2207940"/>
              <a:ext cx="784740" cy="824409"/>
              <a:chOff x="8144358" y="722903"/>
              <a:chExt cx="914400" cy="9144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74F0140-3D7E-4172-9885-778EEE9B6F05}"/>
                  </a:ext>
                </a:extLst>
              </p:cNvPr>
              <p:cNvGrpSpPr/>
              <p:nvPr/>
            </p:nvGrpSpPr>
            <p:grpSpPr>
              <a:xfrm>
                <a:off x="8173104" y="745788"/>
                <a:ext cx="868631" cy="868631"/>
                <a:chOff x="10579515" y="491807"/>
                <a:chExt cx="868631" cy="868631"/>
              </a:xfrm>
              <a:solidFill>
                <a:schemeClr val="tx1"/>
              </a:solidFill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6A56A1D-B261-4B3A-915F-6FC90F9609A7}"/>
                    </a:ext>
                  </a:extLst>
                </p:cNvPr>
                <p:cNvSpPr/>
                <p:nvPr/>
              </p:nvSpPr>
              <p:spPr>
                <a:xfrm>
                  <a:off x="10656277" y="586154"/>
                  <a:ext cx="703385" cy="67993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endParaRPr>
                </a:p>
              </p:txBody>
            </p:sp>
            <p:pic>
              <p:nvPicPr>
                <p:cNvPr id="9" name="Graphic 8" descr="Sad face with solid fill">
                  <a:extLst>
                    <a:ext uri="{FF2B5EF4-FFF2-40B4-BE49-F238E27FC236}">
                      <a16:creationId xmlns:a16="http://schemas.microsoft.com/office/drawing/2014/main" id="{DD1E5F13-EA06-458A-A95C-8F8FA441D5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79515" y="491807"/>
                  <a:ext cx="868631" cy="868631"/>
                </a:xfrm>
                <a:prstGeom prst="rect">
                  <a:avLst/>
                </a:prstGeom>
              </p:spPr>
            </p:pic>
          </p:grpSp>
          <p:pic>
            <p:nvPicPr>
              <p:cNvPr id="32" name="Graphic 31" descr="Sad face with solid fill">
                <a:extLst>
                  <a:ext uri="{FF2B5EF4-FFF2-40B4-BE49-F238E27FC236}">
                    <a16:creationId xmlns:a16="http://schemas.microsoft.com/office/drawing/2014/main" id="{6EB0ABC6-017B-40F6-B8B9-938D19E35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144358" y="722903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144DF-D401-47DA-BB97-3479EB65A804}"/>
              </a:ext>
            </a:extLst>
          </p:cNvPr>
          <p:cNvGrpSpPr/>
          <p:nvPr/>
        </p:nvGrpSpPr>
        <p:grpSpPr>
          <a:xfrm>
            <a:off x="3231027" y="2116052"/>
            <a:ext cx="3763107" cy="3808103"/>
            <a:chOff x="3231027" y="2116052"/>
            <a:chExt cx="3763107" cy="380810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382771D-58ED-478C-B60E-B8C94AC7B975}"/>
                </a:ext>
              </a:extLst>
            </p:cNvPr>
            <p:cNvGrpSpPr/>
            <p:nvPr/>
          </p:nvGrpSpPr>
          <p:grpSpPr>
            <a:xfrm>
              <a:off x="3231027" y="2130497"/>
              <a:ext cx="3763107" cy="3793658"/>
              <a:chOff x="3231027" y="2130497"/>
              <a:chExt cx="3763107" cy="3793658"/>
            </a:xfrm>
          </p:grpSpPr>
          <p:pic>
            <p:nvPicPr>
              <p:cNvPr id="6" name="Graphic 5" descr="Woman">
                <a:extLst>
                  <a:ext uri="{FF2B5EF4-FFF2-40B4-BE49-F238E27FC236}">
                    <a16:creationId xmlns:a16="http://schemas.microsoft.com/office/drawing/2014/main" id="{E1DB39E5-A86B-483B-9A86-E29B72420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31027" y="2161048"/>
                <a:ext cx="3763107" cy="3763107"/>
              </a:xfrm>
              <a:prstGeom prst="rect">
                <a:avLst/>
              </a:prstGeom>
            </p:spPr>
          </p:pic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EC0D5C8A-EAE1-4C8C-A2B5-06F1186F8ABF}"/>
                  </a:ext>
                </a:extLst>
              </p:cNvPr>
              <p:cNvSpPr/>
              <p:nvPr/>
            </p:nvSpPr>
            <p:spPr>
              <a:xfrm>
                <a:off x="4701889" y="2130497"/>
                <a:ext cx="770848" cy="790308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8" name="Graphic 27" descr="Smiling face with solid fill">
              <a:extLst>
                <a:ext uri="{FF2B5EF4-FFF2-40B4-BE49-F238E27FC236}">
                  <a16:creationId xmlns:a16="http://schemas.microsoft.com/office/drawing/2014/main" id="{27586A09-8CC7-42C2-9561-3936EC1FF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55380" y="2116052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0DDCD6-CDCB-45EF-AA32-BB5472C88B30}"/>
              </a:ext>
            </a:extLst>
          </p:cNvPr>
          <p:cNvGrpSpPr/>
          <p:nvPr/>
        </p:nvGrpSpPr>
        <p:grpSpPr>
          <a:xfrm>
            <a:off x="6469500" y="2264925"/>
            <a:ext cx="784740" cy="824409"/>
            <a:chOff x="7268800" y="386562"/>
            <a:chExt cx="914479" cy="914479"/>
          </a:xfrm>
        </p:grpSpPr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1EEC53EA-B72A-497B-A1A5-F5C24A26AC95}"/>
                </a:ext>
              </a:extLst>
            </p:cNvPr>
            <p:cNvSpPr/>
            <p:nvPr/>
          </p:nvSpPr>
          <p:spPr>
            <a:xfrm>
              <a:off x="7370138" y="466468"/>
              <a:ext cx="766449" cy="71510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54226A7-ED07-4385-A33B-4826D11BF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268800" y="386562"/>
              <a:ext cx="914479" cy="91447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1BC7E1-065F-405D-91D7-7CE69F6B9FE9}"/>
              </a:ext>
            </a:extLst>
          </p:cNvPr>
          <p:cNvGrpSpPr/>
          <p:nvPr/>
        </p:nvGrpSpPr>
        <p:grpSpPr>
          <a:xfrm>
            <a:off x="-243426" y="1087968"/>
            <a:ext cx="4682064" cy="4682064"/>
            <a:chOff x="-243426" y="1087968"/>
            <a:chExt cx="4682064" cy="46820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16A0B99-6526-49EC-9786-7CD5C26B0E87}"/>
                </a:ext>
              </a:extLst>
            </p:cNvPr>
            <p:cNvGrpSpPr/>
            <p:nvPr/>
          </p:nvGrpSpPr>
          <p:grpSpPr>
            <a:xfrm>
              <a:off x="-243426" y="1087968"/>
              <a:ext cx="4682064" cy="4682064"/>
              <a:chOff x="-243426" y="1087968"/>
              <a:chExt cx="4682064" cy="4682064"/>
            </a:xfrm>
          </p:grpSpPr>
          <p:pic>
            <p:nvPicPr>
              <p:cNvPr id="17" name="Graphic 16" descr="Home">
                <a:extLst>
                  <a:ext uri="{FF2B5EF4-FFF2-40B4-BE49-F238E27FC236}">
                    <a16:creationId xmlns:a16="http://schemas.microsoft.com/office/drawing/2014/main" id="{CC330963-404F-46FE-A388-D9C78033A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-243426" y="1087968"/>
                <a:ext cx="4682064" cy="4682064"/>
              </a:xfrm>
              <a:prstGeom prst="rect">
                <a:avLst/>
              </a:prstGeom>
            </p:spPr>
          </p:pic>
          <p:sp>
            <p:nvSpPr>
              <p:cNvPr id="18" name="Flowchart: Off-page Connector 17">
                <a:extLst>
                  <a:ext uri="{FF2B5EF4-FFF2-40B4-BE49-F238E27FC236}">
                    <a16:creationId xmlns:a16="http://schemas.microsoft.com/office/drawing/2014/main" id="{6B074D3F-5255-42C4-91B8-1B79ECB6D9A3}"/>
                  </a:ext>
                </a:extLst>
              </p:cNvPr>
              <p:cNvSpPr/>
              <p:nvPr/>
            </p:nvSpPr>
            <p:spPr>
              <a:xfrm flipV="1">
                <a:off x="884267" y="3428999"/>
                <a:ext cx="2426677" cy="1787424"/>
              </a:xfrm>
              <a:prstGeom prst="flowChartOffpage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31E1B41A-1A9C-4CB0-A568-A5A009FFB312}"/>
                  </a:ext>
                </a:extLst>
              </p:cNvPr>
              <p:cNvSpPr/>
              <p:nvPr/>
            </p:nvSpPr>
            <p:spPr>
              <a:xfrm>
                <a:off x="884267" y="2573252"/>
                <a:ext cx="2426677" cy="1178985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" name="Graphic 33" descr="Taxi">
              <a:extLst>
                <a:ext uri="{FF2B5EF4-FFF2-40B4-BE49-F238E27FC236}">
                  <a16:creationId xmlns:a16="http://schemas.microsoft.com/office/drawing/2014/main" id="{88C37761-88FF-47EA-AEDB-BEAFF6559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33102" y="3847285"/>
              <a:ext cx="1521397" cy="152139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20D1C3-D98C-47BA-A4B1-7EA15C6E0087}"/>
              </a:ext>
            </a:extLst>
          </p:cNvPr>
          <p:cNvGrpSpPr/>
          <p:nvPr/>
        </p:nvGrpSpPr>
        <p:grpSpPr>
          <a:xfrm>
            <a:off x="1937977" y="3771932"/>
            <a:ext cx="1524132" cy="1606195"/>
            <a:chOff x="10023165" y="243839"/>
            <a:chExt cx="1524132" cy="160619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DDF4AD5-7332-452A-A585-9DB9B1448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023165" y="325902"/>
              <a:ext cx="1524132" cy="1524132"/>
            </a:xfrm>
            <a:prstGeom prst="rect">
              <a:avLst/>
            </a:prstGeom>
          </p:spPr>
        </p:pic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A28EEA22-3A13-433B-B6BB-389C51EDD1BD}"/>
                </a:ext>
              </a:extLst>
            </p:cNvPr>
            <p:cNvSpPr/>
            <p:nvPr/>
          </p:nvSpPr>
          <p:spPr>
            <a:xfrm>
              <a:off x="10523081" y="243839"/>
              <a:ext cx="524300" cy="436099"/>
            </a:xfrm>
            <a:prstGeom prst="flowChartProces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02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-0.00162 L -0.19635 0.013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B697CAC7-1F23-412A-B0CF-85B7C6453214}"/>
              </a:ext>
            </a:extLst>
          </p:cNvPr>
          <p:cNvSpPr/>
          <p:nvPr/>
        </p:nvSpPr>
        <p:spPr>
          <a:xfrm>
            <a:off x="6694512" y="2572844"/>
            <a:ext cx="512789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427C4B-9BE4-435D-AE25-D67065BE54C1}"/>
              </a:ext>
            </a:extLst>
          </p:cNvPr>
          <p:cNvGrpSpPr/>
          <p:nvPr/>
        </p:nvGrpSpPr>
        <p:grpSpPr>
          <a:xfrm>
            <a:off x="6096000" y="1514425"/>
            <a:ext cx="6713436" cy="4541618"/>
            <a:chOff x="-243426" y="1087968"/>
            <a:chExt cx="7237560" cy="48361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3FCA32-54A7-4D15-9352-4E65277F35ED}"/>
                </a:ext>
              </a:extLst>
            </p:cNvPr>
            <p:cNvGrpSpPr/>
            <p:nvPr/>
          </p:nvGrpSpPr>
          <p:grpSpPr>
            <a:xfrm>
              <a:off x="-243426" y="1087968"/>
              <a:ext cx="7237560" cy="4836187"/>
              <a:chOff x="-243426" y="1087968"/>
              <a:chExt cx="7237560" cy="483618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07144DF-D401-47DA-BB97-3479EB65A804}"/>
                  </a:ext>
                </a:extLst>
              </p:cNvPr>
              <p:cNvGrpSpPr/>
              <p:nvPr/>
            </p:nvGrpSpPr>
            <p:grpSpPr>
              <a:xfrm>
                <a:off x="3231027" y="2116052"/>
                <a:ext cx="3763107" cy="3808103"/>
                <a:chOff x="3231027" y="2116052"/>
                <a:chExt cx="3763107" cy="3808103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382771D-58ED-478C-B60E-B8C94AC7B975}"/>
                    </a:ext>
                  </a:extLst>
                </p:cNvPr>
                <p:cNvGrpSpPr/>
                <p:nvPr/>
              </p:nvGrpSpPr>
              <p:grpSpPr>
                <a:xfrm>
                  <a:off x="3231027" y="2130497"/>
                  <a:ext cx="3763107" cy="3793658"/>
                  <a:chOff x="3231027" y="2130497"/>
                  <a:chExt cx="3763107" cy="3793658"/>
                </a:xfrm>
              </p:grpSpPr>
              <p:pic>
                <p:nvPicPr>
                  <p:cNvPr id="6" name="Graphic 5" descr="Woman">
                    <a:extLst>
                      <a:ext uri="{FF2B5EF4-FFF2-40B4-BE49-F238E27FC236}">
                        <a16:creationId xmlns:a16="http://schemas.microsoft.com/office/drawing/2014/main" id="{E1DB39E5-A86B-483B-9A86-E29B72420D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31027" y="2161048"/>
                    <a:ext cx="3763107" cy="3763107"/>
                  </a:xfrm>
                  <a:prstGeom prst="rect">
                    <a:avLst/>
                  </a:prstGeom>
                </p:spPr>
              </p:pic>
              <p:sp>
                <p:nvSpPr>
                  <p:cNvPr id="24" name="Flowchart: Connector 23">
                    <a:extLst>
                      <a:ext uri="{FF2B5EF4-FFF2-40B4-BE49-F238E27FC236}">
                        <a16:creationId xmlns:a16="http://schemas.microsoft.com/office/drawing/2014/main" id="{EC0D5C8A-EAE1-4C8C-A2B5-06F1186F8ABF}"/>
                      </a:ext>
                    </a:extLst>
                  </p:cNvPr>
                  <p:cNvSpPr/>
                  <p:nvPr/>
                </p:nvSpPr>
                <p:spPr>
                  <a:xfrm>
                    <a:off x="4701889" y="2130497"/>
                    <a:ext cx="770848" cy="790308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8" name="Graphic 27" descr="Smiling face with solid fill">
                  <a:extLst>
                    <a:ext uri="{FF2B5EF4-FFF2-40B4-BE49-F238E27FC236}">
                      <a16:creationId xmlns:a16="http://schemas.microsoft.com/office/drawing/2014/main" id="{27586A09-8CC7-42C2-9561-3936EC1FFA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55380" y="2116052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51BC7E1-065F-405D-91D7-7CE69F6B9FE9}"/>
                  </a:ext>
                </a:extLst>
              </p:cNvPr>
              <p:cNvGrpSpPr/>
              <p:nvPr/>
            </p:nvGrpSpPr>
            <p:grpSpPr>
              <a:xfrm>
                <a:off x="-243426" y="1087968"/>
                <a:ext cx="4682064" cy="4682064"/>
                <a:chOff x="-243426" y="1087968"/>
                <a:chExt cx="4682064" cy="4682064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16A0B99-6526-49EC-9786-7CD5C26B0E87}"/>
                    </a:ext>
                  </a:extLst>
                </p:cNvPr>
                <p:cNvGrpSpPr/>
                <p:nvPr/>
              </p:nvGrpSpPr>
              <p:grpSpPr>
                <a:xfrm>
                  <a:off x="-243426" y="1087968"/>
                  <a:ext cx="4682064" cy="4682064"/>
                  <a:chOff x="-243426" y="1087968"/>
                  <a:chExt cx="4682064" cy="4682064"/>
                </a:xfrm>
              </p:grpSpPr>
              <p:pic>
                <p:nvPicPr>
                  <p:cNvPr id="17" name="Graphic 16" descr="Home">
                    <a:extLst>
                      <a:ext uri="{FF2B5EF4-FFF2-40B4-BE49-F238E27FC236}">
                        <a16:creationId xmlns:a16="http://schemas.microsoft.com/office/drawing/2014/main" id="{CC330963-404F-46FE-A388-D9C78033A9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243426" y="1087968"/>
                    <a:ext cx="4682064" cy="4682064"/>
                  </a:xfrm>
                  <a:prstGeom prst="rect">
                    <a:avLst/>
                  </a:prstGeom>
                </p:spPr>
              </p:pic>
              <p:sp>
                <p:nvSpPr>
                  <p:cNvPr id="18" name="Flowchart: Off-page Connector 17">
                    <a:extLst>
                      <a:ext uri="{FF2B5EF4-FFF2-40B4-BE49-F238E27FC236}">
                        <a16:creationId xmlns:a16="http://schemas.microsoft.com/office/drawing/2014/main" id="{6B074D3F-5255-42C4-91B8-1B79ECB6D9A3}"/>
                      </a:ext>
                    </a:extLst>
                  </p:cNvPr>
                  <p:cNvSpPr/>
                  <p:nvPr/>
                </p:nvSpPr>
                <p:spPr>
                  <a:xfrm flipV="1">
                    <a:off x="884267" y="3428999"/>
                    <a:ext cx="2426677" cy="1787424"/>
                  </a:xfrm>
                  <a:prstGeom prst="flowChartOffpageConnector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Isosceles Triangle 19">
                    <a:extLst>
                      <a:ext uri="{FF2B5EF4-FFF2-40B4-BE49-F238E27FC236}">
                        <a16:creationId xmlns:a16="http://schemas.microsoft.com/office/drawing/2014/main" id="{31E1B41A-1A9C-4CB0-A568-A5A009FFB312}"/>
                      </a:ext>
                    </a:extLst>
                  </p:cNvPr>
                  <p:cNvSpPr/>
                  <p:nvPr/>
                </p:nvSpPr>
                <p:spPr>
                  <a:xfrm>
                    <a:off x="884267" y="2573252"/>
                    <a:ext cx="2426677" cy="117898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4" name="Graphic 33" descr="Taxi">
                  <a:extLst>
                    <a:ext uri="{FF2B5EF4-FFF2-40B4-BE49-F238E27FC236}">
                      <a16:creationId xmlns:a16="http://schemas.microsoft.com/office/drawing/2014/main" id="{88C37761-88FF-47EA-AEDB-BEAFF6559D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3102" y="3847285"/>
                  <a:ext cx="1521397" cy="15213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20D1C3-D98C-47BA-A4B1-7EA15C6E0087}"/>
                </a:ext>
              </a:extLst>
            </p:cNvPr>
            <p:cNvGrpSpPr/>
            <p:nvPr/>
          </p:nvGrpSpPr>
          <p:grpSpPr>
            <a:xfrm>
              <a:off x="1937977" y="3771932"/>
              <a:ext cx="1524132" cy="1606195"/>
              <a:chOff x="10023165" y="243839"/>
              <a:chExt cx="1524132" cy="160619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DDF4AD5-7332-452A-A585-9DB9B1448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23165" y="325902"/>
                <a:ext cx="1524132" cy="1524132"/>
              </a:xfrm>
              <a:prstGeom prst="rect">
                <a:avLst/>
              </a:prstGeom>
            </p:spPr>
          </p:pic>
          <p:sp>
            <p:nvSpPr>
              <p:cNvPr id="39" name="Flowchart: Process 38">
                <a:extLst>
                  <a:ext uri="{FF2B5EF4-FFF2-40B4-BE49-F238E27FC236}">
                    <a16:creationId xmlns:a16="http://schemas.microsoft.com/office/drawing/2014/main" id="{A28EEA22-3A13-433B-B6BB-389C51EDD1BD}"/>
                  </a:ext>
                </a:extLst>
              </p:cNvPr>
              <p:cNvSpPr/>
              <p:nvPr/>
            </p:nvSpPr>
            <p:spPr>
              <a:xfrm>
                <a:off x="10523081" y="243839"/>
                <a:ext cx="524300" cy="436099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Graphic 14" descr="Home">
            <a:extLst>
              <a:ext uri="{FF2B5EF4-FFF2-40B4-BE49-F238E27FC236}">
                <a16:creationId xmlns:a16="http://schemas.microsoft.com/office/drawing/2014/main" id="{32C3A544-C94F-4E1C-AD34-4846211CF6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0947" y="-32449"/>
            <a:ext cx="3014760" cy="301476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3E951F5-4371-42B3-BFC6-342895E796A9}"/>
              </a:ext>
            </a:extLst>
          </p:cNvPr>
          <p:cNvGrpSpPr/>
          <p:nvPr/>
        </p:nvGrpSpPr>
        <p:grpSpPr>
          <a:xfrm>
            <a:off x="-32969" y="2073752"/>
            <a:ext cx="5186674" cy="4200699"/>
            <a:chOff x="-32969" y="2073752"/>
            <a:chExt cx="5186674" cy="420069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BB69A93-1904-4CED-9B3D-2DB5A2FA724D}"/>
                </a:ext>
              </a:extLst>
            </p:cNvPr>
            <p:cNvGrpSpPr/>
            <p:nvPr/>
          </p:nvGrpSpPr>
          <p:grpSpPr>
            <a:xfrm>
              <a:off x="-32969" y="2073752"/>
              <a:ext cx="5186674" cy="4200699"/>
              <a:chOff x="-32969" y="2073752"/>
              <a:chExt cx="5186674" cy="42006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B37FA14-1345-4F51-8156-DB36FA50FE95}"/>
                  </a:ext>
                </a:extLst>
              </p:cNvPr>
              <p:cNvGrpSpPr/>
              <p:nvPr/>
            </p:nvGrpSpPr>
            <p:grpSpPr>
              <a:xfrm>
                <a:off x="-32969" y="2073752"/>
                <a:ext cx="5186674" cy="4200699"/>
                <a:chOff x="-463151" y="1854568"/>
                <a:chExt cx="5186674" cy="4200699"/>
              </a:xfrm>
            </p:grpSpPr>
            <p:pic>
              <p:nvPicPr>
                <p:cNvPr id="8" name="Graphic 7" descr="Family with boy">
                  <a:extLst>
                    <a:ext uri="{FF2B5EF4-FFF2-40B4-BE49-F238E27FC236}">
                      <a16:creationId xmlns:a16="http://schemas.microsoft.com/office/drawing/2014/main" id="{A03ECC95-B645-4F8F-9214-8B2CE1E98D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2824" y="1854568"/>
                  <a:ext cx="4200699" cy="4200699"/>
                </a:xfrm>
                <a:prstGeom prst="rect">
                  <a:avLst/>
                </a:prstGeom>
              </p:spPr>
            </p:pic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B1C85EFD-7955-4F31-B6A7-08FDD1CD0776}"/>
                    </a:ext>
                  </a:extLst>
                </p:cNvPr>
                <p:cNvGrpSpPr/>
                <p:nvPr/>
              </p:nvGrpSpPr>
              <p:grpSpPr>
                <a:xfrm>
                  <a:off x="-463151" y="2073752"/>
                  <a:ext cx="3291840" cy="3763107"/>
                  <a:chOff x="7277685" y="2140650"/>
                  <a:chExt cx="3291840" cy="3763107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E9869A73-9871-46D4-82D7-9016A53657AF}"/>
                      </a:ext>
                    </a:extLst>
                  </p:cNvPr>
                  <p:cNvGrpSpPr/>
                  <p:nvPr/>
                </p:nvGrpSpPr>
                <p:grpSpPr>
                  <a:xfrm>
                    <a:off x="7277685" y="2140650"/>
                    <a:ext cx="3291840" cy="3763107"/>
                    <a:chOff x="7406640" y="2187542"/>
                    <a:chExt cx="3291840" cy="3763107"/>
                  </a:xfrm>
                </p:grpSpPr>
                <p:pic>
                  <p:nvPicPr>
                    <p:cNvPr id="16" name="Graphic 15" descr="Man">
                      <a:extLst>
                        <a:ext uri="{FF2B5EF4-FFF2-40B4-BE49-F238E27FC236}">
                          <a16:creationId xmlns:a16="http://schemas.microsoft.com/office/drawing/2014/main" id="{34865A4F-6047-430F-9E42-163BA54604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7">
                      <a:extLst>
                        <a:ext uri="{96DAC541-7B7A-43D3-8B79-37D633B846F1}">
                          <asvg:svgBlip xmlns:asvg="http://schemas.microsoft.com/office/drawing/2016/SVG/main" r:embed="rId18"/>
                        </a:ext>
                      </a:extLst>
                    </a:blip>
                    <a:srcRect l="-6815" r="12264"/>
                    <a:stretch/>
                  </p:blipFill>
                  <p:spPr>
                    <a:xfrm>
                      <a:off x="7406640" y="2187542"/>
                      <a:ext cx="3291840" cy="3763107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DD2A177F-81F3-4E81-8AED-7F6AF61E9D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92307" y="2207940"/>
                      <a:ext cx="784740" cy="824409"/>
                      <a:chOff x="8144358" y="722903"/>
                      <a:chExt cx="914400" cy="914400"/>
                    </a:xfrm>
                  </p:grpSpPr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474F0140-3D7E-4172-9885-778EEE9B6F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173104" y="745788"/>
                        <a:ext cx="868631" cy="868631"/>
                        <a:chOff x="10579515" y="491807"/>
                        <a:chExt cx="868631" cy="868631"/>
                      </a:xfrm>
                      <a:solidFill>
                        <a:schemeClr val="tx1"/>
                      </a:solidFill>
                    </p:grpSpPr>
                    <p:sp>
                      <p:nvSpPr>
                        <p:cNvPr id="13" name="Oval 12">
                          <a:extLst>
                            <a:ext uri="{FF2B5EF4-FFF2-40B4-BE49-F238E27FC236}">
                              <a16:creationId xmlns:a16="http://schemas.microsoft.com/office/drawing/2014/main" id="{C6A56A1D-B261-4B3A-915F-6FC90F9609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656277" y="586154"/>
                          <a:ext cx="703385" cy="679938"/>
                        </a:xfrm>
                        <a:prstGeom prst="ellipse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p:txBody>
                    </p:sp>
                    <p:pic>
                      <p:nvPicPr>
                        <p:cNvPr id="9" name="Graphic 8" descr="Sad face with solid fill">
                          <a:extLst>
                            <a:ext uri="{FF2B5EF4-FFF2-40B4-BE49-F238E27FC236}">
                              <a16:creationId xmlns:a16="http://schemas.microsoft.com/office/drawing/2014/main" id="{DD1E5F13-EA06-458A-A95C-8F8FA441D54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9">
                          <a:extLst>
                            <a:ext uri="{96DAC541-7B7A-43D3-8B79-37D633B846F1}">
                              <asvg:svgBlip xmlns:asvg="http://schemas.microsoft.com/office/drawing/2016/SVG/main" r:embed="rId2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579515" y="491807"/>
                          <a:ext cx="868631" cy="868631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2" name="Graphic 31" descr="Sad face with solid fill">
                        <a:extLst>
                          <a:ext uri="{FF2B5EF4-FFF2-40B4-BE49-F238E27FC236}">
                            <a16:creationId xmlns:a16="http://schemas.microsoft.com/office/drawing/2014/main" id="{6EB0ABC6-017B-40F6-B8B9-938D19E3568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1">
                        <a:extLst>
                          <a:ext uri="{96DAC541-7B7A-43D3-8B79-37D633B846F1}">
                            <asvg:svgBlip xmlns:asvg="http://schemas.microsoft.com/office/drawing/2016/SVG/main" r:embed="rId22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144358" y="722903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010DDCD6-CDCB-45EF-AA32-BB5472C88B30}"/>
                      </a:ext>
                    </a:extLst>
                  </p:cNvPr>
                  <p:cNvGrpSpPr/>
                  <p:nvPr/>
                </p:nvGrpSpPr>
                <p:grpSpPr>
                  <a:xfrm>
                    <a:off x="8863352" y="2161047"/>
                    <a:ext cx="784740" cy="824409"/>
                    <a:chOff x="7268800" y="386562"/>
                    <a:chExt cx="914479" cy="914479"/>
                  </a:xfrm>
                </p:grpSpPr>
                <p:sp>
                  <p:nvSpPr>
                    <p:cNvPr id="36" name="Flowchart: Connector 35">
                      <a:extLst>
                        <a:ext uri="{FF2B5EF4-FFF2-40B4-BE49-F238E27FC236}">
                          <a16:creationId xmlns:a16="http://schemas.microsoft.com/office/drawing/2014/main" id="{1EEC53EA-B72A-497B-A1A5-F5C24A26A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0138" y="466468"/>
                      <a:ext cx="766449" cy="715108"/>
                    </a:xfrm>
                    <a:prstGeom prst="flowChartConnector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0" name="Picture 29">
                      <a:extLst>
                        <a:ext uri="{FF2B5EF4-FFF2-40B4-BE49-F238E27FC236}">
                          <a16:creationId xmlns:a16="http://schemas.microsoft.com/office/drawing/2014/main" id="{954226A7-ED07-4385-A33B-4826D11BF88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7268800" y="386562"/>
                      <a:ext cx="914479" cy="914479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4983730-1308-42FB-8CD6-BEE7A3BD93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79161" y="2333967"/>
                <a:ext cx="786452" cy="823031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666741E-CE59-4163-BC27-7F0EA8FCCE0A}"/>
                </a:ext>
              </a:extLst>
            </p:cNvPr>
            <p:cNvGrpSpPr/>
            <p:nvPr/>
          </p:nvGrpSpPr>
          <p:grpSpPr>
            <a:xfrm>
              <a:off x="4084035" y="4204828"/>
              <a:ext cx="709780" cy="603368"/>
              <a:chOff x="6328517" y="2572844"/>
              <a:chExt cx="691662" cy="691662"/>
            </a:xfrm>
          </p:grpSpPr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B6AAFCE9-7B3D-4346-9A6A-4DED18A32489}"/>
                  </a:ext>
                </a:extLst>
              </p:cNvPr>
              <p:cNvSpPr/>
              <p:nvPr/>
            </p:nvSpPr>
            <p:spPr>
              <a:xfrm>
                <a:off x="6427940" y="2699798"/>
                <a:ext cx="457200" cy="4572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 descr="Devil face with solid fill">
                <a:extLst>
                  <a:ext uri="{FF2B5EF4-FFF2-40B4-BE49-F238E27FC236}">
                    <a16:creationId xmlns:a16="http://schemas.microsoft.com/office/drawing/2014/main" id="{ADFA9C6F-B2AD-4756-97AF-9BD1A3C59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6328517" y="2572844"/>
                <a:ext cx="691662" cy="691662"/>
              </a:xfrm>
              <a:prstGeom prst="rect">
                <a:avLst/>
              </a:prstGeom>
            </p:spPr>
          </p:pic>
        </p:grp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E68EE2C-8E82-4591-BA9A-9BA36110CDE8}"/>
              </a:ext>
            </a:extLst>
          </p:cNvPr>
          <p:cNvCxnSpPr/>
          <p:nvPr/>
        </p:nvCxnSpPr>
        <p:spPr>
          <a:xfrm>
            <a:off x="5990492" y="187569"/>
            <a:ext cx="0" cy="6424246"/>
          </a:xfrm>
          <a:prstGeom prst="line">
            <a:avLst/>
          </a:prstGeom>
          <a:ln w="47625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Heart">
            <a:extLst>
              <a:ext uri="{FF2B5EF4-FFF2-40B4-BE49-F238E27FC236}">
                <a16:creationId xmlns:a16="http://schemas.microsoft.com/office/drawing/2014/main" id="{BC69634C-AAAD-40BF-93A2-DCB8A0669B3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138098" y="1738771"/>
            <a:ext cx="1216651" cy="1216651"/>
          </a:xfrm>
          <a:prstGeom prst="rect">
            <a:avLst/>
          </a:prstGeom>
        </p:spPr>
      </p:pic>
      <p:pic>
        <p:nvPicPr>
          <p:cNvPr id="49" name="Graphic 48" descr="Dollar">
            <a:extLst>
              <a:ext uri="{FF2B5EF4-FFF2-40B4-BE49-F238E27FC236}">
                <a16:creationId xmlns:a16="http://schemas.microsoft.com/office/drawing/2014/main" id="{73788CBD-DC3C-4638-87DC-64EC4848777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485046" y="1650649"/>
            <a:ext cx="1154255" cy="98217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94A6A40-7957-433F-9A5E-7323D581903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606162" y="2443441"/>
            <a:ext cx="1146147" cy="975445"/>
          </a:xfrm>
          <a:prstGeom prst="rect">
            <a:avLst/>
          </a:prstGeom>
        </p:spPr>
      </p:pic>
      <p:pic>
        <p:nvPicPr>
          <p:cNvPr id="51" name="Graphic 50" descr="Dollar">
            <a:extLst>
              <a:ext uri="{FF2B5EF4-FFF2-40B4-BE49-F238E27FC236}">
                <a16:creationId xmlns:a16="http://schemas.microsoft.com/office/drawing/2014/main" id="{99AB6768-7927-4236-946A-91E0BD517A0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719892" y="2543802"/>
            <a:ext cx="1147576" cy="976495"/>
          </a:xfrm>
          <a:prstGeom prst="rect">
            <a:avLst/>
          </a:prstGeom>
        </p:spPr>
      </p:pic>
      <p:pic>
        <p:nvPicPr>
          <p:cNvPr id="52" name="Graphic 51" descr="Dollar">
            <a:extLst>
              <a:ext uri="{FF2B5EF4-FFF2-40B4-BE49-F238E27FC236}">
                <a16:creationId xmlns:a16="http://schemas.microsoft.com/office/drawing/2014/main" id="{3B94C539-197C-4212-8605-2B700252EAA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6158" y="2049361"/>
            <a:ext cx="1147576" cy="976495"/>
          </a:xfrm>
          <a:prstGeom prst="rect">
            <a:avLst/>
          </a:prstGeom>
        </p:spPr>
      </p:pic>
      <p:pic>
        <p:nvPicPr>
          <p:cNvPr id="53" name="Graphic 52" descr="Dollar">
            <a:extLst>
              <a:ext uri="{FF2B5EF4-FFF2-40B4-BE49-F238E27FC236}">
                <a16:creationId xmlns:a16="http://schemas.microsoft.com/office/drawing/2014/main" id="{00DBFE95-963E-44BC-855A-B3A440BDD84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690876" y="3009341"/>
            <a:ext cx="1147576" cy="976495"/>
          </a:xfrm>
          <a:prstGeom prst="rect">
            <a:avLst/>
          </a:prstGeom>
        </p:spPr>
      </p:pic>
      <p:pic>
        <p:nvPicPr>
          <p:cNvPr id="54" name="Graphic 53" descr="Dollar">
            <a:extLst>
              <a:ext uri="{FF2B5EF4-FFF2-40B4-BE49-F238E27FC236}">
                <a16:creationId xmlns:a16="http://schemas.microsoft.com/office/drawing/2014/main" id="{49F83C07-4F18-44FB-829F-69186391D12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101346" y="1396718"/>
            <a:ext cx="1147576" cy="976495"/>
          </a:xfrm>
          <a:prstGeom prst="rect">
            <a:avLst/>
          </a:prstGeom>
        </p:spPr>
      </p:pic>
      <p:pic>
        <p:nvPicPr>
          <p:cNvPr id="55" name="Graphic 54" descr="Dollar">
            <a:extLst>
              <a:ext uri="{FF2B5EF4-FFF2-40B4-BE49-F238E27FC236}">
                <a16:creationId xmlns:a16="http://schemas.microsoft.com/office/drawing/2014/main" id="{5A159BA3-3D2B-4BC5-8445-E7C19163C4D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606250" y="3367284"/>
            <a:ext cx="1147576" cy="976495"/>
          </a:xfrm>
          <a:prstGeom prst="rect">
            <a:avLst/>
          </a:prstGeom>
        </p:spPr>
      </p:pic>
      <p:pic>
        <p:nvPicPr>
          <p:cNvPr id="56" name="Graphic 55" descr="Dollar">
            <a:extLst>
              <a:ext uri="{FF2B5EF4-FFF2-40B4-BE49-F238E27FC236}">
                <a16:creationId xmlns:a16="http://schemas.microsoft.com/office/drawing/2014/main" id="{B48AC03D-93CC-46D6-8B35-C2EF4300AAF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998853" y="3724868"/>
            <a:ext cx="1147576" cy="976495"/>
          </a:xfrm>
          <a:prstGeom prst="rect">
            <a:avLst/>
          </a:prstGeom>
        </p:spPr>
      </p:pic>
      <p:pic>
        <p:nvPicPr>
          <p:cNvPr id="57" name="Graphic 56" descr="Dollar">
            <a:extLst>
              <a:ext uri="{FF2B5EF4-FFF2-40B4-BE49-F238E27FC236}">
                <a16:creationId xmlns:a16="http://schemas.microsoft.com/office/drawing/2014/main" id="{795A66A1-C4FE-42E9-A470-CCADA23CE10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897515" y="2668750"/>
            <a:ext cx="1147576" cy="976495"/>
          </a:xfrm>
          <a:prstGeom prst="rect">
            <a:avLst/>
          </a:prstGeom>
        </p:spPr>
      </p:pic>
      <p:pic>
        <p:nvPicPr>
          <p:cNvPr id="58" name="Graphic 57" descr="Dollar">
            <a:extLst>
              <a:ext uri="{FF2B5EF4-FFF2-40B4-BE49-F238E27FC236}">
                <a16:creationId xmlns:a16="http://schemas.microsoft.com/office/drawing/2014/main" id="{32AF6689-BD3B-4201-8387-5C2DAC3A820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431219" y="1263238"/>
            <a:ext cx="1147576" cy="976495"/>
          </a:xfrm>
          <a:prstGeom prst="rect">
            <a:avLst/>
          </a:prstGeom>
        </p:spPr>
      </p:pic>
      <p:pic>
        <p:nvPicPr>
          <p:cNvPr id="59" name="Graphic 58" descr="Dollar">
            <a:extLst>
              <a:ext uri="{FF2B5EF4-FFF2-40B4-BE49-F238E27FC236}">
                <a16:creationId xmlns:a16="http://schemas.microsoft.com/office/drawing/2014/main" id="{8097522F-99BC-4EE1-9070-F661E8D1FF0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972985" y="2564063"/>
            <a:ext cx="1147576" cy="976495"/>
          </a:xfrm>
          <a:prstGeom prst="rect">
            <a:avLst/>
          </a:prstGeom>
        </p:spPr>
      </p:pic>
      <p:pic>
        <p:nvPicPr>
          <p:cNvPr id="60" name="Graphic 59" descr="Dollar">
            <a:extLst>
              <a:ext uri="{FF2B5EF4-FFF2-40B4-BE49-F238E27FC236}">
                <a16:creationId xmlns:a16="http://schemas.microsoft.com/office/drawing/2014/main" id="{8ADD4CE4-921A-4AD6-8AD5-C1F535B31F9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878853" y="1838596"/>
            <a:ext cx="1147576" cy="976495"/>
          </a:xfrm>
          <a:prstGeom prst="rect">
            <a:avLst/>
          </a:prstGeom>
        </p:spPr>
      </p:pic>
      <p:pic>
        <p:nvPicPr>
          <p:cNvPr id="61" name="Graphic 60" descr="Dollar">
            <a:extLst>
              <a:ext uri="{FF2B5EF4-FFF2-40B4-BE49-F238E27FC236}">
                <a16:creationId xmlns:a16="http://schemas.microsoft.com/office/drawing/2014/main" id="{73E83240-4667-45CA-BFF1-666BBFB8E05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291426" y="2704408"/>
            <a:ext cx="1147576" cy="976495"/>
          </a:xfrm>
          <a:prstGeom prst="rect">
            <a:avLst/>
          </a:prstGeom>
        </p:spPr>
      </p:pic>
      <p:pic>
        <p:nvPicPr>
          <p:cNvPr id="62" name="Graphic 61" descr="Dollar">
            <a:extLst>
              <a:ext uri="{FF2B5EF4-FFF2-40B4-BE49-F238E27FC236}">
                <a16:creationId xmlns:a16="http://schemas.microsoft.com/office/drawing/2014/main" id="{5627D047-D2BE-4093-8449-6023D8BF77F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944397" y="1791625"/>
            <a:ext cx="1147576" cy="9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1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5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5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5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5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67" y="508742"/>
            <a:ext cx="4791910" cy="566593"/>
          </a:xfrm>
        </p:spPr>
        <p:txBody>
          <a:bodyPr>
            <a:normAutofit/>
          </a:bodyPr>
          <a:lstStyle/>
          <a:p>
            <a:r>
              <a:rPr lang="en-US" sz="2400" b="1" dirty="0"/>
              <a:t>Technologies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4561" y="1292419"/>
            <a:ext cx="8702243" cy="3964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/>
              <a:t>The following technologies were utilized in this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6B28AC8-EF1D-4985-95EE-DE6D734071F8}"/>
              </a:ext>
            </a:extLst>
          </p:cNvPr>
          <p:cNvSpPr txBox="1">
            <a:spLocks/>
          </p:cNvSpPr>
          <p:nvPr/>
        </p:nvSpPr>
        <p:spPr>
          <a:xfrm>
            <a:off x="2004561" y="2080713"/>
            <a:ext cx="8702243" cy="4181542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Node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Express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Express Handlebars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Sequelize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Passport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Bcrypt	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CSS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Bootstrap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GitHub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Version Control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Libraries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jQuery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Testing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Postman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Chai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Jest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API</a:t>
            </a:r>
          </a:p>
          <a:p>
            <a:pPr marL="628650" lvl="1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Cloudinary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2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EC-C843-466B-8E91-BAF82391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629" y="643491"/>
            <a:ext cx="3765608" cy="517236"/>
          </a:xfrm>
        </p:spPr>
        <p:txBody>
          <a:bodyPr>
            <a:normAutofit/>
          </a:bodyPr>
          <a:lstStyle/>
          <a:p>
            <a:r>
              <a:rPr lang="en-US" sz="2400" b="1" dirty="0"/>
              <a:t>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3517-60C4-4C20-A2BD-47C8BAC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18877" y="1371430"/>
            <a:ext cx="6540720" cy="3914656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Creating test environment to seed database in local machines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Multiple database write-back issues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Project Management and Planning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Project Timing and Holiday 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98B02-4385-4193-B266-B035EC47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0" y="3429000"/>
            <a:ext cx="4029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8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346</Words>
  <Application>Microsoft Office PowerPoint</Application>
  <PresentationFormat>Widescreen</PresentationFormat>
  <Paragraphs>73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Wingdings</vt:lpstr>
      <vt:lpstr>Damask</vt:lpstr>
      <vt:lpstr>Garaged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Used</vt:lpstr>
      <vt:lpstr>Challenges</vt:lpstr>
      <vt:lpstr>Roles</vt:lpstr>
      <vt:lpstr>Live Demo / Links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Garaged</dc:title>
  <dc:creator>Cassandra Simmons</dc:creator>
  <cp:lastModifiedBy>Cassandra Simmons</cp:lastModifiedBy>
  <cp:revision>11</cp:revision>
  <dcterms:created xsi:type="dcterms:W3CDTF">2020-01-03T03:39:16Z</dcterms:created>
  <dcterms:modified xsi:type="dcterms:W3CDTF">2020-01-03T05:12:03Z</dcterms:modified>
</cp:coreProperties>
</file>