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0" r:id="rId5"/>
    <p:sldId id="259" r:id="rId6"/>
    <p:sldId id="268" r:id="rId7"/>
    <p:sldId id="260" r:id="rId8"/>
    <p:sldId id="271" r:id="rId9"/>
    <p:sldId id="261" r:id="rId10"/>
    <p:sldId id="262" r:id="rId11"/>
    <p:sldId id="264" r:id="rId12"/>
    <p:sldId id="263" r:id="rId13"/>
    <p:sldId id="269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02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9ECDDC6-B79E-4639-92BD-16E70983C8EB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324933C-62DB-4ED1-A386-BED8DB14ED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Freeman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Wrapping what you’re capturing in a pair of parenthesis will put it in a capture group</a:t>
            </a:r>
          </a:p>
          <a:p>
            <a:r>
              <a:rPr lang="en-US" dirty="0" smtClean="0"/>
              <a:t>Can be combined with quantifiers</a:t>
            </a:r>
          </a:p>
          <a:p>
            <a:r>
              <a:rPr lang="en-US" dirty="0" smtClean="0"/>
              <a:t>Capture groups can be selected from the Match object in c# (which you’ll need to use for the exercises coming up!)</a:t>
            </a:r>
          </a:p>
          <a:p>
            <a:r>
              <a:rPr lang="en-US" dirty="0" smtClean="0"/>
              <a:t>To use a capture group for it’s grouping effect but not make it selectable from the Match object in .NET, you can make it passive:</a:t>
            </a:r>
          </a:p>
          <a:p>
            <a:pPr lvl="1"/>
            <a:r>
              <a:rPr lang="en-US" dirty="0" smtClean="0"/>
              <a:t>(?:https?|ftp):// can be useful when parsing valid URLs, but you might not want to ever use it later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8229600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Usernames are allowed to be upper and lower case letters, numbers, underscores, and periods.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^[a-zA-Z0-9._]+$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magic_mage123</a:t>
            </a:r>
          </a:p>
          <a:p>
            <a:r>
              <a:rPr lang="en-US" sz="1500" dirty="0"/>
              <a:t>xXx1337h4x0rxXx</a:t>
            </a:r>
          </a:p>
          <a:p>
            <a:r>
              <a:rPr lang="en-US" sz="1500" dirty="0"/>
              <a:t>dude-</a:t>
            </a:r>
            <a:r>
              <a:rPr lang="en-US" sz="1500" dirty="0" err="1"/>
              <a:t>man_bro</a:t>
            </a:r>
            <a:endParaRPr lang="en-US" sz="1500" dirty="0"/>
          </a:p>
          <a:p>
            <a:r>
              <a:rPr lang="en-US" sz="1500" dirty="0" err="1" smtClean="0"/>
              <a:t>Xsniper.hunterX</a:t>
            </a:r>
            <a:endParaRPr lang="en-US" sz="1500" dirty="0" smtClean="0"/>
          </a:p>
          <a:p>
            <a:r>
              <a:rPr lang="en-US" sz="1500" dirty="0" smtClean="0"/>
              <a:t>super\puncher</a:t>
            </a:r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892277"/>
            <a:ext cx="6400800" cy="1645920"/>
          </a:xfrm>
        </p:spPr>
        <p:txBody>
          <a:bodyPr/>
          <a:lstStyle/>
          <a:p>
            <a:r>
              <a:rPr lang="en-US" sz="3600" dirty="0" smtClean="0"/>
              <a:t>DO LEVEL 1 &amp; 2 TESTS NOW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3897868"/>
            <a:ext cx="460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git@github.com:EricFreeman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RegexKatas.git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548129"/>
          </a:xfrm>
        </p:spPr>
        <p:txBody>
          <a:bodyPr/>
          <a:lstStyle/>
          <a:p>
            <a:r>
              <a:rPr lang="en-US" dirty="0" smtClean="0"/>
              <a:t>? – can be used to make quantifier </a:t>
            </a:r>
            <a:r>
              <a:rPr lang="en-US" dirty="0" err="1" smtClean="0"/>
              <a:t>nongreedy</a:t>
            </a:r>
            <a:r>
              <a:rPr lang="en-US" dirty="0" smtClean="0"/>
              <a:t> by matching only first instance (e.g. \d+? matches ‘1’ in ‘12345’)</a:t>
            </a:r>
          </a:p>
          <a:p>
            <a:r>
              <a:rPr lang="en-US" dirty="0" smtClean="0"/>
              <a:t>Example: “text” “blah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” “</a:t>
            </a:r>
            <a:r>
              <a:rPr lang="en-US" dirty="0" err="1" smtClean="0"/>
              <a:t>testtesttest</a:t>
            </a:r>
            <a:r>
              <a:rPr lang="en-US" dirty="0" smtClean="0"/>
              <a:t>” “12345” “ABC123”</a:t>
            </a:r>
            <a:endParaRPr lang="en-US" dirty="0"/>
          </a:p>
          <a:p>
            <a:r>
              <a:rPr lang="en-US" dirty="0" smtClean="0"/>
              <a:t>“.*” will match the </a:t>
            </a:r>
            <a:r>
              <a:rPr lang="en-US" b="1" dirty="0" smtClean="0"/>
              <a:t>entire</a:t>
            </a:r>
            <a:r>
              <a:rPr lang="en-US" dirty="0" smtClean="0"/>
              <a:t> text in one group</a:t>
            </a:r>
          </a:p>
          <a:p>
            <a:r>
              <a:rPr lang="en-US" dirty="0" smtClean="0"/>
              <a:t>“.*?” will match </a:t>
            </a:r>
            <a:r>
              <a:rPr lang="en-US" b="1" dirty="0" smtClean="0"/>
              <a:t>each</a:t>
            </a:r>
            <a:r>
              <a:rPr lang="en-US" dirty="0" smtClean="0"/>
              <a:t> quotation separately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</a:t>
            </a:r>
            <a:r>
              <a:rPr lang="en-US" dirty="0" err="1" smtClean="0"/>
              <a:t>NonGreedy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{\d+ (, (\d+)?)?} to match a specific amount of a given token, or a range.</a:t>
            </a:r>
          </a:p>
          <a:p>
            <a:r>
              <a:rPr lang="en-US" dirty="0" smtClean="0"/>
              <a:t>{3} – matches exactly three of whatever precedes it</a:t>
            </a:r>
          </a:p>
          <a:p>
            <a:r>
              <a:rPr lang="en-US" dirty="0" smtClean="0"/>
              <a:t>{3,} – matches three or more instances</a:t>
            </a:r>
          </a:p>
          <a:p>
            <a:r>
              <a:rPr lang="en-US" dirty="0" smtClean="0"/>
              <a:t>{3,5} – matches between three and five instances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look ahead or behind for match, but without moving where you’re anchored.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Positive </a:t>
            </a:r>
            <a:r>
              <a:rPr lang="en-US" dirty="0" err="1" smtClean="0"/>
              <a:t>Lookahead</a:t>
            </a:r>
            <a:r>
              <a:rPr lang="en-US" dirty="0" smtClean="0"/>
              <a:t> - (?=)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 err="1" smtClean="0"/>
              <a:t>Lookahead</a:t>
            </a:r>
            <a:r>
              <a:rPr lang="en-US" dirty="0" smtClean="0"/>
              <a:t> - (?!)</a:t>
            </a:r>
          </a:p>
          <a:p>
            <a:pPr lvl="1"/>
            <a:r>
              <a:rPr lang="en-US" dirty="0" smtClean="0"/>
              <a:t>Positive </a:t>
            </a:r>
            <a:r>
              <a:rPr lang="en-US" dirty="0" err="1" smtClean="0"/>
              <a:t>Lookbehind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(?&lt;=)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 err="1" smtClean="0"/>
              <a:t>Lookbehind</a:t>
            </a:r>
            <a:r>
              <a:rPr lang="en-US" dirty="0" smtClean="0"/>
              <a:t> - (?&lt;!)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LookaROUNDS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892277"/>
            <a:ext cx="6400800" cy="1645920"/>
          </a:xfrm>
        </p:spPr>
        <p:txBody>
          <a:bodyPr/>
          <a:lstStyle/>
          <a:p>
            <a:r>
              <a:rPr lang="en-US" sz="3600" dirty="0" smtClean="0"/>
              <a:t>DO LEVEL 3 TESTS NOW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57400" y="3897868"/>
            <a:ext cx="460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git@github.com:EricFreeman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RegexKatas.git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://www.rexegg.com/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://www.regular-expressions.info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Online Regex Parsers</a:t>
            </a:r>
            <a:endParaRPr lang="en-US" dirty="0"/>
          </a:p>
          <a:p>
            <a:pPr lvl="1"/>
            <a:r>
              <a:rPr lang="en-US" dirty="0"/>
              <a:t>http://www.regexr.com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http://rubular.com</a:t>
            </a:r>
            <a:r>
              <a:rPr lang="en-US" dirty="0" smtClean="0"/>
              <a:t>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4495801" cy="4407408"/>
          </a:xfrm>
        </p:spPr>
        <p:txBody>
          <a:bodyPr/>
          <a:lstStyle/>
          <a:p>
            <a:r>
              <a:rPr lang="en-US" dirty="0" smtClean="0"/>
              <a:t>Pattern matching against text</a:t>
            </a:r>
          </a:p>
          <a:p>
            <a:r>
              <a:rPr lang="en-US" dirty="0" smtClean="0"/>
              <a:t>Also used for find and replacing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smtClean="0"/>
              <a:t> </a:t>
            </a:r>
            <a:r>
              <a:rPr lang="en-US" smtClean="0"/>
              <a:t>invented regex </a:t>
            </a:r>
            <a:r>
              <a:rPr lang="en-US" dirty="0" smtClean="0"/>
              <a:t>in the 1950’s</a:t>
            </a:r>
          </a:p>
          <a:p>
            <a:r>
              <a:rPr lang="en-US" dirty="0" smtClean="0"/>
              <a:t>Many different implementations all with their different quirks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4114800" cy="41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1557528"/>
          </a:xfrm>
        </p:spPr>
        <p:txBody>
          <a:bodyPr/>
          <a:lstStyle/>
          <a:p>
            <a:r>
              <a:rPr lang="en-US" dirty="0" smtClean="0"/>
              <a:t>HTTP/</a:t>
            </a:r>
          </a:p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 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4514" y="1752600"/>
            <a:ext cx="7008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HTTP/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3602" y="1752599"/>
            <a:ext cx="4599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1.2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1752600"/>
            <a:ext cx="5212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200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4514" y="2075765"/>
            <a:ext cx="7008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HTTP/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3602" y="2075764"/>
            <a:ext cx="4590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1.1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2075765"/>
            <a:ext cx="5212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303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3969" y="2075763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See Other Location: …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0"/>
            <a:ext cx="8229600" cy="17099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WARNING: Some languages use ‘/’ as a special character so you’ll have to ‘escape’ it which you’ll learn more about soon!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\d – one digit</a:t>
            </a:r>
          </a:p>
          <a:p>
            <a:r>
              <a:rPr lang="en-US" sz="1500" dirty="0" smtClean="0"/>
              <a:t>\w – one “word” character (letter, underscore, or digit)</a:t>
            </a:r>
          </a:p>
          <a:p>
            <a:r>
              <a:rPr lang="en-US" sz="1500" dirty="0" smtClean="0"/>
              <a:t>\s – one which space</a:t>
            </a:r>
          </a:p>
          <a:p>
            <a:r>
              <a:rPr lang="en-US" sz="1500" dirty="0" smtClean="0"/>
              <a:t>\b – word boundary</a:t>
            </a:r>
          </a:p>
          <a:p>
            <a:r>
              <a:rPr lang="en-US" sz="1500" dirty="0" smtClean="0"/>
              <a:t>. – any character except new line</a:t>
            </a:r>
          </a:p>
          <a:p>
            <a:r>
              <a:rPr lang="en-US" sz="1500" dirty="0" smtClean="0"/>
              <a:t>^ - new line</a:t>
            </a:r>
          </a:p>
          <a:p>
            <a:r>
              <a:rPr lang="en-US" sz="1500" dirty="0" smtClean="0"/>
              <a:t>$ - end of line</a:t>
            </a:r>
            <a:endParaRPr lang="en-US" sz="15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\D – one non digit character</a:t>
            </a:r>
          </a:p>
          <a:p>
            <a:r>
              <a:rPr lang="en-US" sz="1500" dirty="0" smtClean="0"/>
              <a:t>\W – one non “word” character</a:t>
            </a:r>
          </a:p>
          <a:p>
            <a:endParaRPr lang="en-US" sz="1500" dirty="0" smtClean="0"/>
          </a:p>
          <a:p>
            <a:r>
              <a:rPr lang="en-US" sz="1500" dirty="0" smtClean="0"/>
              <a:t>\S – one non space character</a:t>
            </a:r>
          </a:p>
          <a:p>
            <a:r>
              <a:rPr lang="en-US" sz="1500" dirty="0" smtClean="0"/>
              <a:t>\B – not a word boundary</a:t>
            </a:r>
            <a:endParaRPr lang="en-US" sz="15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backslash will escape the next character allowing you to use one of regex’s reserved characters</a:t>
            </a:r>
          </a:p>
          <a:p>
            <a:r>
              <a:rPr lang="en-US" dirty="0" smtClean="0"/>
              <a:t>Some characters you’ll need to escape: </a:t>
            </a:r>
            <a:r>
              <a:rPr lang="en-US" dirty="0"/>
              <a:t>\, *, +, ?, |, {, [, </a:t>
            </a:r>
            <a:r>
              <a:rPr lang="en-US" dirty="0" smtClean="0"/>
              <a:t>(, ), ^, $, ., </a:t>
            </a:r>
            <a:r>
              <a:rPr lang="en-US" dirty="0"/>
              <a:t>#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170992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HTTP/</a:t>
            </a:r>
          </a:p>
          <a:p>
            <a:r>
              <a:rPr lang="en-US" sz="2600" dirty="0" smtClean="0"/>
              <a:t>HTTP/1\.\d\s</a:t>
            </a:r>
          </a:p>
          <a:p>
            <a:r>
              <a:rPr lang="en-US" sz="2600" dirty="0" smtClean="0"/>
              <a:t>HTTP/1\.\d\s\d\d\d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74514" y="1752600"/>
            <a:ext cx="7008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HTTP/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3602" y="1752599"/>
            <a:ext cx="4599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1.2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1752600"/>
            <a:ext cx="5212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200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4514" y="2075765"/>
            <a:ext cx="7008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HTTP/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3602" y="2075764"/>
            <a:ext cx="4590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1.1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2075765"/>
            <a:ext cx="5212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</a:rPr>
              <a:t>303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962400"/>
            <a:ext cx="8229600" cy="17099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WARNING: Remember to escape the period!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1" uiExpand="1"/>
      <p:bldP spid="10" grpId="0" uiExpand="1"/>
      <p:bldP spid="10" grpId="1" uiExpand="1"/>
      <p:bldP spid="11" grpId="0" uiExpand="1"/>
      <p:bldP spid="11" grpId="1" uiExpand="1"/>
      <p:bldP spid="11" grpId="2"/>
      <p:bldP spid="12" grpId="1" uiExpand="1"/>
      <p:bldP spid="13" grpId="0" uiExpand="1"/>
      <p:bldP spid="13" grpId="1" uiExpand="1"/>
      <p:bldP spid="14" grpId="0" uiExpand="1"/>
      <p:bldP spid="14" grpId="1" uiExpand="1"/>
      <p:bldP spid="14" grpId="2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[] specifies a character class (or ‘character set’)</a:t>
            </a:r>
          </a:p>
          <a:p>
            <a:r>
              <a:rPr lang="en-US" sz="1600" dirty="0" smtClean="0"/>
              <a:t>Tells the regex engine to match only one of several characters you specify</a:t>
            </a:r>
          </a:p>
          <a:p>
            <a:r>
              <a:rPr lang="en-US" sz="1600" dirty="0" smtClean="0"/>
              <a:t>‘gray’ and ‘grey’ can both be captured with ‘gr[</a:t>
            </a:r>
            <a:r>
              <a:rPr lang="en-US" sz="1600" dirty="0" err="1" smtClean="0"/>
              <a:t>ae</a:t>
            </a:r>
            <a:r>
              <a:rPr lang="en-US" sz="1600" dirty="0" smtClean="0"/>
              <a:t>]y’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hypen</a:t>
            </a:r>
            <a:r>
              <a:rPr lang="en-US" sz="1600" dirty="0" smtClean="0"/>
              <a:t> specifies range.  ‘[a-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-Z]’ will match on any single lower or uppercase letter</a:t>
            </a:r>
          </a:p>
          <a:p>
            <a:r>
              <a:rPr lang="en-US" sz="1600" dirty="0" smtClean="0"/>
              <a:t>Putting ‘.’ or ‘-’ in a character class doesn’t require them to be escaped if they go at the beginning or end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WARNING: Have fun matching languages besides English with the previous notation.  Spanish will look more like this: ‘[</a:t>
            </a:r>
            <a:r>
              <a:rPr lang="en-US" sz="1600" dirty="0">
                <a:solidFill>
                  <a:srgbClr val="C00000"/>
                </a:solidFill>
              </a:rPr>
              <a:t>aábcdeéfghijklmnñoópqrstuúüvwxyzAÁBCDEÉFGHIJKLMNÑOÓPQRSTUÚÜVWXYZ</a:t>
            </a:r>
            <a:r>
              <a:rPr lang="en-US" sz="1600" dirty="0" smtClean="0">
                <a:solidFill>
                  <a:srgbClr val="C00000"/>
                </a:solidFill>
              </a:rPr>
              <a:t>]’</a:t>
            </a:r>
          </a:p>
          <a:p>
            <a:r>
              <a:rPr lang="en-US" sz="1600" dirty="0" smtClean="0"/>
              <a:t>Negate with a ‘^’: [^0-9] matches anything but 0 through 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/>
              <a:t>or’ logic </a:t>
            </a:r>
            <a:r>
              <a:rPr lang="en-US" dirty="0" smtClean="0"/>
              <a:t>with the pipe ‘|’</a:t>
            </a:r>
            <a:endParaRPr lang="en-US" dirty="0"/>
          </a:p>
          <a:p>
            <a:pPr lvl="1"/>
            <a:r>
              <a:rPr lang="en-US" dirty="0" err="1" smtClean="0"/>
              <a:t>cat|dog</a:t>
            </a:r>
            <a:endParaRPr lang="en-US" dirty="0" smtClean="0"/>
          </a:p>
          <a:p>
            <a:r>
              <a:rPr lang="en-US" dirty="0" smtClean="0"/>
              <a:t>Can match on multiple letters unlike character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8229600" cy="639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to specify repetition of previous string literal, character, character class, capture group,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1981201"/>
          </a:xfrm>
        </p:spPr>
        <p:txBody>
          <a:bodyPr/>
          <a:lstStyle/>
          <a:p>
            <a:r>
              <a:rPr lang="en-US" dirty="0" smtClean="0"/>
              <a:t>+ - one or more</a:t>
            </a:r>
          </a:p>
          <a:p>
            <a:r>
              <a:rPr lang="en-US" dirty="0"/>
              <a:t>* - zero or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? - optional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1981201"/>
          </a:xfrm>
        </p:spPr>
        <p:txBody>
          <a:bodyPr>
            <a:normAutofit/>
          </a:bodyPr>
          <a:lstStyle/>
          <a:p>
            <a:r>
              <a:rPr lang="en-US" sz="1500" dirty="0" smtClean="0"/>
              <a:t>\d+ will match an entire number instead of just first digit</a:t>
            </a:r>
          </a:p>
          <a:p>
            <a:r>
              <a:rPr lang="en-US" sz="1500" dirty="0"/>
              <a:t>&lt;[a-</a:t>
            </a:r>
            <a:r>
              <a:rPr lang="en-US" sz="1500" dirty="0" err="1"/>
              <a:t>zA</a:t>
            </a:r>
            <a:r>
              <a:rPr lang="en-US" sz="1500" dirty="0"/>
              <a:t>-Z][a-zA-Z0-9]*&gt; will match any opening html tag like &lt;head&gt;, &lt;title&gt;, &lt;h3&gt;, etc</a:t>
            </a:r>
            <a:r>
              <a:rPr lang="en-US" sz="1500" dirty="0" smtClean="0"/>
              <a:t>.</a:t>
            </a:r>
          </a:p>
          <a:p>
            <a:r>
              <a:rPr lang="en-US" sz="1500" dirty="0" err="1" smtClean="0"/>
              <a:t>colou?r</a:t>
            </a:r>
            <a:r>
              <a:rPr lang="en-US" sz="1500" dirty="0" smtClean="0"/>
              <a:t> will match both color and </a:t>
            </a:r>
            <a:r>
              <a:rPr lang="en-US" sz="1500" dirty="0" err="1" smtClean="0"/>
              <a:t>colour</a:t>
            </a:r>
            <a:endParaRPr lang="en-US" sz="1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uiExpand="1" build="p"/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4601</TotalTime>
  <Words>752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Grid</vt:lpstr>
      <vt:lpstr>Regular Expressions</vt:lpstr>
      <vt:lpstr>Brief History</vt:lpstr>
      <vt:lpstr>Literal Text</vt:lpstr>
      <vt:lpstr>Characters</vt:lpstr>
      <vt:lpstr>Escape Characters</vt:lpstr>
      <vt:lpstr>Bringing it all together</vt:lpstr>
      <vt:lpstr>Character Classes</vt:lpstr>
      <vt:lpstr>Alternation</vt:lpstr>
      <vt:lpstr>Quantifiers</vt:lpstr>
      <vt:lpstr>Capture Groups</vt:lpstr>
      <vt:lpstr>Bringing It All Together</vt:lpstr>
      <vt:lpstr>DO LEVEL 1 &amp; 2 TESTS NOW</vt:lpstr>
      <vt:lpstr>Greedy vs. NonGreedy</vt:lpstr>
      <vt:lpstr>Quantifiers Cont.</vt:lpstr>
      <vt:lpstr>LookaROUNDS</vt:lpstr>
      <vt:lpstr>DO LEVEL 3 TESTS NOW</vt:lpstr>
      <vt:lpstr>Useful Links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Eric Freeman</dc:creator>
  <cp:lastModifiedBy>Eric Freeman</cp:lastModifiedBy>
  <cp:revision>218</cp:revision>
  <dcterms:created xsi:type="dcterms:W3CDTF">2014-01-13T18:02:02Z</dcterms:created>
  <dcterms:modified xsi:type="dcterms:W3CDTF">2014-01-24T17:18:16Z</dcterms:modified>
</cp:coreProperties>
</file>