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59" r:id="rId2"/>
    <p:sldId id="360" r:id="rId3"/>
    <p:sldId id="361" r:id="rId4"/>
    <p:sldId id="362" r:id="rId5"/>
    <p:sldId id="363" r:id="rId6"/>
    <p:sldId id="260" r:id="rId7"/>
    <p:sldId id="256" r:id="rId8"/>
    <p:sldId id="258" r:id="rId9"/>
    <p:sldId id="324" r:id="rId10"/>
    <p:sldId id="259" r:id="rId11"/>
    <p:sldId id="358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  <p:sldId id="281" r:id="rId29"/>
    <p:sldId id="282" r:id="rId30"/>
    <p:sldId id="283" r:id="rId31"/>
    <p:sldId id="284" r:id="rId32"/>
    <p:sldId id="280" r:id="rId33"/>
    <p:sldId id="285" r:id="rId34"/>
    <p:sldId id="289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1" r:id="rId46"/>
    <p:sldId id="302" r:id="rId47"/>
    <p:sldId id="303" r:id="rId48"/>
    <p:sldId id="304" r:id="rId49"/>
    <p:sldId id="305" r:id="rId50"/>
    <p:sldId id="297" r:id="rId51"/>
    <p:sldId id="298" r:id="rId52"/>
    <p:sldId id="299" r:id="rId53"/>
    <p:sldId id="300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2" r:id="rId70"/>
    <p:sldId id="321" r:id="rId71"/>
    <p:sldId id="323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4" r:id="rId91"/>
    <p:sldId id="343" r:id="rId92"/>
    <p:sldId id="345" r:id="rId93"/>
    <p:sldId id="346" r:id="rId94"/>
    <p:sldId id="349" r:id="rId95"/>
    <p:sldId id="350" r:id="rId96"/>
    <p:sldId id="351" r:id="rId97"/>
    <p:sldId id="347" r:id="rId98"/>
    <p:sldId id="348" r:id="rId99"/>
    <p:sldId id="352" r:id="rId100"/>
    <p:sldId id="353" r:id="rId101"/>
    <p:sldId id="354" r:id="rId102"/>
    <p:sldId id="355" r:id="rId103"/>
    <p:sldId id="356" r:id="rId104"/>
    <p:sldId id="357" r:id="rId10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 - Arquitetura de Computadores" id="{56B02C02-5CD0-4D4C-BB80-A6C17F8DB082}">
          <p14:sldIdLst>
            <p14:sldId id="359"/>
            <p14:sldId id="360"/>
            <p14:sldId id="361"/>
            <p14:sldId id="362"/>
            <p14:sldId id="363"/>
            <p14:sldId id="260"/>
          </p14:sldIdLst>
        </p14:section>
        <p14:section name="Introdução" id="{AC70CB91-7758-4E35-A83C-1A591CE216BE}">
          <p14:sldIdLst>
            <p14:sldId id="256"/>
            <p14:sldId id="258"/>
            <p14:sldId id="324"/>
            <p14:sldId id="259"/>
            <p14:sldId id="358"/>
            <p14:sldId id="261"/>
            <p14:sldId id="262"/>
            <p14:sldId id="264"/>
            <p14:sldId id="265"/>
          </p14:sldIdLst>
        </p14:section>
        <p14:section name="Preparação do Ambiente" id="{782A1B04-F3ED-4FDA-BFAD-28B0021ED13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ntendendo a Linguagem" id="{C9E77359-049D-4FC8-9520-12D584A552DF}">
          <p14:sldIdLst>
            <p14:sldId id="274"/>
            <p14:sldId id="275"/>
            <p14:sldId id="276"/>
            <p14:sldId id="279"/>
            <p14:sldId id="281"/>
            <p14:sldId id="282"/>
            <p14:sldId id="283"/>
            <p14:sldId id="284"/>
          </p14:sldIdLst>
        </p14:section>
        <p14:section name="Variáveis e Constantes" id="{BB313445-0F1B-443F-ADEA-501ECE4D1AA2}">
          <p14:sldIdLst>
            <p14:sldId id="280"/>
            <p14:sldId id="285"/>
            <p14:sldId id="289"/>
          </p14:sldIdLst>
        </p14:section>
        <p14:section name="Comentários" id="{6ADDF1BF-ACF8-4FB8-9304-AE25103377EA}">
          <p14:sldIdLst>
            <p14:sldId id="286"/>
            <p14:sldId id="287"/>
          </p14:sldIdLst>
        </p14:section>
        <p14:section name="Trabalhando com números" id="{F989E9E5-F7B3-4B1A-8751-F999AB36ADF2}">
          <p14:sldIdLst>
            <p14:sldId id="288"/>
            <p14:sldId id="290"/>
            <p14:sldId id="291"/>
            <p14:sldId id="292"/>
          </p14:sldIdLst>
        </p14:section>
        <p14:section name="Formas de Atribuição" id="{F0BF487E-53B4-463A-AE77-5BE7EF2B1BD5}">
          <p14:sldIdLst>
            <p14:sldId id="293"/>
            <p14:sldId id="294"/>
            <p14:sldId id="295"/>
            <p14:sldId id="296"/>
          </p14:sldIdLst>
        </p14:section>
        <p14:section name="Exercícios" id="{294BEBE1-A042-4F91-924F-65539D4A6BFF}">
          <p14:sldIdLst>
            <p14:sldId id="301"/>
            <p14:sldId id="302"/>
            <p14:sldId id="303"/>
            <p14:sldId id="304"/>
            <p14:sldId id="305"/>
          </p14:sldIdLst>
        </p14:section>
        <p14:section name="Aula 2 - Strings" id="{E19CC8E0-1566-4646-9F3A-C0C6A356973E}">
          <p14:sldIdLst>
            <p14:sldId id="297"/>
            <p14:sldId id="298"/>
            <p14:sldId id="299"/>
            <p14:sldId id="300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Estrutura de dados Containers" id="{16A47CC9-DE9D-4AF5-992E-D0C7BFB64CA4}">
          <p14:sldIdLst>
            <p14:sldId id="320"/>
            <p14:sldId id="322"/>
            <p14:sldId id="321"/>
            <p14:sldId id="323"/>
            <p14:sldId id="325"/>
            <p14:sldId id="326"/>
            <p14:sldId id="327"/>
            <p14:sldId id="328"/>
          </p14:sldIdLst>
        </p14:section>
        <p14:section name="Exercícios Aula 2" id="{580CB41A-2EAC-4175-96EC-3EB13FCE3539}">
          <p14:sldIdLst>
            <p14:sldId id="329"/>
            <p14:sldId id="330"/>
            <p14:sldId id="331"/>
            <p14:sldId id="332"/>
            <p14:sldId id="333"/>
          </p14:sldIdLst>
        </p14:section>
        <p14:section name="Aula 3 - Estruturas Condicionais." id="{5F626298-969A-493E-A2F3-DB228EE47F85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3"/>
            <p14:sldId id="345"/>
            <p14:sldId id="346"/>
            <p14:sldId id="349"/>
            <p14:sldId id="350"/>
            <p14:sldId id="351"/>
            <p14:sldId id="347"/>
            <p14:sldId id="348"/>
          </p14:sldIdLst>
        </p14:section>
        <p14:section name="Aula 4 - Manipulando Arquivos" id="{0CB6A33A-B1B5-4F32-96E0-0EFE81F66D7D}">
          <p14:sldIdLst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4" autoAdjust="0"/>
    <p:restoredTop sz="80606" autoAdjust="0"/>
  </p:normalViewPr>
  <p:slideViewPr>
    <p:cSldViewPr snapToGrid="0">
      <p:cViewPr varScale="1">
        <p:scale>
          <a:sx n="57" d="100"/>
          <a:sy n="57" d="100"/>
        </p:scale>
        <p:origin x="7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75105-A6FD-4401-B96D-3DCD4923304D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F617-4851-421F-8325-9B86FDFBFC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7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20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–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–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11 -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9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9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54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59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54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9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6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17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0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Levando em consideração os números e a capacidade do ser humano em visualizar e interpretar com facilidade um número limitados de caracteres, </a:t>
            </a: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python tem em sua implementação para números grandes, a possibilidade de representar as separações de milhar com "_".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Exemplo: É </a:t>
            </a:r>
            <a:r>
              <a:rPr lang="pt-B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facil</a:t>
            </a: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definir 1000 como sendo mil, no entanto, se fizermos 1000000000 já temos uma dificuldade de interpretar apenas com a visualização.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Por isso, em python, podemos usar "_" para fazer a separação de milhar e tornar a leitura do valor muito mais fácil. Veja o exemplo!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100.000.000.000.000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24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0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36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37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7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16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13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21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678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66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35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8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065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57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13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6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21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525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325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395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13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7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94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59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59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9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092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70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78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40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614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64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48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7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697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1338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0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9739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85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06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6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688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301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661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936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25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066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947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5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 –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2 - </a:t>
            </a:r>
            <a:r>
              <a:rPr lang="pt-BR" sz="12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Códigos criados pelo programador passam pelo interpretador do python que faz a geração de </a:t>
            </a:r>
            <a:r>
              <a:rPr lang="pt-BR" sz="12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bytecode</a:t>
            </a:r>
            <a:r>
              <a:rPr lang="pt-BR" sz="12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que posteriormente será convertido em código binário para que a máquina possa ler o código.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3 - b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5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4 - </a:t>
            </a:r>
            <a:r>
              <a:rPr lang="pt-BR" sz="12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Em sistemas UNIX, para invocar o Python na versão 3 temos que usar o comando "python3".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5 –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6 - c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–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–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DF617-4851-421F-8325-9B86FDFBFC3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6C86-7F6A-48B4-ACB7-56216FD2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B2091E-7055-4C37-AC52-08D674C4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AC05C-2A2E-4D68-8222-A210C621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0AC62-37D4-4A5B-9ACF-DD045EB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282B6-916A-4779-BB1D-354C89CE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CB479-CCD7-449C-AFBD-AD3B43F4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A5612-B5C3-4B56-A6B5-BA0AB77D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C2F37-94B2-4FF1-B2A7-1AA8F04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E6463-2A4E-472B-8A75-8DCD9AE5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C6CA5-8E8B-46D1-9AE1-3D9A0BAB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92B555-E480-44D0-87C4-90CCE84AE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E885F-7AD3-449D-B11E-CD41B79B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F8785-5AC7-4C4E-84EE-97AB41A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00631-5E3D-4F9E-96F0-673A8F61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E7DD8-4A2D-4D9F-8CBE-FC3BF4B8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8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F1E6C-9FEA-4F85-904F-D3565752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267ED5-8528-4DE5-B15C-D546B1F3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1E161-EAE8-42F8-B1E1-0F732803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1A410-4F6F-4416-949F-A2B1A323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0DA8C-30AD-4830-AF05-AC1AD78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74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8D05E-C72F-4617-AC2C-6955496C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03B89-14BD-4910-A0A4-463AA4C6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4F3EA-69C3-4767-A09F-BE5E296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1CCE1-3014-40F0-89D1-FE0CD905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3B1542-DFDE-41FA-8E1A-6BB53DB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9A37A-B9B6-43BA-AD7C-C0276D0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889D7-CE5A-447A-B722-74FCE4F7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81E8C-FDD2-49AC-A680-5CCBD422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F61269-386E-47CA-81E5-6D8D6111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6E297-DD7C-4467-B2C8-210ADD22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AB87B-040B-43D0-A9A6-C5C2805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506E-BCF7-460C-B794-4FCD4C35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7ED38-AC65-4262-8FE0-44AC806A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54DED0-6FB5-46C4-BD1A-7FAFE92E9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BCD0C2-E9B5-4167-A285-8C7E3A68F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CFE9C-817D-46A4-BC90-6CEE3AA75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53408F-F5B0-45A6-8F82-CFC59FAC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4C3BB7-3623-481F-B7CD-6314F60E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BC184-6E7B-4D8F-AE84-ACF24DD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31E29-46BB-4DEE-9CCB-EAB4A120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30F48-50F4-4C77-BC82-A1EF9F34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329211-3885-4CAD-8196-EDC8EB09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87E653-6A08-4D71-A41F-10153DC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FB9955-AB3D-425E-BE72-49742542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A8D339-EC76-4B7F-8012-BB768A34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CC5C4-A4ED-46AF-9505-D6687F22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F2F96-0DFC-4C7D-B5BF-FE50CBCD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F0C78-30AB-4037-A264-A2E3B5AC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1B8588-3143-41B7-B511-FBF06CE9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FE17-D90F-4B7D-824B-FD96B9E0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AB6F4-7653-4287-969C-6EC599C1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4C85F-FEF7-4DB2-AF50-624FF50F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D5EE-8B5F-4A7A-85CA-387AEA85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604C68-5B25-49BF-BF3F-F13F5CC50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990E60-4A91-4D46-A28A-506AD3D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49C2A-5DC0-45A4-B33D-4F994D13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92C5CC-084A-4755-8DBF-07DB7520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14E3E2-555B-41CC-83FF-6F95CE3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8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A2BE41-CECD-48E9-AFED-47AE6E65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D4E25-8ADB-4905-B44B-D606A4C9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BF389-A42F-498E-8B2F-4E8A4598F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7979-F05F-4AB7-9161-74C631429D06}" type="datetimeFigureOut">
              <a:rPr lang="pt-BR" smtClean="0"/>
              <a:t>16/01/2022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2E993-5AFC-48EB-A6E9-32C6C0B6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443BA-876C-4866-A170-A257400FA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D289-1DCF-4584-9A27-5B3341B6A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5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.br/GuiaDeEstilo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.br/GuiaDeEstilo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.8/library/stdtypes.html#string-metho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1022800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2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Arquitetura e Organização de Computadores</a:t>
            </a:r>
            <a:endParaRPr lang="pt-BR" sz="42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435217"/>
            <a:ext cx="10228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Arquitetura de computador refere-se a forma como os computadores foram Nos primórdios da computação, o que os computadores faziam era basicamente cálculos, operações matemáticas basicamente.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arquitetura é vista pela ótica de funcionamento de sistemas – Tamanho  de uma variável, tipo de dados, etc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., é a parte mais focada em quem desenvolve sistemas para computadores.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organização de computadores é a parte de mais baixo nível, mais próximo dos bits e do hardware, como por exemplo o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clock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 processador, tamanho de memória RAM e Disco.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3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41604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Curiosidade Histórica</a:t>
            </a:r>
            <a:endParaRPr lang="pt-BR" sz="54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676400" y="1634252"/>
            <a:ext cx="641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nome Python não tem relação com o réptil (cobra píton) e sim com um seriado chamado Monty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Python’s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Flying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Circus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Na verdade o Guido sempre tentou e lutou para desvincular o nome Python ao nome do réptil, no entanto, quando a Editora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O'Reilly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que tem em suas capas sempre um animal, lançou o livro de Python com a figura de uma cobra píton (livro "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Python") não se pode mais lutar contra a associação.</a:t>
            </a:r>
            <a:endParaRPr lang="pt-B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8366760" y="1264920"/>
            <a:ext cx="3322320" cy="4801314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195AF1-B2DE-4CE2-BD29-B4B47BFA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6" y="1264921"/>
            <a:ext cx="3362204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09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Podemos ainda especificar se o arquivo a ser manipulado é um tipo texto ou binário: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‘t’ (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– é o valor padrão. Especifica que o arquivo a ser manipulado é um texto.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‘b’ (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Binary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– Especifica que o arquivo a ser manipulado é um tipo binário, como por exemplo, uma imagem.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Sintaxe: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 = </a:t>
            </a:r>
            <a:r>
              <a:rPr lang="pt-BR" sz="2400" b="0" dirty="0">
                <a:solidFill>
                  <a:schemeClr val="accent5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(‘meu_arquivo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.txt’)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 é o mesmo que fazer: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 = </a:t>
            </a:r>
            <a:r>
              <a:rPr lang="pt-BR" sz="2400" b="0" dirty="0">
                <a:solidFill>
                  <a:schemeClr val="accent5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(‘meu_arquivo.txt’, ‘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rt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951892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função 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open()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espera que o arquivo esteja salvo no mesmo lugar da aplicação, mas caso o arquivo esteja em outro diretório, você precisará especificar o caminho completo.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Exemplo:</a:t>
            </a: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Crie um arquivo .txt chamado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manipulando_fales.txt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 salve no diretório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D:\diretorio_teste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Escreva o seguinte texto: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Este é o meu arquivo de texto, criado para mostrar como manipular arquivos.</a:t>
            </a:r>
          </a:p>
          <a:p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Existem muitas formas de manipular arquivos, uma delas é usando a função open().</a:t>
            </a:r>
          </a:p>
          <a:p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 você está lendo este arquivo, pode fazer o teste, caso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ja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tenha feito, significa que está indo bem nos estudos.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236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Agora com o arquivo criados, vamos acessá-lo e fazer a leitura. Mas antes disso, precisamos entender um pequeno detalhe. </a:t>
            </a:r>
          </a:p>
          <a:p>
            <a:b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Quando usamos a função open a mesma retorna um objeto que contem um método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Este método é utilizado para fazer a leitura do arquivo. Veja o exemplo: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8509CA-18F3-4329-8D4C-B7134485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2" y="3630006"/>
            <a:ext cx="10404609" cy="22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70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Observe que conseguimos acessar o arquivo e fazer a leitura. No entanto, podemos observar também que o mesmo não está lendo corretamente os acentos. Para corrigir esse pequeno problemas a função 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open() 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argumento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encoding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o qual especifica o formato do arquivo a ser lido, em termos de codificação binária do arquivo.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460F77-8AB5-4526-B9EA-8E001471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3" y="3129888"/>
            <a:ext cx="10668436" cy="19374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3C9A46-1783-447A-BB7D-33576122404D}"/>
              </a:ext>
            </a:extLst>
          </p:cNvPr>
          <p:cNvSpPr txBox="1"/>
          <p:nvPr/>
        </p:nvSpPr>
        <p:spPr>
          <a:xfrm>
            <a:off x="1075023" y="5095887"/>
            <a:ext cx="1068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Note que agora podemos ler adequadamente o texto que está contido no arquivo.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Um detalhe é que todas as vezes que usamos a função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open()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precisamos, logo após terminamos de manipular o arquivo, fechar o mesmo usando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5388291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3C9A46-1783-447A-BB7D-33576122404D}"/>
              </a:ext>
            </a:extLst>
          </p:cNvPr>
          <p:cNvSpPr txBox="1"/>
          <p:nvPr/>
        </p:nvSpPr>
        <p:spPr>
          <a:xfrm>
            <a:off x="1147023" y="4386525"/>
            <a:ext cx="1068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Observe no código acima que, primeiramente abrimos o arquivo e depois imprimimos o seu conteúdo em tela. Em seguida, fechamos o arquivo e por último tentamos imprimir seu conteúdo, no entanto recebemos um erro informando que o arquivo está fechado.</a:t>
            </a:r>
            <a:endParaRPr lang="pt-BR" sz="2400" b="1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C09844-E9A0-4D03-A23F-EBB8BCAB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79" y="1114296"/>
            <a:ext cx="10184109" cy="30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1" y="525294"/>
            <a:ext cx="527304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Geração de Códigos</a:t>
            </a:r>
            <a:endParaRPr lang="pt-BR" sz="48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7726685" y="1435217"/>
            <a:ext cx="4040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 é uma linguagem interpretada, significa dizer que todo código criado em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passa por um processo de geração de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Bytecode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que é utilizado pela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Máquina Virtual do Python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para ler o código e transformar em linguagem de máquina, 0 e 1.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1671330" y="1572377"/>
            <a:ext cx="5872469" cy="2880701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C90ED9-9A53-4E03-BC8C-CC1659A2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2" b="40939"/>
          <a:stretch/>
        </p:blipFill>
        <p:spPr>
          <a:xfrm>
            <a:off x="1671330" y="1557137"/>
            <a:ext cx="5901001" cy="28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4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532601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Geração de Códigos</a:t>
            </a:r>
            <a:endParaRPr lang="pt-BR" sz="48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1671331" y="1640957"/>
            <a:ext cx="5902948" cy="3190123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C90ED9-9A53-4E03-BC8C-CC1659A2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2" b="40939"/>
          <a:stretch/>
        </p:blipFill>
        <p:spPr>
          <a:xfrm>
            <a:off x="1659600" y="1621096"/>
            <a:ext cx="5914679" cy="32099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C61E1A-D011-45E6-AF84-3044D1178083}"/>
              </a:ext>
            </a:extLst>
          </p:cNvPr>
          <p:cNvSpPr txBox="1"/>
          <p:nvPr/>
        </p:nvSpPr>
        <p:spPr>
          <a:xfrm>
            <a:off x="7726686" y="1468695"/>
            <a:ext cx="37795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Assim como toda linguagem interpretada, Python perde em velocidade para linguagens como C, C++, visto que estas linguagem são Compiladas, ou seja, geram um código executável, que uma vez criado, só precisa ser lido pela máquina.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8D8A89-BBBF-4CFB-8EE9-DCF625C19806}"/>
              </a:ext>
            </a:extLst>
          </p:cNvPr>
          <p:cNvSpPr txBox="1"/>
          <p:nvPr/>
        </p:nvSpPr>
        <p:spPr>
          <a:xfrm>
            <a:off x="1594371" y="4788359"/>
            <a:ext cx="1773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Bytecode Python</a:t>
            </a:r>
          </a:p>
        </p:txBody>
      </p:sp>
    </p:spTree>
    <p:extLst>
      <p:ext uri="{BB962C8B-B14F-4D97-AF65-F5344CB8AC3E}">
        <p14:creationId xmlns:p14="http://schemas.microsoft.com/office/powerpoint/2010/main" val="413631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1" y="525294"/>
            <a:ext cx="5280298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Geração de Códigos</a:t>
            </a:r>
            <a:endParaRPr lang="pt-BR" sz="48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1671331" y="1572377"/>
            <a:ext cx="5765622" cy="2880701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C90ED9-9A53-4E03-BC8C-CC1659A26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2" b="40939"/>
          <a:stretch/>
        </p:blipFill>
        <p:spPr>
          <a:xfrm>
            <a:off x="1659600" y="1468696"/>
            <a:ext cx="5914679" cy="32099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C61E1A-D011-45E6-AF84-3044D1178083}"/>
              </a:ext>
            </a:extLst>
          </p:cNvPr>
          <p:cNvSpPr txBox="1"/>
          <p:nvPr/>
        </p:nvSpPr>
        <p:spPr>
          <a:xfrm>
            <a:off x="7726686" y="1331535"/>
            <a:ext cx="3779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Virtual Machine do Python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similar a JVM do Java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ou melhor, tem o mesmo objetivo,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gerar um código intermediário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 será posteriormente convertido em código binário para leitura pela máquina.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8D8A89-BBBF-4CFB-8EE9-DCF625C19806}"/>
              </a:ext>
            </a:extLst>
          </p:cNvPr>
          <p:cNvSpPr txBox="1"/>
          <p:nvPr/>
        </p:nvSpPr>
        <p:spPr>
          <a:xfrm>
            <a:off x="1594371" y="4666439"/>
            <a:ext cx="1773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Bytecode Python</a:t>
            </a:r>
          </a:p>
        </p:txBody>
      </p:sp>
    </p:spTree>
    <p:extLst>
      <p:ext uri="{BB962C8B-B14F-4D97-AF65-F5344CB8AC3E}">
        <p14:creationId xmlns:p14="http://schemas.microsoft.com/office/powerpoint/2010/main" val="57571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41604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Interpretador Python</a:t>
            </a:r>
            <a:endParaRPr lang="pt-BR" sz="54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676399" y="1634252"/>
            <a:ext cx="9715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 possui uma ampla gama de interpretadores, cada um possui suas qualidades e seus fins.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Nativamente, quando instalamos o Python, instalamos juntos um interpretador padrão da linguagem. Isso nos permite, por exemplo, abrirmos o Console Iterativo e digitarmos nosso código sem a necessidade de uma IDE.</a:t>
            </a:r>
            <a:endParaRPr lang="pt-B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BCDB60-0D6E-4A93-B9E2-12E84CD2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64" y="4311908"/>
            <a:ext cx="7811590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9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41604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Interpretador Python</a:t>
            </a:r>
            <a:endParaRPr lang="pt-BR" sz="54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676399" y="1634252"/>
            <a:ext cx="9715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Vamos listar alguns interpretadores Python: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Cpython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(Default)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Ipython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Jython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PyPy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Stackless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Python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PythonNet</a:t>
            </a:r>
            <a:endParaRPr lang="pt-B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9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569553"/>
            <a:ext cx="55872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Ambientes Windows são simples de instalar o Python, basta basicamente baixar o executável e seguir os passos de instalação.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Fique atento a alguns pontos: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Escolha uma versão estável.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 mo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mento da instalação adicione o Python ao Path do Windows.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 Download do executável acesse o link: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7663543" y="1671323"/>
            <a:ext cx="4025537" cy="4280025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E639F2-067A-451C-91C0-538454E36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5"/>
          <a:stretch/>
        </p:blipFill>
        <p:spPr>
          <a:xfrm>
            <a:off x="7663543" y="1671324"/>
            <a:ext cx="4025538" cy="4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569553"/>
            <a:ext cx="4942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Observe que temos a opção padrão de instalação e a customizada.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opção “</a:t>
            </a:r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Customize Installation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irá nos apresentar </a:t>
            </a:r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Features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que são opcionais, no entanto, todas são úteis e por padrão já veem marcadas para instalação.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7126515" y="1671323"/>
            <a:ext cx="4562566" cy="3515353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6CA9EA-72B0-4E41-BE30-B6BC1199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14" y="1671324"/>
            <a:ext cx="4562565" cy="35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569553"/>
            <a:ext cx="4556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Vamos falar sobre estas opções: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Documentation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Instala a documentação do python, a qual usamos para verificarmos recursos nativos e suas implementações.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PIP – Gerenciador de Pacotes que usamos para instalar ferramentas e pacotes.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6733489" y="1671323"/>
            <a:ext cx="4955592" cy="439491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4A9E3D-F375-4C2A-A8AE-A4E917CC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73" y="1569553"/>
            <a:ext cx="5466522" cy="44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8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569553"/>
            <a:ext cx="3919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TCL/TK and IDLE – Instala a biblioteca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tkinter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ambientes gráficos e a IDE padrão do Python (IDLE)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Test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Suite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Instala suíte de testes (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pytest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 qual é utilizada para criar códigos que serão utilizados para testar nosso código.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6733489" y="1671323"/>
            <a:ext cx="4955592" cy="439491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4A9E3D-F375-4C2A-A8AE-A4E917CC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1" y="1569553"/>
            <a:ext cx="5027593" cy="44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8799325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Definição de Componentes de Hardware</a:t>
            </a:r>
            <a:endParaRPr lang="pt-BR" sz="40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6633548" y="2816056"/>
            <a:ext cx="5036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Placa Mãe – Este é o componente que suporta todos os demais componentes.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É nela que se acopla memória, processador,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hd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etc.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9270EB-6573-4F2C-84CD-1F459BD7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1238398"/>
            <a:ext cx="5094308" cy="50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569553"/>
            <a:ext cx="3919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Launcher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Utilizado para associar arquivos .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ao python ao darmos duplo click.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Todas estas opções são importantes e já veem marcadas por default, por tanto, utilizaremos o método default de instalação.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6733489" y="1671323"/>
            <a:ext cx="4955592" cy="439491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4A9E3D-F375-4C2A-A8AE-A4E917CC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01" y="1569553"/>
            <a:ext cx="5027593" cy="44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6528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- Windows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39" y="1569553"/>
            <a:ext cx="53260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Observe que a opção </a:t>
            </a:r>
            <a:r>
              <a:rPr lang="pt-BR" sz="2400" b="1" i="1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Add</a:t>
            </a:r>
            <a:r>
              <a:rPr lang="pt-BR" sz="2400" b="1" i="1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Python 3.x </a:t>
            </a:r>
            <a:r>
              <a:rPr lang="pt-BR" sz="2400" b="1" i="1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</a:t>
            </a:r>
            <a:r>
              <a:rPr lang="pt-BR" sz="2400" b="1" i="1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PATH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está desmarcada. Devemos marcar essa opção para que consigamos usar o prompt de comando do Windows (DOS) para rodarmos o Python.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esta opção ficar desmarcada, ao digitarmos o comando “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 no DOS receberemos uma mensagem de erro nos informando que o comando “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 não é reconhecido como um comando interno ou externo.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7126514" y="1671323"/>
            <a:ext cx="4562566" cy="3515353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DE765D-F234-4EDC-882B-EA458374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14" y="1671324"/>
            <a:ext cx="4562565" cy="4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710881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– Linux/MAC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374257"/>
            <a:ext cx="9955351" cy="502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 sistemas operacionais baseados em UNIX, como é o caso do Linux e MAC, o processo é similar.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usar o Linux como exemplo e proceder com a instalação, mas antes, temos que entender algumas questões: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 sistemas operacionais Linux como o Ubuntu 18.04LTS, o Python já vem previamente instalado.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versão 2 do Python teve seu fim (Fim do Suporte) em janeiro de 2020, não sendo mais fornecida com as novas versões das distros Linux, em seu lugar temos a versão 3.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Por conta da P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EP 349 que trata de comandos Python em sistemas UNIX, para invocar o Python na versão 3 temos que usar o comando “python3”.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7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709331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Preparando Ambiente – Linux/MAC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561EEF-63D7-48C4-BB7F-485C6062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1"/>
          <a:stretch/>
        </p:blipFill>
        <p:spPr>
          <a:xfrm>
            <a:off x="1733765" y="1549832"/>
            <a:ext cx="9931502" cy="45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1" y="525294"/>
            <a:ext cx="501732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Como o Python Funciona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39" y="1569553"/>
            <a:ext cx="9992276" cy="42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Alguns pontos importantes: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tem sua estrutura delimitada por espaçamento (Indentação).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Indentação funciona como delimitador de bloco de código.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Devemos sempre atentarmos a Indentação do código, pois é por ela que identificamos em qual bloco de instrução estamos trabalhando.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é uma linguagem multiparadigma.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 é totalmente orientada a objetos, logo tudo é um objeto em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ython.</a:t>
            </a:r>
          </a:p>
        </p:txBody>
      </p:sp>
    </p:spTree>
    <p:extLst>
      <p:ext uri="{BB962C8B-B14F-4D97-AF65-F5344CB8AC3E}">
        <p14:creationId xmlns:p14="http://schemas.microsoft.com/office/powerpoint/2010/main" val="323020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1" y="525294"/>
            <a:ext cx="501732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Como o Python Funciona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0643" y="1228590"/>
            <a:ext cx="5242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Vamos analisar um pequeno código: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1" i="0" dirty="0">
                <a:solidFill>
                  <a:srgbClr val="212121"/>
                </a:solidFill>
                <a:effectLst/>
                <a:latin typeface="Arial Rounded MT Bold" panose="020F0704030504030204" pitchFamily="34" charset="0"/>
                <a:ea typeface="Source Sans Pro" panose="020B0503030403020204" pitchFamily="34" charset="0"/>
              </a:rPr>
              <a:t>print(“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Arial Rounded MT Bold" panose="020F0704030504030204" pitchFamily="34" charset="0"/>
                <a:ea typeface="Source Sans Pro" panose="020B0503030403020204" pitchFamily="34" charset="0"/>
              </a:rPr>
              <a:t>Hello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Arial Rounded MT Bold" panose="020F0704030504030204" pitchFamily="34" charset="0"/>
                <a:ea typeface="Source Sans Pro" panose="020B0503030403020204" pitchFamily="34" charset="0"/>
              </a:rPr>
              <a:t> World”)</a:t>
            </a:r>
          </a:p>
          <a:p>
            <a:pPr algn="just"/>
            <a:endParaRPr lang="pt-BR" sz="2400" b="1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Observe que para imprimirmos uma mensagem na tela, apenas chamamos a função print() e passamos como argumento o texto “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Hello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World”.</a:t>
            </a:r>
          </a:p>
          <a:p>
            <a:pPr algn="just"/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possui uma série de funções embutidas (built-in) as quais não precisam ser chamadas para funcionar.</a:t>
            </a:r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EC5C83-ADD0-49FA-A5C9-E6C76D17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32" y="1405609"/>
            <a:ext cx="4441546" cy="40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59" y="525294"/>
            <a:ext cx="252991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Operadores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0643" y="1228590"/>
            <a:ext cx="52421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Fazemos uso dos operadores com constância em nossas aplicações. Operadores servem para diversas operações, tanto operações matemáticas como operações em strings e listas.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falar sobre os operadores matemáticos e suas aplicações em números e textos.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iniciar por operações matemáticas.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5134CB-7AC3-43F1-A5A3-806292428E7C}"/>
              </a:ext>
            </a:extLst>
          </p:cNvPr>
          <p:cNvSpPr txBox="1"/>
          <p:nvPr/>
        </p:nvSpPr>
        <p:spPr>
          <a:xfrm>
            <a:off x="6900072" y="1185489"/>
            <a:ext cx="39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  <a:endParaRPr lang="pt-BR" sz="2400" dirty="0">
              <a:solidFill>
                <a:srgbClr val="212121"/>
              </a:solidFill>
              <a:latin typeface="Roboto"/>
              <a:ea typeface="Source Sans Pro" panose="020B0503030403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679423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9FA1CE6-3075-4AEB-AB83-A37ABF76628D}"/>
              </a:ext>
            </a:extLst>
          </p:cNvPr>
          <p:cNvSpPr/>
          <p:nvPr/>
        </p:nvSpPr>
        <p:spPr>
          <a:xfrm>
            <a:off x="7312337" y="1415194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002CD2-00AE-496E-8543-64541EE5C43B}"/>
              </a:ext>
            </a:extLst>
          </p:cNvPr>
          <p:cNvSpPr/>
          <p:nvPr/>
        </p:nvSpPr>
        <p:spPr>
          <a:xfrm>
            <a:off x="1370658" y="542225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C004D8-9D03-4C99-8860-75A5C5724ABC}"/>
              </a:ext>
            </a:extLst>
          </p:cNvPr>
          <p:cNvSpPr txBox="1"/>
          <p:nvPr/>
        </p:nvSpPr>
        <p:spPr>
          <a:xfrm>
            <a:off x="7643008" y="1228590"/>
            <a:ext cx="4023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de Adição. Quando usado com números faz a soma de dois ou mais valores.</a:t>
            </a:r>
          </a:p>
          <a:p>
            <a:pPr algn="just"/>
            <a:endParaRPr lang="pt-BR" sz="180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30A60F-1A57-424A-8066-CE56B575ED96}"/>
              </a:ext>
            </a:extLst>
          </p:cNvPr>
          <p:cNvSpPr txBox="1"/>
          <p:nvPr/>
        </p:nvSpPr>
        <p:spPr>
          <a:xfrm>
            <a:off x="6910363" y="2273619"/>
            <a:ext cx="38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F8107D-B56B-45BF-9A5C-0F45CE93F51D}"/>
              </a:ext>
            </a:extLst>
          </p:cNvPr>
          <p:cNvSpPr/>
          <p:nvPr/>
        </p:nvSpPr>
        <p:spPr>
          <a:xfrm>
            <a:off x="7254521" y="2602788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B44A1A-CB81-4E76-9AB3-995A977DA125}"/>
              </a:ext>
            </a:extLst>
          </p:cNvPr>
          <p:cNvSpPr txBox="1"/>
          <p:nvPr/>
        </p:nvSpPr>
        <p:spPr>
          <a:xfrm>
            <a:off x="7575810" y="2458284"/>
            <a:ext cx="412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de Subtração. Faz a subtração entre dois números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11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80FAB8-26D9-41F1-A729-6BEE0CF70225}"/>
              </a:ext>
            </a:extLst>
          </p:cNvPr>
          <p:cNvSpPr txBox="1"/>
          <p:nvPr/>
        </p:nvSpPr>
        <p:spPr>
          <a:xfrm>
            <a:off x="6836007" y="3306955"/>
            <a:ext cx="426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</a:t>
            </a:r>
            <a:endParaRPr lang="pt-BR" sz="240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0054F1B3-6A8A-4E86-8F6E-D2560C723904}"/>
              </a:ext>
            </a:extLst>
          </p:cNvPr>
          <p:cNvSpPr/>
          <p:nvPr/>
        </p:nvSpPr>
        <p:spPr>
          <a:xfrm>
            <a:off x="7262915" y="3462536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6C25378-39AD-40EE-AA9D-EC40B3E5F22E}"/>
              </a:ext>
            </a:extLst>
          </p:cNvPr>
          <p:cNvSpPr txBox="1"/>
          <p:nvPr/>
        </p:nvSpPr>
        <p:spPr>
          <a:xfrm>
            <a:off x="7590529" y="3320460"/>
            <a:ext cx="4108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de Multiplicação. Quando usado com números faz a multiplicação entre dois números.</a:t>
            </a:r>
            <a:endParaRPr lang="pt-BR" sz="240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Roboto"/>
              <a:ea typeface="Source Sans Pro" panose="020B0503030403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6F70E5-4472-46D2-8542-048959C1D662}"/>
              </a:ext>
            </a:extLst>
          </p:cNvPr>
          <p:cNvSpPr txBox="1"/>
          <p:nvPr/>
        </p:nvSpPr>
        <p:spPr>
          <a:xfrm>
            <a:off x="6744256" y="4929325"/>
            <a:ext cx="64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**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6C6A0CA3-4EF2-4D3D-AEF8-F1DBC132CC05}"/>
              </a:ext>
            </a:extLst>
          </p:cNvPr>
          <p:cNvSpPr/>
          <p:nvPr/>
        </p:nvSpPr>
        <p:spPr>
          <a:xfrm>
            <a:off x="7357035" y="5136107"/>
            <a:ext cx="165206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4805C1-B40E-4892-850C-A47EAF9497B8}"/>
              </a:ext>
            </a:extLst>
          </p:cNvPr>
          <p:cNvSpPr txBox="1"/>
          <p:nvPr/>
        </p:nvSpPr>
        <p:spPr>
          <a:xfrm>
            <a:off x="7575808" y="4929325"/>
            <a:ext cx="4118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Potenciação. Retorna um número elevado a uma determinada potência.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7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59" y="525294"/>
            <a:ext cx="4900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Expressões Matemáticas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489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expressões matemáticas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em Python, seguem a mesma regra de precedência das expressões matemáticas aprendidas no ensino médio.</a:t>
            </a:r>
          </a:p>
          <a:p>
            <a:pPr algn="just"/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 separamos os valores em uma expressão,  utilizamos os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“parênteses”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 chaves e os colchetes possuem finalidades específicas dentro da linguagem.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191E624-785A-4F2E-82C3-DEEE48DF5991}"/>
                  </a:ext>
                </a:extLst>
              </p:cNvPr>
              <p:cNvSpPr txBox="1"/>
              <p:nvPr/>
            </p:nvSpPr>
            <p:spPr>
              <a:xfrm>
                <a:off x="2909291" y="4141174"/>
                <a:ext cx="1558440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𝟏𝟎</m:t>
                              </m:r>
                              <m:r>
                                <a:rPr lang="pt-BR" sz="24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−</m:t>
                              </m:r>
                              <m:r>
                                <a:rPr lang="pt-BR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ource Sans Pro" panose="020B0503030403020204" pitchFamily="34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BR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pt-BR" sz="3200" b="1" dirty="0">
                  <a:solidFill>
                    <a:srgbClr val="0020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191E624-785A-4F2E-82C3-DEEE48DF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91" y="4141174"/>
                <a:ext cx="1558440" cy="748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A5DED75D-E95E-420F-B74D-AD4C69C24CC8}"/>
              </a:ext>
            </a:extLst>
          </p:cNvPr>
          <p:cNvSpPr txBox="1"/>
          <p:nvPr/>
        </p:nvSpPr>
        <p:spPr>
          <a:xfrm>
            <a:off x="2394858" y="3763946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Notação Matemática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79FDE1-DE80-417D-AA19-651A4668B5BE}"/>
              </a:ext>
            </a:extLst>
          </p:cNvPr>
          <p:cNvSpPr txBox="1"/>
          <p:nvPr/>
        </p:nvSpPr>
        <p:spPr>
          <a:xfrm>
            <a:off x="7893959" y="3741064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Notação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92D739E-EC6A-4F32-B38C-04C885F6D7D7}"/>
                  </a:ext>
                </a:extLst>
              </p:cNvPr>
              <p:cNvSpPr txBox="1"/>
              <p:nvPr/>
            </p:nvSpPr>
            <p:spPr>
              <a:xfrm>
                <a:off x="7488589" y="4242097"/>
                <a:ext cx="298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(</m:t>
                      </m:r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𝟏𝟎</m:t>
                      </m:r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−</m:t>
                      </m:r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𝟏</m:t>
                      </m:r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)∗</m:t>
                      </m:r>
                      <m:d>
                        <m:dPr>
                          <m:ctrlPr>
                            <a:rPr lang="pt-BR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𝟐</m:t>
                          </m:r>
                          <m:r>
                            <a:rPr lang="pt-BR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∗∗</m:t>
                          </m:r>
                          <m:r>
                            <a:rPr lang="pt-BR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ource Sans Pro" panose="020B0503030403020204" pitchFamily="34" charset="0"/>
                            </a:rPr>
                            <m:t>𝟐</m:t>
                          </m:r>
                        </m:e>
                      </m:d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/</m:t>
                      </m:r>
                      <m:r>
                        <a:rPr lang="pt-BR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ource Sans Pro" panose="020B0503030403020204" pitchFamily="34" charset="0"/>
                        </a:rPr>
                        <m:t>𝟐</m:t>
                      </m:r>
                    </m:oMath>
                  </m:oMathPara>
                </a14:m>
                <a:endParaRPr lang="pt-BR" sz="2400" b="1" i="1" dirty="0">
                  <a:solidFill>
                    <a:srgbClr val="00206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92D739E-EC6A-4F32-B38C-04C885F6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589" y="4242097"/>
                <a:ext cx="2985496" cy="369332"/>
              </a:xfrm>
              <a:prstGeom prst="rect">
                <a:avLst/>
              </a:prstGeom>
              <a:blipFill>
                <a:blip r:embed="rId3"/>
                <a:stretch>
                  <a:fillRect l="-2041" r="-1224" b="-3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06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121945" y="525294"/>
            <a:ext cx="477425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Operadores Relacionais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193984" y="1179138"/>
            <a:ext cx="82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==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6443373" y="1272126"/>
            <a:ext cx="72001" cy="49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9FA1CE6-3075-4AEB-AB83-A37ABF76628D}"/>
              </a:ext>
            </a:extLst>
          </p:cNvPr>
          <p:cNvSpPr/>
          <p:nvPr/>
        </p:nvSpPr>
        <p:spPr>
          <a:xfrm>
            <a:off x="1982393" y="1470400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2283611" y="1331817"/>
            <a:ext cx="401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de Igualdade. Usado para validar a igualdade entre dois objetos.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9711EF-BFEB-4FCA-9740-9D0EC18B933D}"/>
              </a:ext>
            </a:extLst>
          </p:cNvPr>
          <p:cNvSpPr/>
          <p:nvPr/>
        </p:nvSpPr>
        <p:spPr>
          <a:xfrm>
            <a:off x="1027123" y="727031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36C8A-9E70-4744-A617-928C2658739D}"/>
              </a:ext>
            </a:extLst>
          </p:cNvPr>
          <p:cNvSpPr txBox="1"/>
          <p:nvPr/>
        </p:nvSpPr>
        <p:spPr>
          <a:xfrm>
            <a:off x="1176860" y="4151150"/>
            <a:ext cx="82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&gt;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08E47B-FF34-4CAD-A5EC-55A3A69D2DDC}"/>
              </a:ext>
            </a:extLst>
          </p:cNvPr>
          <p:cNvSpPr txBox="1"/>
          <p:nvPr/>
        </p:nvSpPr>
        <p:spPr>
          <a:xfrm>
            <a:off x="2210096" y="4310613"/>
            <a:ext cx="4091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Maior. Usado para validar se um valor é maior que outro ou se um valor dentro de uma variável é maior que outro valor.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697E6F09-24FD-4C5C-8D1C-587A345539FE}"/>
              </a:ext>
            </a:extLst>
          </p:cNvPr>
          <p:cNvSpPr/>
          <p:nvPr/>
        </p:nvSpPr>
        <p:spPr>
          <a:xfrm>
            <a:off x="1954461" y="4442410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208B66-F050-40CC-B20B-A638FC922BCA}"/>
              </a:ext>
            </a:extLst>
          </p:cNvPr>
          <p:cNvSpPr txBox="1"/>
          <p:nvPr/>
        </p:nvSpPr>
        <p:spPr>
          <a:xfrm>
            <a:off x="1175354" y="2581997"/>
            <a:ext cx="641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!=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94297C-6363-451D-A17E-53C743656320}"/>
              </a:ext>
            </a:extLst>
          </p:cNvPr>
          <p:cNvSpPr txBox="1"/>
          <p:nvPr/>
        </p:nvSpPr>
        <p:spPr>
          <a:xfrm>
            <a:off x="2305072" y="2709586"/>
            <a:ext cx="4047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Operador Diferente. </a:t>
            </a:r>
            <a:r>
              <a:rPr lang="pt-BR" sz="2400" dirty="0">
                <a:solidFill>
                  <a:srgbClr val="212121"/>
                </a:solidFill>
                <a:latin typeface="Roboto"/>
              </a:rPr>
              <a:t>Usado para comparar dois valores e saber se um é diferente de outro.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BABD94F4-A4D4-4B67-AD04-709F0B9C8364}"/>
              </a:ext>
            </a:extLst>
          </p:cNvPr>
          <p:cNvSpPr/>
          <p:nvPr/>
        </p:nvSpPr>
        <p:spPr>
          <a:xfrm>
            <a:off x="2002145" y="2864095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718213-59E2-48CF-9D73-88A939AC282D}"/>
              </a:ext>
            </a:extLst>
          </p:cNvPr>
          <p:cNvSpPr txBox="1"/>
          <p:nvPr/>
        </p:nvSpPr>
        <p:spPr>
          <a:xfrm>
            <a:off x="6515374" y="1178668"/>
            <a:ext cx="82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&gt;=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302B49-87D7-474B-8BEF-924058050CE2}"/>
              </a:ext>
            </a:extLst>
          </p:cNvPr>
          <p:cNvSpPr txBox="1"/>
          <p:nvPr/>
        </p:nvSpPr>
        <p:spPr>
          <a:xfrm>
            <a:off x="7591362" y="1331237"/>
            <a:ext cx="400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Maior ou Igual. Usado para validar se um valor é maior ou igual a outro.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915B1AC0-4CFB-435F-BCE4-0EDF45F499E0}"/>
              </a:ext>
            </a:extLst>
          </p:cNvPr>
          <p:cNvSpPr/>
          <p:nvPr/>
        </p:nvSpPr>
        <p:spPr>
          <a:xfrm>
            <a:off x="7290144" y="1469928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D17A76-17CF-4FCE-95D8-E95FB8F30DBA}"/>
              </a:ext>
            </a:extLst>
          </p:cNvPr>
          <p:cNvSpPr txBox="1"/>
          <p:nvPr/>
        </p:nvSpPr>
        <p:spPr>
          <a:xfrm>
            <a:off x="6533878" y="2378997"/>
            <a:ext cx="82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C79B4C9-62BA-4D75-908A-30C38A06DD3E}"/>
              </a:ext>
            </a:extLst>
          </p:cNvPr>
          <p:cNvSpPr txBox="1"/>
          <p:nvPr/>
        </p:nvSpPr>
        <p:spPr>
          <a:xfrm>
            <a:off x="7609866" y="2531566"/>
            <a:ext cx="400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Menor. Usado para validar se um valor é menor que outro.</a:t>
            </a:r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2E039EE5-DB70-402B-B6D5-D0328668E975}"/>
              </a:ext>
            </a:extLst>
          </p:cNvPr>
          <p:cNvSpPr/>
          <p:nvPr/>
        </p:nvSpPr>
        <p:spPr>
          <a:xfrm>
            <a:off x="7308648" y="2670257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BB609F-38E2-4B1F-B630-9886E71D7A1E}"/>
              </a:ext>
            </a:extLst>
          </p:cNvPr>
          <p:cNvSpPr txBox="1"/>
          <p:nvPr/>
        </p:nvSpPr>
        <p:spPr>
          <a:xfrm>
            <a:off x="6515018" y="3579326"/>
            <a:ext cx="82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&lt;</a:t>
            </a:r>
            <a:r>
              <a:rPr lang="pt-BR" sz="40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pt-BR" sz="4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5AE6CE2-022E-40C3-A47B-BB2C5EAF1D51}"/>
              </a:ext>
            </a:extLst>
          </p:cNvPr>
          <p:cNvSpPr txBox="1"/>
          <p:nvPr/>
        </p:nvSpPr>
        <p:spPr>
          <a:xfrm>
            <a:off x="7591006" y="3731895"/>
            <a:ext cx="400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Menor ou Igual. Usado para validar se um valor é menor ou igual a outro.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20ED27CE-3208-46F7-BA76-A95CCD888CE0}"/>
              </a:ext>
            </a:extLst>
          </p:cNvPr>
          <p:cNvSpPr/>
          <p:nvPr/>
        </p:nvSpPr>
        <p:spPr>
          <a:xfrm>
            <a:off x="7289788" y="3870586"/>
            <a:ext cx="263472" cy="18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1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121946" y="525294"/>
            <a:ext cx="409103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Operadores Lógicos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61356" y="790415"/>
            <a:ext cx="45719" cy="540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171125" y="1269019"/>
            <a:ext cx="103596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Operador Lógicos são operadores utilizados em lógica Booleana.</a:t>
            </a:r>
          </a:p>
          <a:p>
            <a:pPr algn="just"/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implementa 3 operações básicas, sendo elas: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NOT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OR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8" name="Tabela 14">
            <a:extLst>
              <a:ext uri="{FF2B5EF4-FFF2-40B4-BE49-F238E27FC236}">
                <a16:creationId xmlns:a16="http://schemas.microsoft.com/office/drawing/2014/main" id="{73F1642A-6B94-4D59-8162-66A08E9A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56466"/>
              </p:ext>
            </p:extLst>
          </p:nvPr>
        </p:nvGraphicFramePr>
        <p:xfrm>
          <a:off x="4798477" y="3948704"/>
          <a:ext cx="3294556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7278">
                  <a:extLst>
                    <a:ext uri="{9D8B030D-6E8A-4147-A177-3AD203B41FA5}">
                      <a16:colId xmlns:a16="http://schemas.microsoft.com/office/drawing/2014/main" val="2361125394"/>
                    </a:ext>
                  </a:extLst>
                </a:gridCol>
                <a:gridCol w="1647278">
                  <a:extLst>
                    <a:ext uri="{9D8B030D-6E8A-4147-A177-3AD203B41FA5}">
                      <a16:colId xmlns:a16="http://schemas.microsoft.com/office/drawing/2014/main" val="32205251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400" kern="1200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Operadores Booleanos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2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5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0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6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8799325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Definição de Componentes de Hardware</a:t>
            </a:r>
            <a:endParaRPr lang="pt-BR" sz="40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4604034" y="2274838"/>
            <a:ext cx="6414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HD – Hard Disk (inglês) – É onde nossos arquivos são armazenados.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Existem vários modelos distintos, o modelo apresentado é um dos modelos mais antigo, existem novos modelos, faça uma pesquisa.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60826F-3055-4B04-BAA9-DB3B3191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" y="1330219"/>
            <a:ext cx="2455333" cy="2455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070C72-F2C1-4CA9-A25D-B8F25BAB5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8" y="3921411"/>
            <a:ext cx="2050395" cy="24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121946" y="525294"/>
            <a:ext cx="3233078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Tabela Verdade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989355" y="728421"/>
            <a:ext cx="72001" cy="546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171125" y="1269019"/>
            <a:ext cx="1035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exemplificar na prática o uso dos operadores booleanos.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7C04C74-6659-4697-8B73-330CE541C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55600"/>
              </p:ext>
            </p:extLst>
          </p:nvPr>
        </p:nvGraphicFramePr>
        <p:xfrm>
          <a:off x="2031139" y="1931381"/>
          <a:ext cx="8129722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3076">
                  <a:extLst>
                    <a:ext uri="{9D8B030D-6E8A-4147-A177-3AD203B41FA5}">
                      <a16:colId xmlns:a16="http://schemas.microsoft.com/office/drawing/2014/main" val="1369812445"/>
                    </a:ext>
                  </a:extLst>
                </a:gridCol>
                <a:gridCol w="2033076">
                  <a:extLst>
                    <a:ext uri="{9D8B030D-6E8A-4147-A177-3AD203B41FA5}">
                      <a16:colId xmlns:a16="http://schemas.microsoft.com/office/drawing/2014/main" val="3136030249"/>
                    </a:ext>
                  </a:extLst>
                </a:gridCol>
                <a:gridCol w="2031785">
                  <a:extLst>
                    <a:ext uri="{9D8B030D-6E8A-4147-A177-3AD203B41FA5}">
                      <a16:colId xmlns:a16="http://schemas.microsoft.com/office/drawing/2014/main" val="795564742"/>
                    </a:ext>
                  </a:extLst>
                </a:gridCol>
                <a:gridCol w="2031785">
                  <a:extLst>
                    <a:ext uri="{9D8B030D-6E8A-4147-A177-3AD203B41FA5}">
                      <a16:colId xmlns:a16="http://schemas.microsoft.com/office/drawing/2014/main" val="214801148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0070C0"/>
                          </a:solidFill>
                        </a:rPr>
                        <a:t>Tabela</a:t>
                      </a:r>
                      <a:r>
                        <a:rPr lang="pt-BR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sz="2400" b="1" kern="1200" dirty="0">
                          <a:solidFill>
                            <a:srgbClr val="0070C0"/>
                          </a:solidFill>
                        </a:rPr>
                        <a:t>Verdade</a:t>
                      </a:r>
                      <a:endParaRPr lang="pt-BR" sz="2400" b="1" kern="1200" dirty="0">
                        <a:solidFill>
                          <a:srgbClr val="0070C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6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5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514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9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121946" y="525294"/>
            <a:ext cx="3233078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Tabela Verdade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989355" y="728421"/>
            <a:ext cx="72001" cy="5467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171125" y="1269019"/>
            <a:ext cx="1035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 operador NOT é um pouco mais complexo de se entender. Ele basicamente inverte o resultado de um dado objeto/valor.</a:t>
            </a:r>
            <a:endParaRPr lang="pt-BR" sz="11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7C04C74-6659-4697-8B73-330CE541C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63121"/>
              </p:ext>
            </p:extLst>
          </p:nvPr>
        </p:nvGraphicFramePr>
        <p:xfrm>
          <a:off x="3301963" y="2743200"/>
          <a:ext cx="6097937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3076">
                  <a:extLst>
                    <a:ext uri="{9D8B030D-6E8A-4147-A177-3AD203B41FA5}">
                      <a16:colId xmlns:a16="http://schemas.microsoft.com/office/drawing/2014/main" val="1369812445"/>
                    </a:ext>
                  </a:extLst>
                </a:gridCol>
                <a:gridCol w="2033076">
                  <a:extLst>
                    <a:ext uri="{9D8B030D-6E8A-4147-A177-3AD203B41FA5}">
                      <a16:colId xmlns:a16="http://schemas.microsoft.com/office/drawing/2014/main" val="3136030249"/>
                    </a:ext>
                  </a:extLst>
                </a:gridCol>
                <a:gridCol w="2031785">
                  <a:extLst>
                    <a:ext uri="{9D8B030D-6E8A-4147-A177-3AD203B41FA5}">
                      <a16:colId xmlns:a16="http://schemas.microsoft.com/office/drawing/2014/main" val="7955647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0070C0"/>
                          </a:solidFill>
                        </a:rPr>
                        <a:t>Tabela</a:t>
                      </a:r>
                      <a:r>
                        <a:rPr lang="pt-BR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sz="2400" b="1" kern="1200" dirty="0">
                          <a:solidFill>
                            <a:srgbClr val="0070C0"/>
                          </a:solidFill>
                        </a:rPr>
                        <a:t>Verdade</a:t>
                      </a:r>
                      <a:endParaRPr lang="pt-BR" sz="2400" b="1" kern="1200" dirty="0">
                        <a:solidFill>
                          <a:srgbClr val="0070C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6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rgbClr val="21212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rgbClr val="FF0000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9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6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0" y="525294"/>
            <a:ext cx="486133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e Constantes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Uma variável é um espaço reservado na memória que pode receber um valor, uma expressão, outra variável, uma função, etc...</a:t>
            </a:r>
          </a:p>
          <a:p>
            <a:pPr algn="just"/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 variáveis recebem valores por atribuição.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Ex.:</a:t>
            </a:r>
          </a:p>
          <a:p>
            <a:pPr algn="just"/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= 10</a:t>
            </a:r>
          </a:p>
          <a:p>
            <a:pPr algn="just"/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 = 20</a:t>
            </a:r>
          </a:p>
          <a:p>
            <a:pPr algn="just"/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 = a + b</a:t>
            </a:r>
          </a:p>
          <a:p>
            <a:pPr algn="just"/>
            <a:endParaRPr lang="pt-BR" sz="2400" b="1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 Python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NÃO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existe o conceito de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CONSTANTE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1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0" y="525294"/>
            <a:ext cx="486133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e Constantes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usa o padrão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snake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criação de variáveis.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 padrão snake case diz que devemos ter todas as letras minúsculas. Caso seja necessário usar uma palavra composta ou duas palavras  para a criação da variável, devemos fazer uso do “_” underline para separá-las.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Ex.:</a:t>
            </a:r>
          </a:p>
          <a:p>
            <a:pPr algn="just"/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variavel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minha_variavel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Segundo a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PEP8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devemos seguir algumas convenções na criação de nomes(variáveis).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Nunca use os caracteres 'l' (L minúsculo), 'O' (o maiúsculo) ou 'I' (i maiúsculo) sozinhos como nomes de variáveis. Em algumas fontes, esses caracteres são indistinguíveis dos números um e zero. Quando tentado a usar somente 'l', use 'L'.</a:t>
            </a:r>
            <a:endParaRPr lang="pt-BR" sz="20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0" y="525294"/>
            <a:ext cx="486133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e Constantes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usar letras maiúsculas ou minúsculas na primeira letra da variável, mas lembre-se, Python é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case sensitive,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logo “Alfa” é diferente de “alfa”.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usar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underline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como primeira letra. “_variável”, “_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minha_variavel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não devem começar com um número.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podem conter números. “_7variavel”, “minha_variável_numero_7”.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Variáveis não devem conter palavras reservadas da linguagem. “print = esse é meu print’. Ao tentarmos usar a função print() teremos um erro.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Dê nome às variáveis que faça sentido no contexto do programa.</a:t>
            </a:r>
          </a:p>
        </p:txBody>
      </p:sp>
    </p:spTree>
    <p:extLst>
      <p:ext uri="{BB962C8B-B14F-4D97-AF65-F5344CB8AC3E}">
        <p14:creationId xmlns:p14="http://schemas.microsoft.com/office/powerpoint/2010/main" val="4269034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0" y="525294"/>
            <a:ext cx="268489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Comentários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84431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Como em toda linguagem, Python permite usarmos o recurso de comentários em nossos códigos. Os comentários servem para darmos uma descrição breve sobre o que se trata o trecho de código.</a:t>
            </a:r>
          </a:p>
          <a:p>
            <a:pPr algn="just"/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ATENÇÃO: Comentários devem seguir algumas regras e boas práticas. 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Segundo a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PEP8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(Guia de Boas Práticas para Programação em Python):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Comentários não devem contradizer o código.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 o comentário for curto o ponto final deve ser omitido.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dois espaços depois do ponto final.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Escreva seus comentário em inglês, salvo se tem 120% de certeza que nunca será lido por pessoas de outras nacionalidades.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Comentários em Blocos devem ser indentados no mesmo nível do código.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Não comente coisas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óbvias.</a:t>
            </a:r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28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0" y="525294"/>
            <a:ext cx="268489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Comentários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Comentários em Blocos devem ser indentados no mesmo nível do código.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Não comente coisas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óbvias.</a:t>
            </a:r>
            <a:endParaRPr lang="pt-BR" sz="240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 comentar uma linha em Python usamos o símbolo “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Ex.: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 </a:t>
            </a:r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o símbolo # e espaço e despois escreva seu comentário.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 </a:t>
            </a:r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Os comentários podem vir depois de uma linha de código.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”””</a:t>
            </a:r>
          </a:p>
          <a:p>
            <a:pPr algn="just"/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Também podemos fazer comentários contendo quebra de linhas se usarmos 3 aspas duplas.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153391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1" y="525294"/>
            <a:ext cx="198824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Números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Tipos: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Inteiros – Possuem limitação apenas pelo tamanho da memória. Em outras linguagem temos números do tipo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(inteiro),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long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(longo), etc., cada um possui um range de bytes que suporta, no entanto python não faz esse tipo de implementação, deixando livre o tamanho do valor, limitado apenas pelo tamanho da memória.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Ex.: -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3210557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132468974651684351684131653135135135135135135131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...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 – Número de ponto Flutuante (números com casas decimais),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Ex.: 32.52, 0.1, .05874</a:t>
            </a: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3.5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.2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3.5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.35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.25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pt-B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#Caso Especial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406661" y="525294"/>
            <a:ext cx="198824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Números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>
            <a:off x="1322229" y="525294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2" y="1331817"/>
            <a:ext cx="986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Tenha cuidado ao trabalhar com esse tipo de número devido a problemas de precisão de valores, pois a representação binária dos números podem causar algumas diferenças.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Veja que .35 - .25 ou 0.35 – 0.25 teria como resultado 0.1, no entanto, devido a representação binárias dos números, temos um valor inexato.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Veja mais alguns exemplos.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9851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037620" y="482854"/>
            <a:ext cx="4312215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Números Complexos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20995" y="545491"/>
            <a:ext cx="72001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1272A-B03A-4EFD-B4FC-9A6CE7F82D4A}"/>
              </a:ext>
            </a:extLst>
          </p:cNvPr>
          <p:cNvSpPr txBox="1"/>
          <p:nvPr/>
        </p:nvSpPr>
        <p:spPr>
          <a:xfrm>
            <a:off x="1601053" y="1331817"/>
            <a:ext cx="9837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já implementa números complexos nativamente.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Ex.:</a:t>
            </a:r>
          </a:p>
          <a:p>
            <a:r>
              <a:rPr lang="fr-F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complexo = </a:t>
            </a:r>
            <a:r>
              <a:rPr lang="fr-F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fr-F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4j</a:t>
            </a:r>
            <a:endParaRPr lang="fr-F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(type(complexo))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8799325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Definição de Componentes de Hardware</a:t>
            </a:r>
            <a:endParaRPr lang="pt-BR" sz="40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6498376" y="1634592"/>
            <a:ext cx="41602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Memória RAM –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Only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Memory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(inglês) – É conhecida com memória de acesso volátil. Volátil porque ao desligar o computador tudo é “apagado”.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C92B20-F09D-4DDA-9B87-30C4B8286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02" y="1634592"/>
            <a:ext cx="4735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4" y="482853"/>
            <a:ext cx="315507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Representação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permite a separação de caracteres de milhar usando </a:t>
            </a:r>
            <a:r>
              <a:rPr lang="pt-BR" sz="2400" b="1" u="sng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underline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um_milhão_padrao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1000000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um_milhao_underline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_</a:t>
            </a:r>
            <a:r>
              <a:rPr lang="pt-BR" sz="2400" b="0" dirty="0">
                <a:solidFill>
                  <a:srgbClr val="09885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000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_</a:t>
            </a:r>
            <a:r>
              <a:rPr lang="pt-BR" sz="2400" b="0" dirty="0">
                <a:solidFill>
                  <a:srgbClr val="09885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000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dois_milhoes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= 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um_milhão_padrao</a:t>
            </a:r>
            <a:r>
              <a:rPr lang="pt-BR" sz="28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+ 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um_milhao_underline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dois_milhoes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49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768659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Atribuição e Incremento e Decremento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usa o sinal de igual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“=“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 fazer atribuição à objetos.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Exemplos: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= a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Podemos fazer atribuição de múltiplas variáveis.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 y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16619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4" y="482853"/>
            <a:ext cx="775872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Atribuição e Incremento e Decremento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Usamos o recurso de incremento para alterarmos os valores de uma variável após uma determinada operação.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Exemplos: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a +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Observe que no exemplo anterior fizemos a atribuição de 1 para a variável a e depois fizemos a atribuição de 1 em a. O resultado é que a passa a valer 2.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773646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Atribuição e Incremento e Decremento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usar uma forma menos verbosa de incremento.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+=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fazer decremento de valores em uma determinada variável.</a:t>
            </a:r>
          </a:p>
          <a:p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-=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54482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773646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Atribuição e Incremento e Decremento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fazer uso dos recursos de multiplicação e divisão da mesma forma que usamos para fazermos o incremento e decremento.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*=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fazer decremento de valores em uma determinada variável.</a:t>
            </a:r>
          </a:p>
          <a:p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/=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73802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435600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 de Fixação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1 - Que tipo de linguagem é o python?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Compilada	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Executada	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Interpretada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2 - Descreva o processo de geração de códigos em Python.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3 - "Python possui apenas um interpretador, não podendo utilizar outro interpretador".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Essa afirmativa é: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a) Verdadeira	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Falsa.</a:t>
            </a:r>
          </a:p>
        </p:txBody>
      </p:sp>
    </p:spTree>
    <p:extLst>
      <p:ext uri="{BB962C8B-B14F-4D97-AF65-F5344CB8AC3E}">
        <p14:creationId xmlns:p14="http://schemas.microsoft.com/office/powerpoint/2010/main" val="1936616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435600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 de Fixação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4 - O que diz a PEP 349?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"Python delimita os blocos de códigos por Indentação".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afirmativa acima é: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Verdadeira	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Falsa.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é uma linguagem: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Procedural	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Funcional 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220888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435600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 de Fixação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7 - Sobre os operadores, assinale a alternativa INCORRETA.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 - Operadores servem para cálculos matemáticos apenas.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 - Operadores são utilizados com números, Strings e listas.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III - Operadores podem ser lógicos, relacionais e matemáticos.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8 - O que é uma variável em Python?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a) Um espaço reservado na memória que armazena um valor, podendo ser nulo.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São valores que variam com o tempo.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São espaços reservados na memória que não podem ser modificados.</a:t>
            </a:r>
          </a:p>
        </p:txBody>
      </p:sp>
    </p:spTree>
    <p:extLst>
      <p:ext uri="{BB962C8B-B14F-4D97-AF65-F5344CB8AC3E}">
        <p14:creationId xmlns:p14="http://schemas.microsoft.com/office/powerpoint/2010/main" val="2930526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435600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 de Fixação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9 - O que são constantes em python?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a) São variáveis que não mudam de valor.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São espaços de memória que contém um valor fixo.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Em Python não existe o conceito de constante.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10 - A respeito da criação de variáveis: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 - Devemos usar letra minúsculas apenas.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 - variáveis podem iniciar com um número.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III - Variáveis não devem conter palavras reservadas do sistema.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Assinale a alternativa correta.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a) Apenas  I está correta.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I e II estão incorretas.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Alternativa III está incorreta.</a:t>
            </a:r>
          </a:p>
        </p:txBody>
      </p:sp>
    </p:spTree>
    <p:extLst>
      <p:ext uri="{BB962C8B-B14F-4D97-AF65-F5344CB8AC3E}">
        <p14:creationId xmlns:p14="http://schemas.microsoft.com/office/powerpoint/2010/main" val="1167118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435600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 de Fixação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respeito dos números, o que é correto afirmar?</a:t>
            </a:r>
          </a:p>
          <a:p>
            <a:pPr algn="just"/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a) Números inteiros possuem limitação quanto ao seu tamanho, devendo usar o tipo </a:t>
            </a:r>
            <a:r>
              <a:rPr lang="pt-BR" sz="28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long</a:t>
            </a:r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(longo) para números muito grandes.</a:t>
            </a:r>
          </a:p>
          <a:p>
            <a:pPr algn="just"/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b) Os números de ponto flutuante(</a:t>
            </a:r>
            <a:r>
              <a:rPr lang="pt-BR" sz="28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são sempre precisos.</a:t>
            </a:r>
          </a:p>
          <a:p>
            <a:pPr algn="just"/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c) Em operações entre números inteiros e </a:t>
            </a:r>
            <a:r>
              <a:rPr lang="pt-BR" sz="28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resultado será um número </a:t>
            </a:r>
            <a:r>
              <a:rPr lang="pt-BR" sz="28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</a:t>
            </a:r>
            <a:r>
              <a:rPr lang="pt-BR" sz="28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8799325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Definição de Componentes de Hardware</a:t>
            </a:r>
            <a:endParaRPr lang="pt-BR" sz="40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6498376" y="1634592"/>
            <a:ext cx="41602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Processador – CPU (Central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Processing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Unit) – Unidade Central de Processamento, é o cérebro do computador, é ele o responsável por processar todas as requisições.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5CB9F-3960-4974-A23A-30AE7C85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52" y="1525566"/>
            <a:ext cx="4336950" cy="28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80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69593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 são um tipo de dado chamado de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Cadeia de Caracteres.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Cadeia de caracteres são: </a:t>
            </a:r>
            <a:r>
              <a:rPr lang="pt-BR" sz="2400" b="1" i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“uma sequência de símbolos como letras, números, sinais de pontuação[...] (Nilo Ney Coutinho Menezes, 2014, 2ª edição,  p60.”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Quando trabalhamos com Strings fazemos uso das aspas (“” ou ‘’) simples ou duplas. Por convenção, usamos aspas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simples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80BE232-5B9A-4305-936C-D6214355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77024"/>
              </p:ext>
            </p:extLst>
          </p:nvPr>
        </p:nvGraphicFramePr>
        <p:xfrm>
          <a:off x="1219242" y="3244145"/>
          <a:ext cx="10363200" cy="87249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775392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8543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130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5340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29336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50784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6402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14524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0675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073024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5859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6461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4488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1485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83784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30023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8602004"/>
                    </a:ext>
                  </a:extLst>
                </a:gridCol>
              </a:tblGrid>
              <a:tr h="266700"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STRING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211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5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18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69593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 possuem índices que identifica a posição de cada caractere.</a:t>
            </a:r>
            <a:endParaRPr lang="pt-BR" sz="2400" b="1" i="1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Exemplo: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 Python possuem índices positivos e negativos.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 permitem operações sobre elas, inclusive com o uso de sinais que já conhecemos da matemática.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Exemplo:</a:t>
            </a: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'Eu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'programo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'Python!'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10EEAF6-5D4C-4C37-9F5C-21D470A4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7658"/>
              </p:ext>
            </p:extLst>
          </p:nvPr>
        </p:nvGraphicFramePr>
        <p:xfrm>
          <a:off x="1291241" y="2309177"/>
          <a:ext cx="10363200" cy="111982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66329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72881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4081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69781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569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1663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93585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87222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29646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18409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04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03835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33076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3610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21444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1183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9157542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00919"/>
                  </a:ext>
                </a:extLst>
              </a:tr>
              <a:tr h="4842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15717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4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45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69593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Quando usamos o sinal de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“+”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com Strings, obtemos o resultado de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CONCATENAÇÃO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pt-BR" sz="2400" b="1" i="1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usar o sinal de multiplicação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“*”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multiplicarmos uma determinada String.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possui uma série de métodos para manipulação de Strings. </a:t>
            </a:r>
          </a:p>
          <a:p>
            <a:pPr algn="just"/>
            <a:endParaRPr lang="pt-BR" sz="2400" b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Só para relembrar, Python é uma linguagem orientada a objetos, logo, tudo em Python é um objeto e como qualquer objeto em programação, possuem atributos e métodos. Vamos estudar alguns métodos Built-in para trabalhar com Strings.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3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593542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REPLACE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4354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Retorna uma cópia da String com todas as ocorrências da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substring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old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substituídas por new. A definição oficial pode ser acessada na documentação do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Python!</a:t>
            </a: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Implementação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str.replace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old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new[,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count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]), onde: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a string a ser utilizada, podendo ser uma variável.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replace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o método da string.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old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o que desejamos mudar.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 é o que ficará no lugar.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[,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count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 é opcional. Se nada for especificado fará as mudanças em todas as ocorrências. 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 especificarmos um valor, apenas estas ocorrências serão alteradas. Veja o exemplo abaixo: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40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5918794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REPLACE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 = [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'paralelepípedo'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'inconstitucionalissimamente'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000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513190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FIND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Retorna o índice mais baixo na String.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onde: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value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a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substring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que se deseja encontrar dentro da String.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start é o valor posicional do index da String, onde a busca deverá iniciar.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end é o valor posicional final da String, onde a busca deverá finalizar.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Argumentos opcionais como start e end são interpretados como na notação de fatiamento. Retorna -1 se sub não for localizado.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lista = ['paralelepípedo', 'inconstitucionalissimamente']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619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512077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FIND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'le'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nc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lista[</a:t>
            </a:r>
            <a:r>
              <a:rPr lang="es-E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].find(</a:t>
            </a:r>
            <a:r>
              <a:rPr lang="es-E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'dio'</a:t>
            </a:r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E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E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s-E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Observação:</a:t>
            </a: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método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find()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deve ser usado apenas se desejarmos saber o índice de nossa busca. Note que se tentarmos buscar o índice, passando como argumento duas letras ou mais, o retorno será o índice apenas da primeira letra. Caso deseje fazer uma busca para saber se um conjunto de caracteres está contido na string, use o operador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pí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lista[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algn="l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59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652281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CAPITALIZE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Retorna uma cópia da string com o seu primeiro caractere em maiúsculo e o restantes em minúsculo.</a:t>
            </a:r>
          </a:p>
          <a:p>
            <a:endParaRPr lang="pt-BR" sz="2400" i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.capitalize())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discovery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.capitalize())</a:t>
            </a:r>
          </a:p>
          <a:p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01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325778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- TITLE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método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difere do capitalize apenas pelo fato de retornar todas as iniciais em maiúscula.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 palavras com apóstrofos podemos não obter o resultado esperado.</a:t>
            </a:r>
          </a:p>
          <a:p>
            <a:endParaRPr lang="pt-BR" sz="2400" i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'discovery 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channel'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.title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copo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d'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agua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.title())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"they're my 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friend!"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.title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4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752596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UPPER e LOWER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Upper é utilizado para retornar uma cópia da string em minúsculo.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Lower faz o oposto de Upper.</a:t>
            </a:r>
          </a:p>
          <a:p>
            <a:pPr algn="l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a.upper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a.lower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b.upper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c.lower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a.upper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 +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-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b +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-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c)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1" y="525294"/>
            <a:ext cx="6686984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 de Processador</a:t>
            </a:r>
            <a:endParaRPr lang="pt-BR" sz="48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7726685" y="1435217"/>
            <a:ext cx="4040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 processador pode ser composto por vários núcleos, cada um sendo responsável por processar um grupo de requisições. 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28EFBE-5C47-4CEC-97D9-D3D7F1E2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4" y="1256355"/>
            <a:ext cx="5953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36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6400934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SWAPCASE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Retorna uma cópia da sequência com todos os caracteres minúsculos ASCII convertidos para caracteres maiúsculos correspondentes, e vice-versa.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Em outras palavras, diferente dos métodos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upper()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e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lower()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o método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swapcase()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faz a troca do que está em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MAIÚSCULO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para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minúsculo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e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vice-verso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l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Python'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.swapcase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python'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.swapcase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PYTHON'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.swapcase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73905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420033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STRIP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método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strip()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retorna uma cópia da string com caracteres no início e no final removidos.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Sintaxe: 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str.strip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([char])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argumento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char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é uma string que especifica o conjunto de caracteres a serem removidos. Se for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omitido ou for None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o argumento chars irá remover, por padrão, os caracteres em branco. O argumento chars não é um prefixo, nem um sufixo; ao contrário disso, todas as combinações dos seus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seus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valores são removidas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just"/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espaco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  tenho 3 espaços de cada lado   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espaco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espaco.strip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77412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45878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STRIP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Passando uma combinação para ser removida.</a:t>
            </a:r>
          </a:p>
          <a:p>
            <a:pPr algn="l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www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'www.4biosacademy.com.br/4bios-python'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www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é 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www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www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(www.strip(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w.python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texto.strip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2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68054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RSTRIP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faz a remoção dos valores informados apenas do lado direito da string e retorna uma cópia alterada. Se nenhum argumento for passado ou for 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none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será removido espaços em branco.</a:t>
            </a:r>
          </a:p>
          <a:p>
            <a:pPr algn="l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new_texto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texto.rstrip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(‘w’))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new_texto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0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63616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LSTRIP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az a remoção dos valores informados apenas do lado direito da string e retorna uma cópia alterada. Se nenhum argumento for passado ou for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none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será removido espaços em branco.</a:t>
            </a:r>
          </a:p>
          <a:p>
            <a:pPr algn="l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new_texto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texto.rstrip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(‘w’))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new_texto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885544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FORMAT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Executa uma operação de formatação de string. A string na qual este método é chamado pode conter texto literal ou campos para substituição, que são delimitados por chaves {}. Cada campo de substituição contém ou um índice numérico de um argumento posicional, ou o nome de um argumento nomeado. Retorna a cópia da string onde cada campo para substituição é substituído com o valor da string do argumento correspondente.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a + b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 soma de a + b é igual a c'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4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5885544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FORMAT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(um))</a:t>
            </a: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um_novo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(um)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um_novo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 = a + b</a:t>
            </a:r>
          </a:p>
          <a:p>
            <a:pPr algn="just"/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 valor da soma {0} + {1} é: {2} 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2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a,b,total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44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671132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Métodos de Strings – Interpolação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Interpolação é uma forma de formatação.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 usar interpolação em strings temos que fazer uso do recurso chamado 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F-string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F-string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é uma string literal prefixada que contém expressões dentro das chaves.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Vamos usar os valores anteriores para exemplificar a interpolação com F-string.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Soma de a + b:</a:t>
            </a: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valor da soma de 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{a}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{b}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é: 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{total}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t1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'Eu quero'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t2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'chocolate'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 frase {0} {1}, o que é interessante?'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(t1,t2))</a:t>
            </a:r>
          </a:p>
        </p:txBody>
      </p:sp>
    </p:spTree>
    <p:extLst>
      <p:ext uri="{BB962C8B-B14F-4D97-AF65-F5344CB8AC3E}">
        <p14:creationId xmlns:p14="http://schemas.microsoft.com/office/powerpoint/2010/main" val="355507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151305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err="1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Tuplas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Uma tupla consiste em uma sequência de valores separados por vírgulas.</a:t>
            </a:r>
          </a:p>
          <a:p>
            <a:pPr algn="l"/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456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789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(tupla)</a:t>
            </a: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tupla2 = (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987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657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425, ‘abc’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(tupla2)</a:t>
            </a: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tupla3 =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(tupla3)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 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permitem executar busca por índice.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(tupla2[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tupla2.index(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657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2778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151305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err="1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Tuplas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Criar uma tupla vazia.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it-IT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tupla_vazia = tuple()</a:t>
            </a:r>
          </a:p>
          <a:p>
            <a:r>
              <a:rPr lang="it-IT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(type(tupla_vazia))</a:t>
            </a:r>
          </a:p>
          <a:p>
            <a:endParaRPr lang="it-IT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tupla_vazia = ()</a:t>
            </a:r>
          </a:p>
          <a:p>
            <a:r>
              <a:rPr lang="it-IT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(type(tupla_vazia))</a:t>
            </a:r>
          </a:p>
          <a:p>
            <a:endParaRPr lang="it-IT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Criar tupla com valores:</a:t>
            </a:r>
          </a:p>
          <a:p>
            <a:r>
              <a:rPr lang="it-IT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tupla_valor = 123456, 7890123</a:t>
            </a:r>
            <a:endParaRPr lang="it-IT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tupla_valor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Criar tupla com um valor:</a:t>
            </a: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tupla_um_valor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123456,</a:t>
            </a:r>
          </a:p>
          <a:p>
            <a:r>
              <a:rPr lang="pt-BR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tupla_um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_valor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7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867710" y="525294"/>
            <a:ext cx="8928046" cy="214533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para</a:t>
            </a:r>
            <a:r>
              <a:rPr lang="pt-BR" sz="8000" b="1" dirty="0">
                <a:solidFill>
                  <a:srgbClr val="FFDF5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80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Redes</a:t>
            </a:r>
            <a:br>
              <a:rPr lang="pt-BR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pt-BR" sz="4800" b="1" dirty="0">
                <a:solidFill>
                  <a:srgbClr val="FFDF5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Fundamentos</a:t>
            </a:r>
            <a:r>
              <a:rPr lang="pt-B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4800" b="1" dirty="0">
                <a:solidFill>
                  <a:srgbClr val="FFDF5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</a:t>
            </a:r>
            <a:r>
              <a:rPr lang="pt-BR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4800" b="1" dirty="0">
                <a:solidFill>
                  <a:srgbClr val="FFDF5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Programação</a:t>
            </a:r>
            <a:endParaRPr lang="pt-BR" sz="80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4"/>
            <a:ext cx="142995" cy="583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 rot="16200000">
            <a:off x="6340351" y="-1325372"/>
            <a:ext cx="72000" cy="79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C6196F-65ED-4026-A4C0-28F30E15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51" y="3084274"/>
            <a:ext cx="7920000" cy="27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89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1402171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Listas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Listas são estruturas de dados que comportam diversos objetos/valores e que podem ser acessados pelo índice da sua posição.</a:t>
            </a:r>
            <a:b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2400" b="0" i="0" dirty="0">
              <a:solidFill>
                <a:srgbClr val="21212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você se lembra de 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quando falamos de strings, falamos que cada caractere de uma string possui um índice que inicia-se pelo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Com as listas o processo é o mesmo com uma única diferença, cada objeto dentro de uma lista possui um índice, logo, se um texto aparecer na posição 0, significa dizer que todo texto está na posição </a:t>
            </a:r>
            <a:r>
              <a:rPr lang="pt-BR" sz="2400" b="1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Assim como as strings, as listas também podem ser percorridas de trás para frente usando índices negativos iniciados por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-1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lista = [123, 456, 789]</a:t>
            </a:r>
          </a:p>
          <a:p>
            <a:pPr algn="just"/>
            <a:r>
              <a:rPr lang="pt-BR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type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(lista))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01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2" y="482853"/>
            <a:ext cx="138004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Listas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Criar uma lista vazia:</a:t>
            </a: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lista = []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  <a:ea typeface="Source Sans Pro" panose="020B0503030403020204" pitchFamily="34" charset="0"/>
              </a:rPr>
              <a:t>Listas podem receber valores de tipos diferentes e inclusive outras li</a:t>
            </a:r>
            <a:r>
              <a:rPr lang="pt-BR" sz="2400" dirty="0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stas.</a:t>
            </a: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  <a:ea typeface="Source Sans Pro" panose="020B0503030403020204" pitchFamily="34" charset="0"/>
              </a:rPr>
              <a:t>lista = [123, “abc”, </a:t>
            </a:r>
            <a:r>
              <a:rPr lang="pt-BR" sz="2400" dirty="0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[“</a:t>
            </a:r>
            <a:r>
              <a:rPr lang="pt-BR" sz="2400" dirty="0" err="1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xyz</a:t>
            </a:r>
            <a:r>
              <a:rPr lang="pt-BR" sz="2400" dirty="0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”, 456], 1.25]</a:t>
            </a:r>
          </a:p>
          <a:p>
            <a:pPr algn="just"/>
            <a:r>
              <a:rPr lang="pt-BR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  <a:ea typeface="Source Sans Pro" panose="020B0503030403020204" pitchFamily="34" charset="0"/>
              </a:rPr>
              <a:t>(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Roboto"/>
                <a:ea typeface="Source Sans Pro" panose="020B0503030403020204" pitchFamily="34" charset="0"/>
              </a:rPr>
              <a:t>type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  <a:ea typeface="Source Sans Pro" panose="020B0503030403020204" pitchFamily="34" charset="0"/>
              </a:rPr>
              <a:t>(lista)</a:t>
            </a:r>
            <a:r>
              <a:rPr lang="pt-BR" sz="2400" dirty="0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)</a:t>
            </a:r>
          </a:p>
          <a:p>
            <a:pPr algn="just"/>
            <a:r>
              <a:rPr lang="pt-BR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sz="2400" dirty="0">
                <a:solidFill>
                  <a:srgbClr val="212121"/>
                </a:solidFill>
                <a:latin typeface="Roboto"/>
                <a:ea typeface="Source Sans Pro" panose="020B0503030403020204" pitchFamily="34" charset="0"/>
              </a:rPr>
              <a:t>(lista)</a:t>
            </a: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  <a:p>
            <a:pPr algn="just"/>
            <a:endParaRPr lang="pt-BR" sz="2400" b="0" i="0" dirty="0">
              <a:solidFill>
                <a:srgbClr val="212121"/>
              </a:solidFill>
              <a:effectLst/>
              <a:latin typeface="Roboto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5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87015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Python também inclui um tipo de dados para conjuntos, chamado set. Um conjunto é uma coleção desordenada de elementos, sem elementos repetidos. Usos comuns para conjuntos incluem a verificação eficiente da existência de objetos e a eliminação de itens duplicados. Conjuntos também suportam operações matemáticas como união, interseção, diferença e diferença simétrica.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Criar um set</a:t>
            </a:r>
          </a:p>
          <a:p>
            <a:pPr algn="just"/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basket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orange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'pear'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orange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'banana’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basket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72161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23907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Dicionário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É uma estrutura de dados do tipo chave e valor.</a:t>
            </a:r>
          </a:p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Exemplo de Dicionário:</a:t>
            </a:r>
          </a:p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 Nome: 'Eric', Sobrenome: 'Gomes da Silva' CPF: 'Vocês vão ficar sem saber’ }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dados_cadastrais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'Eric'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'Sobrenome'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'Gomes da Silva'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'Idade'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dados_cadastrais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dados_cadastrais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739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23907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Dicionário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Criar um dicionário vazio.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dict2 =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(dict2))</a:t>
            </a: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(dict2)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523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809282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err="1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Falamos das principais estruturas de dados. O que não vimos ainda são os métodos built-in de cada estrutura.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 sabermos quais métodos estão disponíveis, vamos fazer uso de uma função nativa do python,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 verificarmos quais são os métodos disponíveis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função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 ser  utilizada para verificar os atributos de um determinado objeto.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utilizar o 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 para verificarmos todos os atributos das estruturas de dados que aprendemos até aqui.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69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1867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1 - Escreva um código que leia a seguinte string: “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Bons programadores sabem o que escrever. Os melhores sabem o que reescrever.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 pegue as seguintes palavras para exibir em tela: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“programadores”, “Melhores”, Reescrevem”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– Escreva um código que pegue as seguintes palavras:  “Eu” , “python”, “Programo”, “em”, “!”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Faça a concatenação das mesmas para gerar o seguinte texto: “Eu programo em python!”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Imprima o resultado em tela.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721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1867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1 - Escreva um código que leia a seguinte string: “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Bons programadores sabem o que escrever. Os melhores sabem o que reescrever.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 pegue as seguintes palavras para exibir em tela: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“programadores”, “Melhores”, Reescrevem”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– Escreva um código que pegue as seguintes palavras:  “Eu” , “python”, “Programo”, “em”, “!”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Faça a concatenação das mesmas para gerar o seguinte texto: “Eu programo em python!”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Imprima o resultado em tela.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292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1867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3 - Escreva um código que coloque todas as primeiras letras do texto a seguir em Maiúsculas: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Eu programo em python!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”. Imprima o resultado em tela.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 – Escreva um código que pegue o texto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eu programo em python!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e coloque todo o texto em letras maiúsculas. Imprima o resultado na tela.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 – Escreva um  código que encontre a o índice da primeira incidência da palavra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“muito”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texto a seguir: “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Ubuntu Condensed"/>
              </a:rPr>
              <a:t>A conexão entre a linguagem que nós pensamos\programamos e os problemas e soluções que possamos imaginar é muito forte. Por essa razão, restringir recursos da linguagem com a intenção de eliminar erros do programador é, na melhor das hipóteses, muito perigoso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”. Imprima a saída na tela.</a:t>
            </a:r>
            <a:endParaRPr lang="pt-BR" sz="2400" b="1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75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1867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6 - Escreva um código que substitua todas as incidências do caractere “-” contidos na palavra: “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pí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pe-do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e troque por nada.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Exemplo: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Paralelepípedo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 – Escreva um código que remova todos os espaços contidos a direita do texto: </a:t>
            </a:r>
          </a:p>
          <a:p>
            <a:pPr algn="just"/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“      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Ubuntu Condensed"/>
              </a:rPr>
              <a:t>Quando você tem um bom script você está quase com mais problemas do que você teria se tivesse um péssimo script.        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Ubuntu Condensed"/>
              </a:rPr>
              <a:t>“. Imprima o resultado na tela.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 – Usando o mesmo texto, faça um código que remova todos os espaços contidos a esquerda do texto. Imprima o resultado na tela.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 – Crie uma tupla vazia. Depois, adicione 5 elementos a esta tupla. Depois, imprima o elemento na posição 3.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7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8366760" y="1264920"/>
            <a:ext cx="3322320" cy="4801314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554262-98CF-46A8-9AB9-7E039CC41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93" y="1264920"/>
            <a:ext cx="3352801" cy="480131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39" y="525294"/>
            <a:ext cx="6416039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Sobre o Professor</a:t>
            </a:r>
            <a:endParaRPr lang="pt-BR" sz="6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772751"/>
            <a:ext cx="641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Formado em Tecnologia da Informação, Pós Graduado em Data Science, MBA em Gestão de Projetos.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Certificado ITIL, ISSO/IEC 20000, COBIT e Scrum.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 anos de experiência em Gestão de TI e Projetos.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2121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Desenvolvedor Python Backend.</a:t>
            </a:r>
          </a:p>
        </p:txBody>
      </p:sp>
    </p:spTree>
    <p:extLst>
      <p:ext uri="{BB962C8B-B14F-4D97-AF65-F5344CB8AC3E}">
        <p14:creationId xmlns:p14="http://schemas.microsoft.com/office/powerpoint/2010/main" val="19882551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21867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Exercícios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 – Crie um dicionário contendo 5 dados pessoais. Depois imprima cada uma das chaves e cada um dos valores separadamente.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11 – crie uma lista vazia. Adicione 5 elementos de tipos distintos a esta lista, incluindo outros objetos. Depois imprima apenas os objetos.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51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81726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Aula 3 - Estruturas condicionais – IF/ELSE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Como o próprio nome diz, estruturas condicionais são formas de criar fluxos, desvios em nosso código de acordo com o objetivo a ser alcançado.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Pense o seguinte problema: Uma mulher diz ao seu marido para ele ir ao mercadinho do bairro, na verdade uma mercearia pequena, e diz a ele para comprar, pão, bolacha, arroz, feijão. Então ela diz: - “Veja se tem leite, se tiver, traga também ovo e farinha de trigo”.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 que o homem deverá trazer? Quais ações ele deverá tomar?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Observe que neste pequeno texto temos uma estrutura condicional no momento em que a esposa pede para que o homem verifique se tem leite e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tiver, trazer ovo e farinha.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09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8172626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Aula 3 - Estruturas condicionais – IF/ELSE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Em python usamos o IF para criar desvios em nosso código.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1 == 1: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(“Verdadeiro”)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Normalmente queremos que se uma condição for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verdadeira um determinado valor ou ação ocorra, caso contrário outra ação deverá ser executada, para isso usamos o </a:t>
            </a:r>
            <a:r>
              <a:rPr lang="pt-BR" sz="2400" b="1" u="sng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pt-BR" sz="2400" b="1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pt-BR" sz="2400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pPr algn="just"/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a == b:</a:t>
            </a:r>
          </a:p>
          <a:p>
            <a:pPr algn="just"/>
            <a:r>
              <a:rPr lang="pt-B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    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(‘Verdadeiro’)</a:t>
            </a:r>
          </a:p>
          <a:p>
            <a:pPr algn="just"/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endParaRPr lang="pt-BR" sz="24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pt-BR" sz="2400" dirty="0">
                <a:solidFill>
                  <a:srgbClr val="AF00DB"/>
                </a:solidFill>
                <a:latin typeface="Courier New" panose="02070309020205020404" pitchFamily="49" charset="0"/>
              </a:rPr>
              <a:t>    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(‘Falso’) </a:t>
            </a:r>
          </a:p>
          <a:p>
            <a:pPr algn="just"/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801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6105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condicionais – IF/ELSE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Podemos ainda fazer encadeamento de 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dados_cadastrais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{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‘nome’: ‘Eric’,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‘sobrenome = ‘Gomes da Silva’,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‘idade’: 34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dados_cadastrais.get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’Eric'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‘Eric é Lindo!'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dados_cadastrais.get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==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Josefino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Josefino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 Existe!'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'Sem Registros!'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727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6486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condicionais – IF/ELSE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 uso de operadores lógicos como 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Roboto"/>
              </a:rPr>
              <a:t>or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, and e 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Roboto"/>
              </a:rPr>
              <a:t>not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juntamente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muito comum.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1.75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'Variáveis a e b existem!’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 ou B existe!'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6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6486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condicionais – IF/ELSE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'Funcionou apenas com existência de a'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t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'Eu amo Python'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 ==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 &gt; a: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{c}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não é maior que 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{a}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88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4962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WHILE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Utilizamos o comando de repetição </a:t>
            </a:r>
            <a:r>
              <a:rPr lang="pt-BR" sz="2400" b="1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quando desejamos que nosso bloco de código seja repetido até que uma determinada condição seja satisfeita.</a:t>
            </a:r>
            <a:endParaRPr lang="pt-BR" sz="24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 &gt;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 -=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 código acima, perceba que fizemos a atribuição do valor de 10 à variável “a”. Depois usamos o comando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fazer a verificação se “a” é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maior que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1. A condição sendo verdadeira mandamos imprimir o valor de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 e fazemos o decremento de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 variável “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”, que agora passa a ter o valor de </a:t>
            </a:r>
            <a:r>
              <a:rPr lang="pt-B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451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4962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WHILE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Outra forma bastante comum de utilizarmos o comando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é para fazer com que um bloco de código rode sem interrupções.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NÃO RODE ESTE CÓDIGO.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'Infinito'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 rodarmos o comando acima ocorrerá que a palavra 'Infinito' será impressa continuamente e só irá deixar de ser impressa em tela se houver o estouro de memória ou algum erro em tempo de execução, ou ainda se um usuário finalizar a execução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917304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4962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WHILE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Não queremos que esse tipo de coisa ocorra, portanto, devemos sempre ter algum tipo de instrução que faça a parada do código. Para isso, vamos lançar mão da instrução break.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 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start &lt;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start +=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start: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start %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(start)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Note que usamos uma condicional e obtendo verdadeiro, usamos a instrução break para finalizarmos a execução da instrução </a:t>
            </a:r>
            <a:r>
              <a:rPr lang="pt-BR" sz="2400" b="1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6905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0771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FOR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Utilizamos o for para executarmos um loop, principalmente sobre estruturas de containers como a lista, mas também podemos usar com strings.</a:t>
            </a:r>
          </a:p>
          <a:p>
            <a:pPr algn="just"/>
            <a:endParaRPr lang="pt-BR" sz="2400" dirty="0">
              <a:solidFill>
                <a:srgbClr val="212121"/>
              </a:solidFill>
              <a:latin typeface="Roboto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em lista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lista = [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item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lista: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item %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pt-BR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em String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 =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'Eu sou a lenda!'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string: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A8DA9E-32EC-406C-A267-3B3C44F6CC6E}"/>
              </a:ext>
            </a:extLst>
          </p:cNvPr>
          <p:cNvSpPr txBox="1">
            <a:spLocks/>
          </p:cNvSpPr>
          <p:nvPr/>
        </p:nvSpPr>
        <p:spPr>
          <a:xfrm>
            <a:off x="1539240" y="525294"/>
            <a:ext cx="2987040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História</a:t>
            </a:r>
            <a:endParaRPr lang="pt-BR" sz="6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33C410-9CD4-466A-B9F9-FB70CCF5721E}"/>
              </a:ext>
            </a:extLst>
          </p:cNvPr>
          <p:cNvSpPr/>
          <p:nvPr/>
        </p:nvSpPr>
        <p:spPr>
          <a:xfrm>
            <a:off x="1396245" y="525295"/>
            <a:ext cx="45719" cy="554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60D440-F8BC-48D9-A581-BD065788F0F4}"/>
              </a:ext>
            </a:extLst>
          </p:cNvPr>
          <p:cNvSpPr txBox="1"/>
          <p:nvPr/>
        </p:nvSpPr>
        <p:spPr>
          <a:xfrm>
            <a:off x="1539240" y="1772751"/>
            <a:ext cx="6416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Criação Criado por Guido Van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Rossum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em 1982 no CWI (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Centrum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Wiskunde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&amp;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Informatica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Centro de Matemática e Ciência da Computação em Amsterdã, na Holanda, no time de desenvolvimento da Linguagem ABC. Em 1989 o desenvolvimento do Python realmente teve início, nos primeiros meses de 1990 o autor já possuía uma versão mínima e operacional, pelo fim do ano de 1990 Python já era mais utilizada no CWI que a própria linguagem ABC.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FF7F46-1D1C-4D3D-97C2-16193618C7D7}"/>
              </a:ext>
            </a:extLst>
          </p:cNvPr>
          <p:cNvSpPr/>
          <p:nvPr/>
        </p:nvSpPr>
        <p:spPr>
          <a:xfrm>
            <a:off x="8366760" y="1264920"/>
            <a:ext cx="3322320" cy="4801314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0B02F2-966D-4F6C-8A37-10B9E807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44" y="1264920"/>
            <a:ext cx="3329135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7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0771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FOR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</a:t>
            </a:r>
            <a:r>
              <a:rPr 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tupla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</a:t>
            </a:r>
            <a:r>
              <a:rPr lang="en-US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 %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sz="2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(type(t))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Usar for loop em um dicionário requer uma estrutura um pouco diferente. Uma vez que dicionários são estruturas do tipo chave/valor,  temos a opção de apresentar apenas as chaves, apenas os valores ou ambos.</a:t>
            </a:r>
          </a:p>
        </p:txBody>
      </p:sp>
    </p:spTree>
    <p:extLst>
      <p:ext uri="{BB962C8B-B14F-4D97-AF65-F5344CB8AC3E}">
        <p14:creationId xmlns:p14="http://schemas.microsoft.com/office/powerpoint/2010/main" val="34090310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0771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FOR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cadastro = 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'Eric'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'Sobrenome'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'Gomes da Silva'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'Idade'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'34'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'Sexo'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'M’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para obter as chaves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cadastro: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(k)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para obter os valores da chaves</a:t>
            </a:r>
            <a:b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k, v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cadastro.items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4219650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60771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Estruturas de Repetição – FOR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For loop para obter as chaves e os valores simultaneamente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k, v </a:t>
            </a:r>
            <a:r>
              <a:rPr lang="pt-BR" sz="2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cadastro.items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(k, v)</a:t>
            </a:r>
          </a:p>
          <a:p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44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908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função 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é utilizada de diversas forma, mas principalmente e comumente para loops com um número específico de vezes em um 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loop for.</a:t>
            </a:r>
          </a:p>
          <a:p>
            <a:endParaRPr lang="pt-BR" sz="2400" b="1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Sintaxe:</a:t>
            </a: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range(start, stop, 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step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Todos os argumentos devem ser um inteiro.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Podemos passar apenas o parâmetro “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start</a:t>
            </a:r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 Neste caso, temos que o stop será o valor de start -1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 argumento “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step</a:t>
            </a:r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 indica de quantos em quantos passos faremos a mudança de valor.</a:t>
            </a:r>
          </a:p>
        </p:txBody>
      </p:sp>
    </p:spTree>
    <p:extLst>
      <p:ext uri="{BB962C8B-B14F-4D97-AF65-F5344CB8AC3E}">
        <p14:creationId xmlns:p14="http://schemas.microsoft.com/office/powerpoint/2010/main" val="36541753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908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Criando uma sequência de 6 elementos:</a:t>
            </a:r>
          </a:p>
          <a:p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F35078-5B3B-470D-ABD2-6FB2AF9B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27" y="1614311"/>
            <a:ext cx="5425773" cy="40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20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908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Criando uma sequência de 1 a 10.</a:t>
            </a:r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7368A9-377A-4B88-B9F9-6F23BE2A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50" y="1660478"/>
            <a:ext cx="5509650" cy="46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156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908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Range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# Criando uma sequência de 1 a 30 pulando de 3 em 3.</a:t>
            </a:r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CD1636-4C06-4A34-8648-BCAE2810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61" y="1656890"/>
            <a:ext cx="5662839" cy="4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67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06697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função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é utilizada para verificar o comprimento (número de itens) de um determinado objeto, como uma lista, tupla, dicionário, um set ou mesmo uma string. </a:t>
            </a:r>
            <a:endParaRPr lang="pt-BR" sz="2400" b="1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Sintaxe:</a:t>
            </a:r>
          </a:p>
          <a:p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(object)</a:t>
            </a:r>
          </a:p>
          <a:p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Exemplo:</a:t>
            </a:r>
            <a:endParaRPr lang="pt-BR" sz="24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1F03A-B921-4F32-B23C-739AC3B83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02" r="48887"/>
          <a:stretch/>
        </p:blipFill>
        <p:spPr>
          <a:xfrm>
            <a:off x="1151222" y="4149192"/>
            <a:ext cx="6354477" cy="23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49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06697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Podemos utilizar a função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pt-BR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juntamente com loop for.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CE9ADE-EED0-44F3-B16E-6FB4C9240F44}"/>
              </a:ext>
            </a:extLst>
          </p:cNvPr>
          <p:cNvSpPr txBox="1"/>
          <p:nvPr/>
        </p:nvSpPr>
        <p:spPr>
          <a:xfrm>
            <a:off x="1147023" y="4457683"/>
            <a:ext cx="10683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Neste trecho de código executamos um loop for que executará o número de vezes equivalente ao tamanho da lista.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Como a lista possui 3 itens, temos um loop que ocorre por 3 vezes.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A47EB5-32F3-4733-BC5B-D2F5BDC5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23" y="1673007"/>
            <a:ext cx="7747075" cy="25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74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D73670E-9F46-40C2-973F-C202F54CBC6D}"/>
              </a:ext>
            </a:extLst>
          </p:cNvPr>
          <p:cNvSpPr/>
          <p:nvPr/>
        </p:nvSpPr>
        <p:spPr>
          <a:xfrm>
            <a:off x="11830154" y="4149192"/>
            <a:ext cx="72001" cy="257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AAF242-33A8-44EF-B05C-F621B264D858}"/>
              </a:ext>
            </a:extLst>
          </p:cNvPr>
          <p:cNvSpPr/>
          <p:nvPr/>
        </p:nvSpPr>
        <p:spPr>
          <a:xfrm flipH="1">
            <a:off x="1003024" y="545491"/>
            <a:ext cx="72000" cy="576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FA9BAF1-A645-48CE-9922-5E846C556968}"/>
              </a:ext>
            </a:extLst>
          </p:cNvPr>
          <p:cNvSpPr txBox="1">
            <a:spLocks/>
          </p:cNvSpPr>
          <p:nvPr/>
        </p:nvSpPr>
        <p:spPr>
          <a:xfrm>
            <a:off x="1075023" y="482853"/>
            <a:ext cx="1344327" cy="848963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357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endParaRPr lang="pt-BR" sz="3600" b="1" dirty="0">
              <a:solidFill>
                <a:srgbClr val="FFDF5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03BE0E-293E-4258-89C8-B6663CBFD3A0}"/>
              </a:ext>
            </a:extLst>
          </p:cNvPr>
          <p:cNvSpPr txBox="1"/>
          <p:nvPr/>
        </p:nvSpPr>
        <p:spPr>
          <a:xfrm>
            <a:off x="1147023" y="1198813"/>
            <a:ext cx="1068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função open() é utilizada para manipulação de arquivos. Seu objetivo é a abertura de arquivos que pode ser para leitura, escrita, adicionar ou criar.  O padrão é  a leitura.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 especificar o modo de abertura dos arquivos fazemos a passagem de parâmetros que podem ser:</a:t>
            </a:r>
          </a:p>
          <a:p>
            <a:endParaRPr lang="pt-B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‘r’ (</a:t>
            </a:r>
            <a:r>
              <a:rPr lang="pt-BR" sz="2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Read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– é o valor padrão. Faz a abertura do arquivo apenas para leitura. Se o arquivo não existir irá retornar um erro.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‘a’ (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Append) – Abre o arquivo para adicionar dados ao arquivo. Se o arquivo não existir um novo será criado.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‘w’ </a:t>
            </a:r>
            <a:r>
              <a:rPr lang="pt-B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(Write) – Abre o arquivo para escrita. Se o arquivo não existir também irá criar um novo.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‘x’ (</a:t>
            </a:r>
            <a:r>
              <a:rPr lang="pt-BR" sz="24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Create</a:t>
            </a:r>
            <a:r>
              <a:rPr lang="pt-BR" sz="24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– Cria um arquivo. Caso o arquivo exista irá retornar um erro.</a:t>
            </a:r>
          </a:p>
        </p:txBody>
      </p:sp>
    </p:spTree>
    <p:extLst>
      <p:ext uri="{BB962C8B-B14F-4D97-AF65-F5344CB8AC3E}">
        <p14:creationId xmlns:p14="http://schemas.microsoft.com/office/powerpoint/2010/main" val="3952542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7706</Words>
  <Application>Microsoft Office PowerPoint</Application>
  <PresentationFormat>Widescreen</PresentationFormat>
  <Paragraphs>982</Paragraphs>
  <Slides>104</Slides>
  <Notes>66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104</vt:i4>
      </vt:variant>
    </vt:vector>
  </HeadingPairs>
  <TitlesOfParts>
    <vt:vector size="116" baseType="lpstr">
      <vt:lpstr>Arial</vt:lpstr>
      <vt:lpstr>Arial Rounded MT Bold</vt:lpstr>
      <vt:lpstr>Calibri</vt:lpstr>
      <vt:lpstr>Calibri Light</vt:lpstr>
      <vt:lpstr>Cambria Math</vt:lpstr>
      <vt:lpstr>Consolas</vt:lpstr>
      <vt:lpstr>Courier New</vt:lpstr>
      <vt:lpstr>Roboto</vt:lpstr>
      <vt:lpstr>Source Sans Pro</vt:lpstr>
      <vt:lpstr>Ubuntu Condensed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Gomes</dc:creator>
  <cp:lastModifiedBy>Eric Gomes</cp:lastModifiedBy>
  <cp:revision>156</cp:revision>
  <dcterms:created xsi:type="dcterms:W3CDTF">2020-09-09T21:15:59Z</dcterms:created>
  <dcterms:modified xsi:type="dcterms:W3CDTF">2022-01-16T16:32:53Z</dcterms:modified>
</cp:coreProperties>
</file>