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Ubuntu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B04BBA-306A-4114-A25F-4FFC5BE9CD37}">
  <a:tblStyle styleId="{AFB04BBA-306A-4114-A25F-4FFC5BE9CD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UbuntuMono-bold.fntdata"/><Relationship Id="rId47" Type="http://schemas.openxmlformats.org/officeDocument/2006/relationships/font" Target="fonts/UbuntuMono-regular.fntdata"/><Relationship Id="rId49" Type="http://schemas.openxmlformats.org/officeDocument/2006/relationships/font" Target="fonts/Ubuntu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Ubuntu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kheper.net/evolution/ascentofman.html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andiegojewishworld.com/2009-SDJW-Quarter3/2009-08-13-Thursday170/20090912-adam-eve-fresco.jp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ec417144_07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ec417144_0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c417144_0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c417144_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303de39d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303de3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303de39d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303de3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32756b41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632756b4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32756b41_0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32756b4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303de39d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6303de3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32756b41_0_2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32756b4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32756b41_0_2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632756b4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7e0abc84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7e0abc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632756b41_0_2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632756b4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2e85ab62_1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2e85ab62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3b25000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3b2500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632756b41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632756b4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ec417144_0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ec417144_0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ec417144_0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ec417144_0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ec417144_0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ec417144_0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7e0abc84_2_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7e0abc84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ec417144_0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ec417144_0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ec417144_02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ec417144_0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ec417144_02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ec417144_0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7e0abc84_2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7e0abc8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6f34a2e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f6f34a2e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http://www.kheper.net/evolution/ascentofman.html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ec417144_0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ec417144_0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7e0abc84_2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07e0abc84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ec417144_0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ec417144_0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7e0abc84_2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07e0abc84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ec417144_0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ec417144_0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8c8792a7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8c8792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Didn’t have this slide when I did the lecture oops.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ec417144_02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5ec417144_0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07e0abc84_2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07e0abc84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c30250207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c3025020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c30250207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c3025020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21543d8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21543d8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07e0abc84_2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07e0abc84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7e0abc84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7e0abc8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http://sandiegojewishworld.com/2009-SDJW-Quarter3/2009-08-13-Thursday170/20090912-adam-eve-fresco.jpg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21543d8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21543d8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7e0abc84_0_3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7e0abc8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c417144_0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c417144_0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32756b41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32756b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" name="Google Shape;33;p9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" name="Google Shape;36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o.gl/forms/KhKtlb3qtTb414Zh1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hyperlink" Target="http://www.ensler.us/ensler.us/images/nolnchsmalla.jp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Pre-Announcements</a:t>
            </a:r>
            <a:endParaRPr/>
          </a:p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Scott from </a:t>
            </a:r>
            <a:r>
              <a:rPr b="1" lang="en"/>
              <a:t>Pioneers in Engineering</a:t>
            </a:r>
            <a:r>
              <a:rPr lang="en"/>
              <a:t>: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Student STEM outreach group on campus.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DeCal on campus: Robotics Mentorship Decal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Guide a team of local high school students through Pioneers in Engineering competition.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They will learn how to build and design a robotic system.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Looking for students of ALL majors AND all experiences levels.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2 units per week to teach you what you need to know.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have announcements, email 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Naked Linked Lists (IntList) vs. SLLists</a:t>
            </a:r>
            <a:endParaRPr/>
          </a:p>
        </p:txBody>
      </p:sp>
      <p:grpSp>
        <p:nvGrpSpPr>
          <p:cNvPr id="125" name="Google Shape;125;p24"/>
          <p:cNvGrpSpPr/>
          <p:nvPr/>
        </p:nvGrpSpPr>
        <p:grpSpPr>
          <a:xfrm>
            <a:off x="18098" y="2500800"/>
            <a:ext cx="2147902" cy="654520"/>
            <a:chOff x="18098" y="2119800"/>
            <a:chExt cx="2147902" cy="654520"/>
          </a:xfrm>
        </p:grpSpPr>
        <p:sp>
          <p:nvSpPr>
            <p:cNvPr id="126" name="Google Shape;126;p24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4"/>
            <p:cNvSpPr txBox="1"/>
            <p:nvPr/>
          </p:nvSpPr>
          <p:spPr>
            <a:xfrm>
              <a:off x="18098" y="2119800"/>
              <a:ext cx="432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8" name="Google Shape;128;p24"/>
            <p:cNvCxnSpPr>
              <a:stCxn id="126" idx="3"/>
              <a:endCxn id="129" idx="0"/>
            </p:cNvCxnSpPr>
            <p:nvPr/>
          </p:nvCxnSpPr>
          <p:spPr>
            <a:xfrm>
              <a:off x="955800" y="2312020"/>
              <a:ext cx="12102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9" name="Google Shape;129;p24"/>
          <p:cNvSpPr/>
          <p:nvPr/>
        </p:nvSpPr>
        <p:spPr>
          <a:xfrm>
            <a:off x="628575" y="3155350"/>
            <a:ext cx="3075000" cy="820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2163592" y="3348806"/>
            <a:ext cx="966000" cy="46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24"/>
          <p:cNvCxnSpPr>
            <a:stCxn id="130" idx="3"/>
            <a:endCxn id="132" idx="0"/>
          </p:cNvCxnSpPr>
          <p:nvPr/>
        </p:nvCxnSpPr>
        <p:spPr>
          <a:xfrm flipH="1">
            <a:off x="2570392" y="3583406"/>
            <a:ext cx="559200" cy="716400"/>
          </a:xfrm>
          <a:prstGeom prst="curvedConnector4">
            <a:avLst>
              <a:gd fmla="val -42583" name="adj1"/>
              <a:gd fmla="val 66367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4"/>
          <p:cNvCxnSpPr/>
          <p:nvPr/>
        </p:nvCxnSpPr>
        <p:spPr>
          <a:xfrm rot="10800000">
            <a:off x="2757826" y="3578987"/>
            <a:ext cx="387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4"/>
          <p:cNvSpPr txBox="1"/>
          <p:nvPr/>
        </p:nvSpPr>
        <p:spPr>
          <a:xfrm>
            <a:off x="581288" y="323411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5" name="Google Shape;135;p24"/>
          <p:cNvCxnSpPr/>
          <p:nvPr/>
        </p:nvCxnSpPr>
        <p:spPr>
          <a:xfrm rot="10800000">
            <a:off x="180623" y="3412606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4"/>
          <p:cNvCxnSpPr/>
          <p:nvPr/>
        </p:nvCxnSpPr>
        <p:spPr>
          <a:xfrm rot="10800000">
            <a:off x="180623" y="368875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4"/>
          <p:cNvSpPr txBox="1"/>
          <p:nvPr/>
        </p:nvSpPr>
        <p:spPr>
          <a:xfrm>
            <a:off x="4116413" y="3155350"/>
            <a:ext cx="3478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</a:t>
            </a:r>
            <a:r>
              <a:rPr lang="en">
                <a:solidFill>
                  <a:srgbClr val="BE0712"/>
                </a:solidFill>
              </a:rPr>
              <a:t> class acts as a middle man between user and raw data structure.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2318976" y="3058722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589260" y="3473125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0" name="Google Shape;140;p24"/>
          <p:cNvGrpSpPr/>
          <p:nvPr/>
        </p:nvGrpSpPr>
        <p:grpSpPr>
          <a:xfrm>
            <a:off x="1864749" y="1317764"/>
            <a:ext cx="1031828" cy="429276"/>
            <a:chOff x="809625" y="3638550"/>
            <a:chExt cx="1190525" cy="495300"/>
          </a:xfrm>
        </p:grpSpPr>
        <p:sp>
          <p:nvSpPr>
            <p:cNvPr id="141" name="Google Shape;141;p2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3" name="Google Shape;143;p24"/>
          <p:cNvGrpSpPr/>
          <p:nvPr/>
        </p:nvGrpSpPr>
        <p:grpSpPr>
          <a:xfrm>
            <a:off x="3602245" y="1317764"/>
            <a:ext cx="1031828" cy="429276"/>
            <a:chOff x="809625" y="3638550"/>
            <a:chExt cx="1190525" cy="495300"/>
          </a:xfrm>
        </p:grpSpPr>
        <p:sp>
          <p:nvSpPr>
            <p:cNvPr id="144" name="Google Shape;144;p2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6" name="Google Shape;146;p24"/>
          <p:cNvGrpSpPr/>
          <p:nvPr/>
        </p:nvGrpSpPr>
        <p:grpSpPr>
          <a:xfrm>
            <a:off x="5339742" y="1317764"/>
            <a:ext cx="1031828" cy="429276"/>
            <a:chOff x="809625" y="3638550"/>
            <a:chExt cx="1190525" cy="495300"/>
          </a:xfrm>
        </p:grpSpPr>
        <p:sp>
          <p:nvSpPr>
            <p:cNvPr id="147" name="Google Shape;147;p2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49" name="Google Shape;149;p24"/>
          <p:cNvCxnSpPr>
            <a:endCxn id="144" idx="1"/>
          </p:cNvCxnSpPr>
          <p:nvPr/>
        </p:nvCxnSpPr>
        <p:spPr>
          <a:xfrm>
            <a:off x="2545945" y="1532402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>
            <a:endCxn id="147" idx="1"/>
          </p:cNvCxnSpPr>
          <p:nvPr/>
        </p:nvCxnSpPr>
        <p:spPr>
          <a:xfrm>
            <a:off x="4257342" y="1532402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>
            <a:stCxn id="152" idx="3"/>
            <a:endCxn id="145" idx="0"/>
          </p:cNvCxnSpPr>
          <p:nvPr/>
        </p:nvCxnSpPr>
        <p:spPr>
          <a:xfrm flipH="1">
            <a:off x="4376113" y="888560"/>
            <a:ext cx="264300" cy="429300"/>
          </a:xfrm>
          <a:prstGeom prst="curvedConnector4">
            <a:avLst>
              <a:gd fmla="val -90096" name="adj1"/>
              <a:gd fmla="val 64402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4"/>
          <p:cNvSpPr txBox="1"/>
          <p:nvPr/>
        </p:nvSpPr>
        <p:spPr>
          <a:xfrm>
            <a:off x="3661125" y="705050"/>
            <a:ext cx="3870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4045213" y="764810"/>
            <a:ext cx="595200" cy="24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968254" y="736652"/>
            <a:ext cx="7617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1368814" y="819422"/>
            <a:ext cx="595200" cy="24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4"/>
          <p:cNvCxnSpPr>
            <a:stCxn id="155" idx="3"/>
            <a:endCxn id="142" idx="0"/>
          </p:cNvCxnSpPr>
          <p:nvPr/>
        </p:nvCxnSpPr>
        <p:spPr>
          <a:xfrm>
            <a:off x="1964014" y="943172"/>
            <a:ext cx="674700" cy="3747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4"/>
          <p:cNvSpPr txBox="1"/>
          <p:nvPr/>
        </p:nvSpPr>
        <p:spPr>
          <a:xfrm>
            <a:off x="1741861" y="4641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2275261" y="4641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9" name="Google Shape;159;p24"/>
          <p:cNvGrpSpPr/>
          <p:nvPr/>
        </p:nvGrpSpPr>
        <p:grpSpPr>
          <a:xfrm>
            <a:off x="1796624" y="4299714"/>
            <a:ext cx="1031828" cy="429276"/>
            <a:chOff x="809625" y="3638550"/>
            <a:chExt cx="1190525" cy="495300"/>
          </a:xfrm>
        </p:grpSpPr>
        <p:sp>
          <p:nvSpPr>
            <p:cNvPr id="160" name="Google Shape;160;p2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1" name="Google Shape;161;p24"/>
          <p:cNvGrpSpPr/>
          <p:nvPr/>
        </p:nvGrpSpPr>
        <p:grpSpPr>
          <a:xfrm>
            <a:off x="3534120" y="4299714"/>
            <a:ext cx="1031828" cy="429276"/>
            <a:chOff x="809625" y="3638550"/>
            <a:chExt cx="1190525" cy="495300"/>
          </a:xfrm>
        </p:grpSpPr>
        <p:sp>
          <p:nvSpPr>
            <p:cNvPr id="162" name="Google Shape;162;p2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4" name="Google Shape;164;p24"/>
          <p:cNvGrpSpPr/>
          <p:nvPr/>
        </p:nvGrpSpPr>
        <p:grpSpPr>
          <a:xfrm>
            <a:off x="5271617" y="4299714"/>
            <a:ext cx="1031828" cy="429276"/>
            <a:chOff x="809625" y="3638550"/>
            <a:chExt cx="1190525" cy="495300"/>
          </a:xfrm>
        </p:grpSpPr>
        <p:sp>
          <p:nvSpPr>
            <p:cNvPr id="165" name="Google Shape;165;p2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67" name="Google Shape;167;p24"/>
          <p:cNvCxnSpPr>
            <a:endCxn id="162" idx="1"/>
          </p:cNvCxnSpPr>
          <p:nvPr/>
        </p:nvCxnSpPr>
        <p:spPr>
          <a:xfrm>
            <a:off x="2477820" y="4514352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4"/>
          <p:cNvCxnSpPr>
            <a:endCxn id="165" idx="1"/>
          </p:cNvCxnSpPr>
          <p:nvPr/>
        </p:nvCxnSpPr>
        <p:spPr>
          <a:xfrm>
            <a:off x="4189217" y="4514352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4"/>
          <p:cNvSpPr txBox="1"/>
          <p:nvPr/>
        </p:nvSpPr>
        <p:spPr>
          <a:xfrm>
            <a:off x="1836225" y="166603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2369625" y="166603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rest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5851328" y="1321256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4"/>
          <p:cNvCxnSpPr/>
          <p:nvPr/>
        </p:nvCxnSpPr>
        <p:spPr>
          <a:xfrm>
            <a:off x="5784153" y="43003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4"/>
          <p:cNvSpPr txBox="1"/>
          <p:nvPr/>
        </p:nvSpPr>
        <p:spPr>
          <a:xfrm>
            <a:off x="6838950" y="993775"/>
            <a:ext cx="21480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Naked recursion: Natural for </a:t>
            </a:r>
            <a:r>
              <a:rPr lang="en">
                <a:solidFill>
                  <a:srgbClr val="BE0712"/>
                </a:solidFill>
              </a:rPr>
              <a:t>IntList user to have variables that point to the middle of the IntList.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74" name="Google Shape;174;p24"/>
          <p:cNvCxnSpPr/>
          <p:nvPr/>
        </p:nvCxnSpPr>
        <p:spPr>
          <a:xfrm rot="10800000">
            <a:off x="4829175" y="844700"/>
            <a:ext cx="1905000" cy="247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928950" y="1506550"/>
            <a:ext cx="7286100" cy="16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Public vs. Private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Nested Classes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SLList So Far</a:t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527300" y="884375"/>
            <a:ext cx="9066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6"/>
          <p:cNvCxnSpPr/>
          <p:nvPr/>
        </p:nvCxnSpPr>
        <p:spPr>
          <a:xfrm rot="10800000">
            <a:off x="796575" y="1342675"/>
            <a:ext cx="514500" cy="2378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6"/>
          <p:cNvSpPr txBox="1"/>
          <p:nvPr/>
        </p:nvSpPr>
        <p:spPr>
          <a:xfrm>
            <a:off x="4544000" y="4014050"/>
            <a:ext cx="4389000" cy="97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9" name="Google Shape;189;p26"/>
          <p:cNvGrpSpPr/>
          <p:nvPr/>
        </p:nvGrpSpPr>
        <p:grpSpPr>
          <a:xfrm>
            <a:off x="4811800" y="1601127"/>
            <a:ext cx="1760452" cy="541942"/>
            <a:chOff x="56205" y="2119800"/>
            <a:chExt cx="2110095" cy="654520"/>
          </a:xfrm>
        </p:grpSpPr>
        <p:sp>
          <p:nvSpPr>
            <p:cNvPr id="190" name="Google Shape;190;p26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2" name="Google Shape;192;p26"/>
            <p:cNvCxnSpPr>
              <a:stCxn id="190" idx="3"/>
              <a:endCxn id="193" idx="0"/>
            </p:cNvCxnSpPr>
            <p:nvPr/>
          </p:nvCxnSpPr>
          <p:spPr>
            <a:xfrm>
              <a:off x="955800" y="2312020"/>
              <a:ext cx="12105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3" name="Google Shape;193;p26"/>
          <p:cNvSpPr/>
          <p:nvPr/>
        </p:nvSpPr>
        <p:spPr>
          <a:xfrm>
            <a:off x="5289339" y="2143154"/>
            <a:ext cx="2565600" cy="67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570032" y="2303340"/>
            <a:ext cx="806100" cy="388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6"/>
          <p:cNvCxnSpPr>
            <a:stCxn id="194" idx="3"/>
            <a:endCxn id="196" idx="0"/>
          </p:cNvCxnSpPr>
          <p:nvPr/>
        </p:nvCxnSpPr>
        <p:spPr>
          <a:xfrm flipH="1">
            <a:off x="6909632" y="2497590"/>
            <a:ext cx="466500" cy="593100"/>
          </a:xfrm>
          <a:prstGeom prst="curvedConnector4">
            <a:avLst>
              <a:gd fmla="val -51045" name="adj1"/>
              <a:gd fmla="val 6636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6"/>
          <p:cNvCxnSpPr/>
          <p:nvPr/>
        </p:nvCxnSpPr>
        <p:spPr>
          <a:xfrm rot="10800000">
            <a:off x="7065894" y="2493935"/>
            <a:ext cx="322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6"/>
          <p:cNvSpPr txBox="1"/>
          <p:nvPr/>
        </p:nvSpPr>
        <p:spPr>
          <a:xfrm>
            <a:off x="5249887" y="220836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9" name="Google Shape;199;p26"/>
          <p:cNvCxnSpPr/>
          <p:nvPr/>
        </p:nvCxnSpPr>
        <p:spPr>
          <a:xfrm rot="10800000">
            <a:off x="4915681" y="235616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6"/>
          <p:cNvCxnSpPr/>
          <p:nvPr/>
        </p:nvCxnSpPr>
        <p:spPr>
          <a:xfrm rot="10800000">
            <a:off x="4915681" y="258482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6"/>
          <p:cNvSpPr txBox="1"/>
          <p:nvPr/>
        </p:nvSpPr>
        <p:spPr>
          <a:xfrm>
            <a:off x="6646578" y="2033402"/>
            <a:ext cx="694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256538" y="240627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6218175" y="3374109"/>
            <a:ext cx="551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6719490" y="3374100"/>
            <a:ext cx="55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5" name="Google Shape;205;p26"/>
          <p:cNvGrpSpPr/>
          <p:nvPr/>
        </p:nvGrpSpPr>
        <p:grpSpPr>
          <a:xfrm>
            <a:off x="6263861" y="3090544"/>
            <a:ext cx="860869" cy="355427"/>
            <a:chOff x="809625" y="3638550"/>
            <a:chExt cx="1190525" cy="495300"/>
          </a:xfrm>
        </p:grpSpPr>
        <p:sp>
          <p:nvSpPr>
            <p:cNvPr id="206" name="Google Shape;206;p2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07" name="Google Shape;207;p26"/>
          <p:cNvGrpSpPr/>
          <p:nvPr/>
        </p:nvGrpSpPr>
        <p:grpSpPr>
          <a:xfrm>
            <a:off x="7713487" y="3090544"/>
            <a:ext cx="860869" cy="355427"/>
            <a:chOff x="809625" y="3638550"/>
            <a:chExt cx="1190525" cy="495300"/>
          </a:xfrm>
        </p:grpSpPr>
        <p:sp>
          <p:nvSpPr>
            <p:cNvPr id="208" name="Google Shape;208;p2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10" name="Google Shape;210;p26"/>
          <p:cNvCxnSpPr>
            <a:endCxn id="208" idx="1"/>
          </p:cNvCxnSpPr>
          <p:nvPr/>
        </p:nvCxnSpPr>
        <p:spPr>
          <a:xfrm>
            <a:off x="6832087" y="3268258"/>
            <a:ext cx="881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6"/>
          <p:cNvCxnSpPr/>
          <p:nvPr/>
        </p:nvCxnSpPr>
        <p:spPr>
          <a:xfrm>
            <a:off x="8136828" y="3090543"/>
            <a:ext cx="4356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Potential SLList Danger</a:t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527300" y="884375"/>
            <a:ext cx="9066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7"/>
          <p:cNvCxnSpPr/>
          <p:nvPr/>
        </p:nvCxnSpPr>
        <p:spPr>
          <a:xfrm rot="10800000">
            <a:off x="796575" y="1342675"/>
            <a:ext cx="514500" cy="2378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7"/>
          <p:cNvSpPr txBox="1"/>
          <p:nvPr/>
        </p:nvSpPr>
        <p:spPr>
          <a:xfrm>
            <a:off x="4544000" y="4014050"/>
            <a:ext cx="4389000" cy="97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L.first.next.next = L.first.next;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1" name="Google Shape;221;p27"/>
          <p:cNvGrpSpPr/>
          <p:nvPr/>
        </p:nvGrpSpPr>
        <p:grpSpPr>
          <a:xfrm>
            <a:off x="4811800" y="1601127"/>
            <a:ext cx="1760452" cy="541942"/>
            <a:chOff x="56205" y="2119800"/>
            <a:chExt cx="2110095" cy="654520"/>
          </a:xfrm>
        </p:grpSpPr>
        <p:sp>
          <p:nvSpPr>
            <p:cNvPr id="222" name="Google Shape;222;p27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4" name="Google Shape;224;p27"/>
            <p:cNvCxnSpPr>
              <a:stCxn id="222" idx="3"/>
              <a:endCxn id="225" idx="0"/>
            </p:cNvCxnSpPr>
            <p:nvPr/>
          </p:nvCxnSpPr>
          <p:spPr>
            <a:xfrm>
              <a:off x="955800" y="2312020"/>
              <a:ext cx="12105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5" name="Google Shape;225;p27"/>
          <p:cNvSpPr/>
          <p:nvPr/>
        </p:nvSpPr>
        <p:spPr>
          <a:xfrm>
            <a:off x="5289339" y="2143154"/>
            <a:ext cx="2565600" cy="67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6570032" y="2303340"/>
            <a:ext cx="806100" cy="388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7"/>
          <p:cNvCxnSpPr>
            <a:stCxn id="226" idx="3"/>
            <a:endCxn id="228" idx="0"/>
          </p:cNvCxnSpPr>
          <p:nvPr/>
        </p:nvCxnSpPr>
        <p:spPr>
          <a:xfrm flipH="1">
            <a:off x="6909632" y="2497590"/>
            <a:ext cx="466500" cy="593100"/>
          </a:xfrm>
          <a:prstGeom prst="curvedConnector4">
            <a:avLst>
              <a:gd fmla="val -51045" name="adj1"/>
              <a:gd fmla="val 6636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7"/>
          <p:cNvCxnSpPr/>
          <p:nvPr/>
        </p:nvCxnSpPr>
        <p:spPr>
          <a:xfrm rot="10800000">
            <a:off x="7065894" y="2493935"/>
            <a:ext cx="322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7"/>
          <p:cNvSpPr txBox="1"/>
          <p:nvPr/>
        </p:nvSpPr>
        <p:spPr>
          <a:xfrm>
            <a:off x="5249887" y="220836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addFirst()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1" name="Google Shape;231;p27"/>
          <p:cNvCxnSpPr/>
          <p:nvPr/>
        </p:nvCxnSpPr>
        <p:spPr>
          <a:xfrm rot="10800000">
            <a:off x="4915681" y="235616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7"/>
          <p:cNvCxnSpPr/>
          <p:nvPr/>
        </p:nvCxnSpPr>
        <p:spPr>
          <a:xfrm rot="10800000">
            <a:off x="4915681" y="258482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7"/>
          <p:cNvSpPr txBox="1"/>
          <p:nvPr/>
        </p:nvSpPr>
        <p:spPr>
          <a:xfrm>
            <a:off x="6646578" y="2033402"/>
            <a:ext cx="694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5256538" y="240627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getFirst()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6218175" y="3374111"/>
            <a:ext cx="55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6719490" y="3374100"/>
            <a:ext cx="55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7" name="Google Shape;237;p27"/>
          <p:cNvGrpSpPr/>
          <p:nvPr/>
        </p:nvGrpSpPr>
        <p:grpSpPr>
          <a:xfrm>
            <a:off x="6263861" y="3090544"/>
            <a:ext cx="860869" cy="355427"/>
            <a:chOff x="809625" y="3638550"/>
            <a:chExt cx="1190525" cy="495300"/>
          </a:xfrm>
        </p:grpSpPr>
        <p:sp>
          <p:nvSpPr>
            <p:cNvPr id="238" name="Google Shape;238;p2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39" name="Google Shape;239;p27"/>
          <p:cNvGrpSpPr/>
          <p:nvPr/>
        </p:nvGrpSpPr>
        <p:grpSpPr>
          <a:xfrm>
            <a:off x="7713487" y="3090544"/>
            <a:ext cx="860869" cy="355427"/>
            <a:chOff x="809625" y="3638550"/>
            <a:chExt cx="1190525" cy="495300"/>
          </a:xfrm>
        </p:grpSpPr>
        <p:sp>
          <p:nvSpPr>
            <p:cNvPr id="240" name="Google Shape;240;p2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42" name="Google Shape;242;p27"/>
          <p:cNvCxnSpPr>
            <a:endCxn id="240" idx="1"/>
          </p:cNvCxnSpPr>
          <p:nvPr/>
        </p:nvCxnSpPr>
        <p:spPr>
          <a:xfrm>
            <a:off x="6832087" y="3268258"/>
            <a:ext cx="881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7"/>
          <p:cNvSpPr txBox="1"/>
          <p:nvPr/>
        </p:nvSpPr>
        <p:spPr>
          <a:xfrm>
            <a:off x="539525" y="4252925"/>
            <a:ext cx="3718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Users of our class might be tempted to try to manipulate our secret IntNode directly in uncouth ways!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44" name="Google Shape;244;p27"/>
          <p:cNvCxnSpPr/>
          <p:nvPr/>
        </p:nvCxnSpPr>
        <p:spPr>
          <a:xfrm flipH="1" rot="10800000">
            <a:off x="2123775" y="4785075"/>
            <a:ext cx="2289600" cy="99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7"/>
          <p:cNvCxnSpPr/>
          <p:nvPr/>
        </p:nvCxnSpPr>
        <p:spPr>
          <a:xfrm>
            <a:off x="8136828" y="3090543"/>
            <a:ext cx="4356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Potential SLList Danger</a:t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527300" y="884375"/>
            <a:ext cx="9066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28"/>
          <p:cNvCxnSpPr/>
          <p:nvPr/>
        </p:nvCxnSpPr>
        <p:spPr>
          <a:xfrm rot="10800000">
            <a:off x="796575" y="1342675"/>
            <a:ext cx="514500" cy="2378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8"/>
          <p:cNvSpPr txBox="1"/>
          <p:nvPr/>
        </p:nvSpPr>
        <p:spPr>
          <a:xfrm>
            <a:off x="539525" y="4252925"/>
            <a:ext cx="3718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Users of our class might be tempted to try to manipulate our secret IntNode directly in uncouth ways!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4544000" y="4014050"/>
            <a:ext cx="4221900" cy="97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L.first.next.next = L.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.next;</a:t>
            </a:r>
            <a:endParaRPr sz="17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4811800" y="1601127"/>
            <a:ext cx="1760452" cy="541942"/>
            <a:chOff x="56205" y="2119800"/>
            <a:chExt cx="2110095" cy="654520"/>
          </a:xfrm>
        </p:grpSpPr>
        <p:sp>
          <p:nvSpPr>
            <p:cNvPr id="257" name="Google Shape;257;p28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9" name="Google Shape;259;p28"/>
            <p:cNvCxnSpPr>
              <a:stCxn id="257" idx="3"/>
              <a:endCxn id="260" idx="0"/>
            </p:cNvCxnSpPr>
            <p:nvPr/>
          </p:nvCxnSpPr>
          <p:spPr>
            <a:xfrm>
              <a:off x="955800" y="2312020"/>
              <a:ext cx="12105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0" name="Google Shape;260;p28"/>
          <p:cNvSpPr/>
          <p:nvPr/>
        </p:nvSpPr>
        <p:spPr>
          <a:xfrm>
            <a:off x="5289339" y="2143154"/>
            <a:ext cx="2565600" cy="67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6570032" y="2303340"/>
            <a:ext cx="806100" cy="388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28"/>
          <p:cNvCxnSpPr>
            <a:stCxn id="261" idx="3"/>
            <a:endCxn id="263" idx="0"/>
          </p:cNvCxnSpPr>
          <p:nvPr/>
        </p:nvCxnSpPr>
        <p:spPr>
          <a:xfrm flipH="1">
            <a:off x="6909632" y="2497590"/>
            <a:ext cx="466500" cy="593100"/>
          </a:xfrm>
          <a:prstGeom prst="curvedConnector4">
            <a:avLst>
              <a:gd fmla="val -51045" name="adj1"/>
              <a:gd fmla="val 6636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8"/>
          <p:cNvCxnSpPr/>
          <p:nvPr/>
        </p:nvCxnSpPr>
        <p:spPr>
          <a:xfrm rot="10800000">
            <a:off x="7065894" y="2493935"/>
            <a:ext cx="322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8"/>
          <p:cNvSpPr txBox="1"/>
          <p:nvPr/>
        </p:nvSpPr>
        <p:spPr>
          <a:xfrm>
            <a:off x="5249887" y="220836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6" name="Google Shape;266;p28"/>
          <p:cNvCxnSpPr/>
          <p:nvPr/>
        </p:nvCxnSpPr>
        <p:spPr>
          <a:xfrm rot="10800000">
            <a:off x="4915681" y="235616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8"/>
          <p:cNvCxnSpPr/>
          <p:nvPr/>
        </p:nvCxnSpPr>
        <p:spPr>
          <a:xfrm rot="10800000">
            <a:off x="4915681" y="258482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8"/>
          <p:cNvSpPr txBox="1"/>
          <p:nvPr/>
        </p:nvSpPr>
        <p:spPr>
          <a:xfrm>
            <a:off x="6646578" y="2026765"/>
            <a:ext cx="694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5256538" y="240627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6218175" y="3374103"/>
            <a:ext cx="5511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6719490" y="3374100"/>
            <a:ext cx="55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72" name="Google Shape;272;p28"/>
          <p:cNvGrpSpPr/>
          <p:nvPr/>
        </p:nvGrpSpPr>
        <p:grpSpPr>
          <a:xfrm>
            <a:off x="6263861" y="3090544"/>
            <a:ext cx="860869" cy="355427"/>
            <a:chOff x="809625" y="3638550"/>
            <a:chExt cx="1190525" cy="495300"/>
          </a:xfrm>
        </p:grpSpPr>
        <p:sp>
          <p:nvSpPr>
            <p:cNvPr id="273" name="Google Shape;273;p2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74" name="Google Shape;274;p28"/>
          <p:cNvGrpSpPr/>
          <p:nvPr/>
        </p:nvGrpSpPr>
        <p:grpSpPr>
          <a:xfrm>
            <a:off x="7713487" y="3090544"/>
            <a:ext cx="860869" cy="355427"/>
            <a:chOff x="809625" y="3638550"/>
            <a:chExt cx="1190525" cy="495300"/>
          </a:xfrm>
        </p:grpSpPr>
        <p:sp>
          <p:nvSpPr>
            <p:cNvPr id="275" name="Google Shape;275;p2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77" name="Google Shape;277;p28"/>
          <p:cNvCxnSpPr>
            <a:endCxn id="275" idx="1"/>
          </p:cNvCxnSpPr>
          <p:nvPr/>
        </p:nvCxnSpPr>
        <p:spPr>
          <a:xfrm>
            <a:off x="6832087" y="3268258"/>
            <a:ext cx="881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8"/>
          <p:cNvCxnSpPr>
            <a:stCxn id="276" idx="3"/>
            <a:endCxn id="275" idx="2"/>
          </p:cNvCxnSpPr>
          <p:nvPr/>
        </p:nvCxnSpPr>
        <p:spPr>
          <a:xfrm flipH="1">
            <a:off x="7928756" y="3268258"/>
            <a:ext cx="645600" cy="177600"/>
          </a:xfrm>
          <a:prstGeom prst="curvedConnector4">
            <a:avLst>
              <a:gd fmla="val -30766" name="adj1"/>
              <a:gd fmla="val 21107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8"/>
          <p:cNvCxnSpPr/>
          <p:nvPr/>
        </p:nvCxnSpPr>
        <p:spPr>
          <a:xfrm flipH="1" rot="10800000">
            <a:off x="2123775" y="4785075"/>
            <a:ext cx="2289600" cy="99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0" name="Google Shape;2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50" y="2896200"/>
            <a:ext cx="906600" cy="9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072" y="1191250"/>
            <a:ext cx="1468678" cy="11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9775" y="2962879"/>
            <a:ext cx="1359424" cy="108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7172" y="1748210"/>
            <a:ext cx="1185002" cy="8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Access Control</a:t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394557" y="1043675"/>
            <a:ext cx="8997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4707425" y="1180100"/>
            <a:ext cx="3718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can prevent programmers from making such mistakes with the </a:t>
            </a:r>
            <a:r>
              <a:rPr b="1" lang="en" sz="16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rgbClr val="BE0712"/>
                </a:solidFill>
              </a:rPr>
              <a:t> keyword.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Improvement #3</a:t>
            </a:r>
            <a:r>
              <a:rPr lang="en"/>
              <a:t>: Access Control</a:t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394549" y="1043675"/>
            <a:ext cx="9825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 txBox="1"/>
          <p:nvPr/>
        </p:nvSpPr>
        <p:spPr>
          <a:xfrm>
            <a:off x="4707425" y="1027700"/>
            <a:ext cx="3718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 the</a:t>
            </a: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rgbClr val="BE0712"/>
                </a:solidFill>
              </a:rPr>
              <a:t>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keyword to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prevent code in </a:t>
            </a:r>
            <a:r>
              <a:rPr lang="en" sz="1800" u="sng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other classes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from using members (or constructors) of a class.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4544000" y="2781576"/>
            <a:ext cx="4221900" cy="97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L.first.next.next = L.first.next;</a:t>
            </a:r>
            <a:endParaRPr sz="17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1729700" y="3943800"/>
            <a:ext cx="7147500" cy="112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~/Dropbox/61b/lec/lists2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User.java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User.java:8: error: first has private access in 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	L.first.next.next = L.first.next;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Restrict Access?</a:t>
            </a:r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Hide implementation details from users of your class.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Less for user of class to understand.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Safe for you to change private methods (implementation).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Car analogy: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Public</a:t>
            </a:r>
            <a:r>
              <a:rPr lang="en"/>
              <a:t>: Pedals, Steering Wheel    </a:t>
            </a:r>
            <a:r>
              <a:rPr b="1" lang="en"/>
              <a:t>Private</a:t>
            </a:r>
            <a:r>
              <a:rPr lang="en"/>
              <a:t>: Fuel line, Rotary valve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Despite the term ‘access control’: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Nothing to do with protection against hackers, spies, and other evil entities.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#4</a:t>
            </a:r>
            <a:r>
              <a:rPr lang="en"/>
              <a:t>: Nested Classes</a:t>
            </a:r>
            <a:endParaRPr/>
          </a:p>
        </p:txBody>
      </p:sp>
      <p:sp>
        <p:nvSpPr>
          <p:cNvPr id="313" name="Google Shape;313;p32"/>
          <p:cNvSpPr txBox="1"/>
          <p:nvPr>
            <p:ph idx="1" type="body"/>
          </p:nvPr>
        </p:nvSpPr>
        <p:spPr>
          <a:xfrm>
            <a:off x="243000" y="556500"/>
            <a:ext cx="8443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combine two classes into one file pretty simply.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 txBox="1"/>
          <p:nvPr/>
        </p:nvSpPr>
        <p:spPr>
          <a:xfrm>
            <a:off x="489306" y="1046903"/>
            <a:ext cx="5951400" cy="4039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item = i;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next = n;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 ...</a:t>
            </a:r>
            <a:endParaRPr sz="1800"/>
          </a:p>
        </p:txBody>
      </p:sp>
      <p:sp>
        <p:nvSpPr>
          <p:cNvPr id="315" name="Google Shape;315;p32"/>
          <p:cNvSpPr txBox="1"/>
          <p:nvPr/>
        </p:nvSpPr>
        <p:spPr>
          <a:xfrm>
            <a:off x="6581772" y="1373309"/>
            <a:ext cx="25332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Nested class definition.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Could have made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>
                <a:solidFill>
                  <a:srgbClr val="BE0712"/>
                </a:solidFill>
              </a:rPr>
              <a:t> a private nested class if we wanted.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16" name="Google Shape;316;p32"/>
          <p:cNvCxnSpPr/>
          <p:nvPr/>
        </p:nvCxnSpPr>
        <p:spPr>
          <a:xfrm flipH="1">
            <a:off x="3822100" y="1572009"/>
            <a:ext cx="2762400" cy="8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2"/>
          <p:cNvSpPr txBox="1"/>
          <p:nvPr/>
        </p:nvSpPr>
        <p:spPr>
          <a:xfrm>
            <a:off x="6677272" y="3849375"/>
            <a:ext cx="25332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Instance variables, constructors, and methods of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>
                <a:solidFill>
                  <a:srgbClr val="BE0712"/>
                </a:solidFill>
              </a:rPr>
              <a:t> typically go below nested class definition.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18" name="Google Shape;318;p32"/>
          <p:cNvCxnSpPr/>
          <p:nvPr/>
        </p:nvCxnSpPr>
        <p:spPr>
          <a:xfrm rot="10800000">
            <a:off x="3869400" y="4069850"/>
            <a:ext cx="27600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Nested Classes?</a:t>
            </a:r>
            <a:endParaRPr/>
          </a:p>
        </p:txBody>
      </p:sp>
      <p:sp>
        <p:nvSpPr>
          <p:cNvPr id="324" name="Google Shape;324;p33"/>
          <p:cNvSpPr txBox="1"/>
          <p:nvPr>
            <p:ph idx="1" type="body"/>
          </p:nvPr>
        </p:nvSpPr>
        <p:spPr>
          <a:xfrm>
            <a:off x="243000" y="556500"/>
            <a:ext cx="8443800" cy="3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Nested Classes are useful when a class doesn’t stand on its own                         and is obviously subordinate to another class.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 the nested class private if other classes should never use the nested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my opinion, probably makes sense to make </a:t>
            </a:r>
            <a:r>
              <a:rPr lang="en" sz="18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/>
              <a:t> a nested private class.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Hard to imagine other classes having a need to manipulate </a:t>
            </a:r>
            <a:r>
              <a:rPr lang="en" sz="18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IntNodes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Lab 2 is out.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Project 0 partner submissions: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you’re in a group, please add your partner using the option on the top right of the project 0 assignment page on gradescope.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partnerships must have been submitted through the form.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https://goo.gl/forms/KhKtlb3qtTb414Zh1</a:t>
            </a:r>
            <a:endParaRPr/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350" y="2852951"/>
            <a:ext cx="41719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Nested Classes</a:t>
            </a:r>
            <a:endParaRPr/>
          </a:p>
        </p:txBody>
      </p:sp>
      <p:sp>
        <p:nvSpPr>
          <p:cNvPr id="330" name="Google Shape;330;p34"/>
          <p:cNvSpPr txBox="1"/>
          <p:nvPr>
            <p:ph idx="1" type="body"/>
          </p:nvPr>
        </p:nvSpPr>
        <p:spPr>
          <a:xfrm>
            <a:off x="243000" y="556500"/>
            <a:ext cx="84438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nested class never uses any instance variables or methods of the outer class, declare it static.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Static classes cannot access outer class’s instance variables or methods.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Results in a minor savings of memory. See book for more details / exercise.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 txBox="1"/>
          <p:nvPr/>
        </p:nvSpPr>
        <p:spPr>
          <a:xfrm>
            <a:off x="489300" y="2194250"/>
            <a:ext cx="5951400" cy="28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item = i;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next = n;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800"/>
          </a:p>
        </p:txBody>
      </p:sp>
      <p:sp>
        <p:nvSpPr>
          <p:cNvPr id="332" name="Google Shape;332;p34"/>
          <p:cNvSpPr txBox="1"/>
          <p:nvPr/>
        </p:nvSpPr>
        <p:spPr>
          <a:xfrm>
            <a:off x="6581775" y="1901300"/>
            <a:ext cx="2533200" cy="30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can declare IntNode static, since it never uses any of SLList’s instance variables or methods.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Analogy: Static methods had no way to access “my” instance variables. Static classes cannot access “my” outer class’s instance variables. 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E0712"/>
                </a:solidFill>
              </a:rPr>
              <a:t>Unimportant note: For private nested classes, access modifiers are irrelevant.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33" name="Google Shape;333;p34"/>
          <p:cNvCxnSpPr/>
          <p:nvPr/>
        </p:nvCxnSpPr>
        <p:spPr>
          <a:xfrm rot="10800000">
            <a:off x="4730375" y="2733100"/>
            <a:ext cx="1869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928950" y="1506550"/>
            <a:ext cx="7286100" cy="16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addLast() and size()</a:t>
            </a:r>
            <a:endParaRPr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More SLList Functionality</a:t>
            </a:r>
            <a:endParaRPr/>
          </a:p>
        </p:txBody>
      </p:sp>
      <p:sp>
        <p:nvSpPr>
          <p:cNvPr id="344" name="Google Shape;344;p3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motivate our remaining improvements, and to give more                  functionality to our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class, let’s add: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.addLast(int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.size()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Recommendation: Try writing them yourself before watching how I do it.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45" name="Google Shape;345;p36"/>
          <p:cNvGraphicFramePr/>
          <p:nvPr/>
        </p:nvGraphicFramePr>
        <p:xfrm>
          <a:off x="1847875" y="29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{AFB04BBA-306A-4114-A25F-4FFC5BE9CD37}</a:tableStyleId>
              </a:tblPr>
              <a:tblGrid>
                <a:gridCol w="1745000"/>
                <a:gridCol w="449525"/>
                <a:gridCol w="382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Methods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Non-Obvious Improvements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Rebranding: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Bureaucracy: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Control: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Nested Class: Bringing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/>
                        <a:t> into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6" name="Google Shape;346;p36"/>
          <p:cNvCxnSpPr/>
          <p:nvPr/>
        </p:nvCxnSpPr>
        <p:spPr>
          <a:xfrm flipH="1">
            <a:off x="3707400" y="2128675"/>
            <a:ext cx="621300" cy="29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36"/>
          <p:cNvSpPr txBox="1"/>
          <p:nvPr/>
        </p:nvSpPr>
        <p:spPr>
          <a:xfrm>
            <a:off x="4287950" y="1792575"/>
            <a:ext cx="3249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study guide for starter code!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238275" y="4842598"/>
            <a:ext cx="55083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E0712"/>
                </a:solidFill>
              </a:rPr>
              <a:t>Answers not shown in slides. See sp18-lectureCode for answers.</a:t>
            </a:r>
            <a:endParaRPr sz="120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of Size: </a:t>
            </a:r>
            <a:r>
              <a:rPr lang="en"/>
              <a:t>http://shoutkey.com</a:t>
            </a:r>
            <a:r>
              <a:rPr lang="en">
                <a:solidFill>
                  <a:srgbClr val="208920"/>
                </a:solidFill>
              </a:rPr>
              <a:t>/gleam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54" name="Google Shape;354;p37"/>
          <p:cNvSpPr txBox="1"/>
          <p:nvPr>
            <p:ph idx="1" type="body"/>
          </p:nvPr>
        </p:nvSpPr>
        <p:spPr>
          <a:xfrm>
            <a:off x="243000" y="556500"/>
            <a:ext cx="4191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efficient is size?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size takes 2 seconds on a list of size 1,000.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long will it take on a list of size 1,000,000?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0.002 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2 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2,000 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2,000,000 seconds.</a:t>
            </a: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4341300" y="678600"/>
            <a:ext cx="4640100" cy="4339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size(IntNode p)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== null)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 + size(p.next);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size(first);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#5</a:t>
            </a:r>
            <a:r>
              <a:rPr lang="en"/>
              <a:t>: Fast size()</a:t>
            </a:r>
            <a:endParaRPr/>
          </a:p>
        </p:txBody>
      </p:sp>
      <p:sp>
        <p:nvSpPr>
          <p:cNvPr id="361" name="Google Shape;361;p38"/>
          <p:cNvSpPr txBox="1"/>
          <p:nvPr>
            <p:ph idx="1" type="body"/>
          </p:nvPr>
        </p:nvSpPr>
        <p:spPr>
          <a:xfrm>
            <a:off x="243000" y="556500"/>
            <a:ext cx="3437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goal: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Modify SLList so that the execution time of size() is always fast (i.e. independent of the size of the list).</a:t>
            </a:r>
            <a:endParaRPr/>
          </a:p>
        </p:txBody>
      </p:sp>
      <p:sp>
        <p:nvSpPr>
          <p:cNvPr id="362" name="Google Shape;362;p38"/>
          <p:cNvSpPr txBox="1"/>
          <p:nvPr/>
        </p:nvSpPr>
        <p:spPr>
          <a:xfrm>
            <a:off x="4026725" y="37941"/>
            <a:ext cx="5033700" cy="5074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first;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front);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size(IntNode p)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== null) 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 + size(p.next);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size(first);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7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#5</a:t>
            </a:r>
            <a:r>
              <a:rPr lang="en"/>
              <a:t>: Fast size()</a:t>
            </a:r>
            <a:endParaRPr/>
          </a:p>
        </p:txBody>
      </p:sp>
      <p:sp>
        <p:nvSpPr>
          <p:cNvPr id="368" name="Google Shape;368;p39"/>
          <p:cNvSpPr txBox="1"/>
          <p:nvPr>
            <p:ph idx="1" type="body"/>
          </p:nvPr>
        </p:nvSpPr>
        <p:spPr>
          <a:xfrm>
            <a:off x="243000" y="556500"/>
            <a:ext cx="8408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Maintain a special size variable that </a:t>
            </a:r>
            <a:r>
              <a:rPr b="1" lang="en"/>
              <a:t>caches</a:t>
            </a:r>
            <a:r>
              <a:rPr lang="en"/>
              <a:t> the size of the list.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Caching: putting aside data to speed up retrieval.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TANSTAAFL: There ain't no such thing as a free lunch.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spreading the work over each add call is a net win in almost any circumstance.</a:t>
            </a:r>
            <a:endParaRPr/>
          </a:p>
        </p:txBody>
      </p:sp>
      <p:pic>
        <p:nvPicPr>
          <p:cNvPr id="369" name="Google Shape;3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000" y="2677938"/>
            <a:ext cx="25717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/>
          <p:cNvSpPr txBox="1"/>
          <p:nvPr/>
        </p:nvSpPr>
        <p:spPr>
          <a:xfrm>
            <a:off x="5831775" y="4809500"/>
            <a:ext cx="2683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http://www.ensler.us/ensler.us/images/nolnchsmalla.jpg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/>
          <p:nvPr/>
        </p:nvSpPr>
        <p:spPr>
          <a:xfrm>
            <a:off x="1984325" y="33922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Naked Linked Lists (IntList) vs. SLLists</a:t>
            </a:r>
            <a:endParaRPr/>
          </a:p>
        </p:txBody>
      </p:sp>
      <p:grpSp>
        <p:nvGrpSpPr>
          <p:cNvPr id="377" name="Google Shape;377;p40"/>
          <p:cNvGrpSpPr/>
          <p:nvPr/>
        </p:nvGrpSpPr>
        <p:grpSpPr>
          <a:xfrm>
            <a:off x="56205" y="2500800"/>
            <a:ext cx="2109795" cy="654520"/>
            <a:chOff x="56205" y="2119800"/>
            <a:chExt cx="2109795" cy="654520"/>
          </a:xfrm>
        </p:grpSpPr>
        <p:sp>
          <p:nvSpPr>
            <p:cNvPr id="378" name="Google Shape;378;p40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cxnSp>
          <p:nvCxnSpPr>
            <p:cNvPr id="380" name="Google Shape;380;p40"/>
            <p:cNvCxnSpPr>
              <a:stCxn id="378" idx="3"/>
              <a:endCxn id="381" idx="0"/>
            </p:cNvCxnSpPr>
            <p:nvPr/>
          </p:nvCxnSpPr>
          <p:spPr>
            <a:xfrm>
              <a:off x="955800" y="2312020"/>
              <a:ext cx="12102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81" name="Google Shape;381;p40"/>
          <p:cNvSpPr/>
          <p:nvPr/>
        </p:nvSpPr>
        <p:spPr>
          <a:xfrm>
            <a:off x="628575" y="3155350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2627175" y="33983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40"/>
          <p:cNvCxnSpPr>
            <a:stCxn id="382" idx="3"/>
            <a:endCxn id="384" idx="0"/>
          </p:cNvCxnSpPr>
          <p:nvPr/>
        </p:nvCxnSpPr>
        <p:spPr>
          <a:xfrm flipH="1">
            <a:off x="2570475" y="3585650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40"/>
          <p:cNvCxnSpPr>
            <a:stCxn id="382" idx="3"/>
          </p:cNvCxnSpPr>
          <p:nvPr/>
        </p:nvCxnSpPr>
        <p:spPr>
          <a:xfrm rot="10800000">
            <a:off x="2840475" y="3581150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40"/>
          <p:cNvSpPr txBox="1"/>
          <p:nvPr/>
        </p:nvSpPr>
        <p:spPr>
          <a:xfrm>
            <a:off x="581288" y="312243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7" name="Google Shape;387;p40"/>
          <p:cNvCxnSpPr/>
          <p:nvPr/>
        </p:nvCxnSpPr>
        <p:spPr>
          <a:xfrm rot="10800000">
            <a:off x="180623" y="33009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0"/>
          <p:cNvCxnSpPr/>
          <p:nvPr/>
        </p:nvCxnSpPr>
        <p:spPr>
          <a:xfrm rot="10800000">
            <a:off x="180623" y="35363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40"/>
          <p:cNvSpPr txBox="1"/>
          <p:nvPr/>
        </p:nvSpPr>
        <p:spPr>
          <a:xfrm>
            <a:off x="4116425" y="3079150"/>
            <a:ext cx="478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</a:t>
            </a:r>
            <a:r>
              <a:rPr lang="en">
                <a:solidFill>
                  <a:srgbClr val="BE0712"/>
                </a:solidFill>
              </a:rPr>
              <a:t> class acts as a middle man between user and the naked recursive data structure. Allows us to store meta information about entire list, e.g. </a:t>
            </a:r>
            <a:r>
              <a:rPr b="1"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BE0712"/>
                </a:solidFill>
              </a:rPr>
              <a:t>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2588304" y="30928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589260" y="334434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92" name="Google Shape;392;p40"/>
          <p:cNvGrpSpPr/>
          <p:nvPr/>
        </p:nvGrpSpPr>
        <p:grpSpPr>
          <a:xfrm>
            <a:off x="1864749" y="1317764"/>
            <a:ext cx="1031828" cy="429276"/>
            <a:chOff x="809625" y="3638550"/>
            <a:chExt cx="1190525" cy="495300"/>
          </a:xfrm>
        </p:grpSpPr>
        <p:sp>
          <p:nvSpPr>
            <p:cNvPr id="393" name="Google Shape;393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95" name="Google Shape;395;p40"/>
          <p:cNvGrpSpPr/>
          <p:nvPr/>
        </p:nvGrpSpPr>
        <p:grpSpPr>
          <a:xfrm>
            <a:off x="3602245" y="1317764"/>
            <a:ext cx="1031828" cy="429276"/>
            <a:chOff x="809625" y="3638550"/>
            <a:chExt cx="1190525" cy="495300"/>
          </a:xfrm>
        </p:grpSpPr>
        <p:sp>
          <p:nvSpPr>
            <p:cNvPr id="396" name="Google Shape;396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98" name="Google Shape;398;p40"/>
          <p:cNvGrpSpPr/>
          <p:nvPr/>
        </p:nvGrpSpPr>
        <p:grpSpPr>
          <a:xfrm>
            <a:off x="5339742" y="1317764"/>
            <a:ext cx="1031828" cy="429276"/>
            <a:chOff x="809625" y="3638550"/>
            <a:chExt cx="1190525" cy="495300"/>
          </a:xfrm>
        </p:grpSpPr>
        <p:sp>
          <p:nvSpPr>
            <p:cNvPr id="399" name="Google Shape;399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401" name="Google Shape;401;p40"/>
          <p:cNvCxnSpPr>
            <a:endCxn id="396" idx="1"/>
          </p:cNvCxnSpPr>
          <p:nvPr/>
        </p:nvCxnSpPr>
        <p:spPr>
          <a:xfrm>
            <a:off x="2545945" y="1532402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40"/>
          <p:cNvCxnSpPr>
            <a:endCxn id="399" idx="1"/>
          </p:cNvCxnSpPr>
          <p:nvPr/>
        </p:nvCxnSpPr>
        <p:spPr>
          <a:xfrm>
            <a:off x="4257342" y="1532402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40"/>
          <p:cNvSpPr txBox="1"/>
          <p:nvPr/>
        </p:nvSpPr>
        <p:spPr>
          <a:xfrm>
            <a:off x="1034929" y="736652"/>
            <a:ext cx="7617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04" name="Google Shape;404;p40"/>
          <p:cNvSpPr/>
          <p:nvPr/>
        </p:nvSpPr>
        <p:spPr>
          <a:xfrm>
            <a:off x="1368814" y="819422"/>
            <a:ext cx="595200" cy="24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5" name="Google Shape;405;p40"/>
          <p:cNvCxnSpPr>
            <a:stCxn id="404" idx="3"/>
            <a:endCxn id="394" idx="0"/>
          </p:cNvCxnSpPr>
          <p:nvPr/>
        </p:nvCxnSpPr>
        <p:spPr>
          <a:xfrm>
            <a:off x="1964014" y="943172"/>
            <a:ext cx="674700" cy="3747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40"/>
          <p:cNvSpPr txBox="1"/>
          <p:nvPr/>
        </p:nvSpPr>
        <p:spPr>
          <a:xfrm>
            <a:off x="1741861" y="4641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40"/>
          <p:cNvSpPr txBox="1"/>
          <p:nvPr/>
        </p:nvSpPr>
        <p:spPr>
          <a:xfrm>
            <a:off x="2275261" y="4641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08" name="Google Shape;408;p40"/>
          <p:cNvGrpSpPr/>
          <p:nvPr/>
        </p:nvGrpSpPr>
        <p:grpSpPr>
          <a:xfrm>
            <a:off x="1796624" y="4299714"/>
            <a:ext cx="1031828" cy="429276"/>
            <a:chOff x="809625" y="3638550"/>
            <a:chExt cx="1190525" cy="495300"/>
          </a:xfrm>
        </p:grpSpPr>
        <p:sp>
          <p:nvSpPr>
            <p:cNvPr id="409" name="Google Shape;409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10" name="Google Shape;410;p40"/>
          <p:cNvGrpSpPr/>
          <p:nvPr/>
        </p:nvGrpSpPr>
        <p:grpSpPr>
          <a:xfrm>
            <a:off x="3534120" y="4299714"/>
            <a:ext cx="1031828" cy="429276"/>
            <a:chOff x="809625" y="3638550"/>
            <a:chExt cx="1190525" cy="495300"/>
          </a:xfrm>
        </p:grpSpPr>
        <p:sp>
          <p:nvSpPr>
            <p:cNvPr id="411" name="Google Shape;411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13" name="Google Shape;413;p40"/>
          <p:cNvGrpSpPr/>
          <p:nvPr/>
        </p:nvGrpSpPr>
        <p:grpSpPr>
          <a:xfrm>
            <a:off x="5271617" y="4299714"/>
            <a:ext cx="1031828" cy="429276"/>
            <a:chOff x="809625" y="3638550"/>
            <a:chExt cx="1190525" cy="495300"/>
          </a:xfrm>
        </p:grpSpPr>
        <p:sp>
          <p:nvSpPr>
            <p:cNvPr id="414" name="Google Shape;414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416" name="Google Shape;416;p40"/>
          <p:cNvCxnSpPr>
            <a:endCxn id="411" idx="1"/>
          </p:cNvCxnSpPr>
          <p:nvPr/>
        </p:nvCxnSpPr>
        <p:spPr>
          <a:xfrm>
            <a:off x="2477820" y="4514352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40"/>
          <p:cNvCxnSpPr>
            <a:endCxn id="414" idx="1"/>
          </p:cNvCxnSpPr>
          <p:nvPr/>
        </p:nvCxnSpPr>
        <p:spPr>
          <a:xfrm>
            <a:off x="4189217" y="4514352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40"/>
          <p:cNvSpPr txBox="1"/>
          <p:nvPr/>
        </p:nvSpPr>
        <p:spPr>
          <a:xfrm>
            <a:off x="1836225" y="166603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2369625" y="166603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rest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40"/>
          <p:cNvSpPr txBox="1"/>
          <p:nvPr/>
        </p:nvSpPr>
        <p:spPr>
          <a:xfrm>
            <a:off x="2092997" y="3381907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8704" y="30928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2" name="Google Shape;422;p40"/>
          <p:cNvCxnSpPr/>
          <p:nvPr/>
        </p:nvCxnSpPr>
        <p:spPr>
          <a:xfrm rot="10800000">
            <a:off x="180623" y="39344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40"/>
          <p:cNvSpPr txBox="1"/>
          <p:nvPr/>
        </p:nvSpPr>
        <p:spPr>
          <a:xfrm>
            <a:off x="589260" y="3747708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589260" y="355458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5" name="Google Shape;425;p40"/>
          <p:cNvCxnSpPr/>
          <p:nvPr/>
        </p:nvCxnSpPr>
        <p:spPr>
          <a:xfrm rot="10800000">
            <a:off x="180623" y="37413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40"/>
          <p:cNvCxnSpPr/>
          <p:nvPr/>
        </p:nvCxnSpPr>
        <p:spPr>
          <a:xfrm>
            <a:off x="5851328" y="1321256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0"/>
          <p:cNvCxnSpPr/>
          <p:nvPr/>
        </p:nvCxnSpPr>
        <p:spPr>
          <a:xfrm>
            <a:off x="5784153" y="43003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#6a</a:t>
            </a:r>
            <a:r>
              <a:rPr lang="en"/>
              <a:t>: Representing the Empty List</a:t>
            </a:r>
            <a:endParaRPr/>
          </a:p>
        </p:txBody>
      </p:sp>
      <p:sp>
        <p:nvSpPr>
          <p:cNvPr id="433" name="Google Shape;433;p41"/>
          <p:cNvSpPr txBox="1"/>
          <p:nvPr>
            <p:ph idx="1" type="body"/>
          </p:nvPr>
        </p:nvSpPr>
        <p:spPr>
          <a:xfrm>
            <a:off x="243000" y="556500"/>
            <a:ext cx="8778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Benefits of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vs.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so far: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Faster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r>
              <a:rPr lang="en"/>
              <a:t> method than would have been convenient for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 of an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never sees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</a:t>
            </a:r>
            <a:r>
              <a:rPr lang="en"/>
              <a:t>class.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Simpler to use.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More efficient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 method (see exercises).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Avoids errors (or malfeasance):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benefit we can gain: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Easy to represent the empty list. Represent the empty list by setting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/>
              <a:t> to null. Let’s try!</a:t>
            </a:r>
            <a:endParaRPr/>
          </a:p>
        </p:txBody>
      </p:sp>
      <p:grpSp>
        <p:nvGrpSpPr>
          <p:cNvPr id="434" name="Google Shape;434;p41"/>
          <p:cNvGrpSpPr/>
          <p:nvPr/>
        </p:nvGrpSpPr>
        <p:grpSpPr>
          <a:xfrm>
            <a:off x="6143388" y="2377377"/>
            <a:ext cx="1031828" cy="429276"/>
            <a:chOff x="809625" y="3638550"/>
            <a:chExt cx="1190525" cy="495300"/>
          </a:xfrm>
        </p:grpSpPr>
        <p:sp>
          <p:nvSpPr>
            <p:cNvPr id="435" name="Google Shape;435;p4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15</a:t>
              </a: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7" name="Google Shape;437;p41"/>
          <p:cNvCxnSpPr>
            <a:stCxn id="436" idx="3"/>
            <a:endCxn id="435" idx="2"/>
          </p:cNvCxnSpPr>
          <p:nvPr/>
        </p:nvCxnSpPr>
        <p:spPr>
          <a:xfrm flipH="1">
            <a:off x="6401216" y="2592015"/>
            <a:ext cx="774000" cy="214500"/>
          </a:xfrm>
          <a:prstGeom prst="curvedConnector4">
            <a:avLst>
              <a:gd fmla="val -30766" name="adj1"/>
              <a:gd fmla="val 21107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38" name="Google Shape;438;p41"/>
          <p:cNvGrpSpPr/>
          <p:nvPr/>
        </p:nvGrpSpPr>
        <p:grpSpPr>
          <a:xfrm>
            <a:off x="4512317" y="2377377"/>
            <a:ext cx="1031828" cy="429276"/>
            <a:chOff x="809625" y="3638550"/>
            <a:chExt cx="1190525" cy="495300"/>
          </a:xfrm>
        </p:grpSpPr>
        <p:sp>
          <p:nvSpPr>
            <p:cNvPr id="439" name="Google Shape;439;p4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1" name="Google Shape;441;p41"/>
          <p:cNvCxnSpPr>
            <a:endCxn id="435" idx="1"/>
          </p:cNvCxnSpPr>
          <p:nvPr/>
        </p:nvCxnSpPr>
        <p:spPr>
          <a:xfrm>
            <a:off x="5127288" y="2592015"/>
            <a:ext cx="101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Fix addLast?</a:t>
            </a:r>
            <a:endParaRPr/>
          </a:p>
        </p:txBody>
      </p:sp>
      <p:sp>
        <p:nvSpPr>
          <p:cNvPr id="447" name="Google Shape;447;p42"/>
          <p:cNvSpPr txBox="1"/>
          <p:nvPr>
            <p:ph idx="1" type="body"/>
          </p:nvPr>
        </p:nvSpPr>
        <p:spPr>
          <a:xfrm>
            <a:off x="243000" y="556500"/>
            <a:ext cx="4049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goal: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Fix addLast so that we do not get a null pointer exception when we try to add to the back of an empty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42"/>
          <p:cNvSpPr txBox="1"/>
          <p:nvPr/>
        </p:nvSpPr>
        <p:spPr>
          <a:xfrm>
            <a:off x="4392450" y="0"/>
            <a:ext cx="4833600" cy="514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null;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size = 0;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size += 1;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IntNode p =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p = p.next;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p.next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 ...</a:t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42"/>
          <p:cNvSpPr txBox="1"/>
          <p:nvPr/>
        </p:nvSpPr>
        <p:spPr>
          <a:xfrm>
            <a:off x="338250" y="2586225"/>
            <a:ext cx="3706500" cy="106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s1 = new SLList();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s1.addLast(5);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450" name="Google Shape;450;p42"/>
          <p:cNvSpPr txBox="1"/>
          <p:nvPr/>
        </p:nvSpPr>
        <p:spPr>
          <a:xfrm>
            <a:off x="108675" y="4552725"/>
            <a:ext cx="3249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study guide for starter code if you want to try on a computer.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51" name="Google Shape;451;p42"/>
          <p:cNvCxnSpPr/>
          <p:nvPr/>
        </p:nvCxnSpPr>
        <p:spPr>
          <a:xfrm flipH="1" rot="10800000">
            <a:off x="1436100" y="4206250"/>
            <a:ext cx="2790900" cy="346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Solution</a:t>
            </a:r>
            <a:endParaRPr/>
          </a:p>
        </p:txBody>
      </p:sp>
      <p:sp>
        <p:nvSpPr>
          <p:cNvPr id="457" name="Google Shape;457;p43"/>
          <p:cNvSpPr txBox="1"/>
          <p:nvPr>
            <p:ph idx="1" type="body"/>
          </p:nvPr>
        </p:nvSpPr>
        <p:spPr>
          <a:xfrm>
            <a:off x="243000" y="556500"/>
            <a:ext cx="4049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solution: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a special case for the empty 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there are other ways...</a:t>
            </a:r>
            <a:endParaRPr/>
          </a:p>
        </p:txBody>
      </p:sp>
      <p:sp>
        <p:nvSpPr>
          <p:cNvPr id="458" name="Google Shape;458;p43"/>
          <p:cNvSpPr txBox="1"/>
          <p:nvPr/>
        </p:nvSpPr>
        <p:spPr>
          <a:xfrm>
            <a:off x="4489950" y="619259"/>
            <a:ext cx="4633500" cy="447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== null)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irst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ctrTitle"/>
          </p:nvPr>
        </p:nvSpPr>
        <p:spPr>
          <a:xfrm>
            <a:off x="211425" y="1652450"/>
            <a:ext cx="5206200" cy="10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CS61B: 2018</a:t>
            </a:r>
            <a:endParaRPr/>
          </a:p>
        </p:txBody>
      </p:sp>
      <p:sp>
        <p:nvSpPr>
          <p:cNvPr id="65" name="Google Shape;65;p17"/>
          <p:cNvSpPr txBox="1"/>
          <p:nvPr>
            <p:ph idx="1" type="subTitle"/>
          </p:nvPr>
        </p:nvSpPr>
        <p:spPr>
          <a:xfrm>
            <a:off x="161925" y="2612325"/>
            <a:ext cx="8670600" cy="23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 4: Node Based Lists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IntList to SLList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private keyword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Nested classes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Recursive private helper methods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Caching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Sentinel nodes</a:t>
            </a:r>
            <a:endParaRPr/>
          </a:p>
        </p:txBody>
      </p:sp>
      <p:pic>
        <p:nvPicPr>
          <p:cNvPr id="66" name="Google Shape;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38" y="226775"/>
            <a:ext cx="52863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Sentinel Nodes</a:t>
            </a:r>
            <a:endParaRPr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 For Being a Good Programmer: Keep Code Simple</a:t>
            </a:r>
            <a:endParaRPr/>
          </a:p>
        </p:txBody>
      </p:sp>
      <p:sp>
        <p:nvSpPr>
          <p:cNvPr id="469" name="Google Shape;469;p4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human programmer, you only have so much working memory.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want to restrict the amount of complexity in your life!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Simple code is (usually) good code.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Special cases are not ‘simple’.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0" name="Google Shape;470;p45"/>
          <p:cNvSpPr txBox="1"/>
          <p:nvPr/>
        </p:nvSpPr>
        <p:spPr>
          <a:xfrm>
            <a:off x="5190700" y="1467900"/>
            <a:ext cx="3885900" cy="356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(first == null) {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first;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EFEFEF"/>
              </a:highlight>
            </a:endParaRPr>
          </a:p>
        </p:txBody>
      </p:sp>
      <p:sp>
        <p:nvSpPr>
          <p:cNvPr id="471" name="Google Shape;471;p45"/>
          <p:cNvSpPr/>
          <p:nvPr/>
        </p:nvSpPr>
        <p:spPr>
          <a:xfrm>
            <a:off x="5019675" y="2276475"/>
            <a:ext cx="114000" cy="933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325" y="2295525"/>
            <a:ext cx="800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addLast’s Fundamental Problem</a:t>
            </a:r>
            <a:endParaRPr/>
          </a:p>
        </p:txBody>
      </p:sp>
      <p:sp>
        <p:nvSpPr>
          <p:cNvPr id="478" name="Google Shape;478;p46"/>
          <p:cNvSpPr txBox="1"/>
          <p:nvPr>
            <p:ph idx="1" type="body"/>
          </p:nvPr>
        </p:nvSpPr>
        <p:spPr>
          <a:xfrm>
            <a:off x="243000" y="556500"/>
            <a:ext cx="84438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fundamental problem: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empty list has a null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/>
              <a:t>. Can’t access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first.next</a:t>
            </a:r>
            <a:r>
              <a:rPr lang="en"/>
              <a:t>!</a:t>
            </a:r>
            <a:endParaRPr/>
          </a:p>
        </p:txBody>
      </p:sp>
      <p:sp>
        <p:nvSpPr>
          <p:cNvPr id="479" name="Google Shape;479;p46"/>
          <p:cNvSpPr txBox="1"/>
          <p:nvPr/>
        </p:nvSpPr>
        <p:spPr>
          <a:xfrm>
            <a:off x="5190700" y="1467900"/>
            <a:ext cx="3885900" cy="356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(first == null) {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first;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EFEFEF"/>
              </a:highlight>
            </a:endParaRPr>
          </a:p>
        </p:txBody>
      </p:sp>
      <p:sp>
        <p:nvSpPr>
          <p:cNvPr id="480" name="Google Shape;480;p46"/>
          <p:cNvSpPr txBox="1"/>
          <p:nvPr/>
        </p:nvSpPr>
        <p:spPr>
          <a:xfrm>
            <a:off x="206800" y="1631125"/>
            <a:ext cx="4983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fix is a bit ugly: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 special case.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complex data structures will have many more special cases (gross!!)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avoid special cases?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all </a:t>
            </a:r>
            <a:r>
              <a:rPr lang="en" sz="20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(even empty) the “same”.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/>
          <p:nvPr/>
        </p:nvSpPr>
        <p:spPr>
          <a:xfrm>
            <a:off x="1161975" y="1250350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7"/>
          <p:cNvSpPr txBox="1"/>
          <p:nvPr/>
        </p:nvSpPr>
        <p:spPr>
          <a:xfrm>
            <a:off x="2626397" y="1476907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87" name="Google Shape;487;p47"/>
          <p:cNvSpPr txBox="1"/>
          <p:nvPr>
            <p:ph type="title"/>
          </p:nvPr>
        </p:nvSpPr>
        <p:spPr>
          <a:xfrm>
            <a:off x="166800" y="92500"/>
            <a:ext cx="8758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Improvement #6b</a:t>
            </a:r>
            <a:r>
              <a:rPr lang="en"/>
              <a:t>: Representing the Empty List Using a Sentinel </a:t>
            </a:r>
            <a:endParaRPr/>
          </a:p>
        </p:txBody>
      </p:sp>
      <p:sp>
        <p:nvSpPr>
          <p:cNvPr id="488" name="Google Shape;488;p47"/>
          <p:cNvSpPr txBox="1"/>
          <p:nvPr>
            <p:ph idx="1" type="body"/>
          </p:nvPr>
        </p:nvSpPr>
        <p:spPr>
          <a:xfrm>
            <a:off x="243000" y="556500"/>
            <a:ext cx="84438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a special node that is always there! Let’s call it a “sentinel node”.</a:t>
            </a:r>
            <a:endParaRPr/>
          </a:p>
        </p:txBody>
      </p:sp>
      <p:sp>
        <p:nvSpPr>
          <p:cNvPr id="489" name="Google Shape;489;p47"/>
          <p:cNvSpPr/>
          <p:nvPr/>
        </p:nvSpPr>
        <p:spPr>
          <a:xfrm>
            <a:off x="2517725" y="14872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7"/>
          <p:cNvSpPr/>
          <p:nvPr/>
        </p:nvSpPr>
        <p:spPr>
          <a:xfrm>
            <a:off x="3160575" y="14933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" name="Google Shape;491;p47"/>
          <p:cNvCxnSpPr>
            <a:stCxn id="490" idx="3"/>
          </p:cNvCxnSpPr>
          <p:nvPr/>
        </p:nvCxnSpPr>
        <p:spPr>
          <a:xfrm rot="10800000">
            <a:off x="3373875" y="1676150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7"/>
          <p:cNvSpPr txBox="1"/>
          <p:nvPr/>
        </p:nvSpPr>
        <p:spPr>
          <a:xfrm>
            <a:off x="1114688" y="121743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addFirst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93" name="Google Shape;493;p47"/>
          <p:cNvCxnSpPr/>
          <p:nvPr/>
        </p:nvCxnSpPr>
        <p:spPr>
          <a:xfrm rot="10800000">
            <a:off x="714023" y="13959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7"/>
          <p:cNvCxnSpPr/>
          <p:nvPr/>
        </p:nvCxnSpPr>
        <p:spPr>
          <a:xfrm rot="10800000">
            <a:off x="714023" y="16195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47"/>
          <p:cNvSpPr txBox="1"/>
          <p:nvPr/>
        </p:nvSpPr>
        <p:spPr>
          <a:xfrm>
            <a:off x="3121699" y="1187875"/>
            <a:ext cx="95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first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6" name="Google Shape;496;p47"/>
          <p:cNvSpPr txBox="1"/>
          <p:nvPr/>
        </p:nvSpPr>
        <p:spPr>
          <a:xfrm>
            <a:off x="1122660" y="142755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getFirst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7" name="Google Shape;497;p47"/>
          <p:cNvSpPr txBox="1"/>
          <p:nvPr/>
        </p:nvSpPr>
        <p:spPr>
          <a:xfrm>
            <a:off x="2275261" y="2736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8" name="Google Shape;498;p47"/>
          <p:cNvSpPr txBox="1"/>
          <p:nvPr/>
        </p:nvSpPr>
        <p:spPr>
          <a:xfrm>
            <a:off x="2808661" y="2736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99" name="Google Shape;499;p47"/>
          <p:cNvGrpSpPr/>
          <p:nvPr/>
        </p:nvGrpSpPr>
        <p:grpSpPr>
          <a:xfrm>
            <a:off x="2330024" y="2394714"/>
            <a:ext cx="1031828" cy="429276"/>
            <a:chOff x="809625" y="3638550"/>
            <a:chExt cx="1190525" cy="495300"/>
          </a:xfrm>
        </p:grpSpPr>
        <p:sp>
          <p:nvSpPr>
            <p:cNvPr id="500" name="Google Shape;500;p4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501" name="Google Shape;501;p4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47"/>
          <p:cNvSpPr txBox="1"/>
          <p:nvPr/>
        </p:nvSpPr>
        <p:spPr>
          <a:xfrm>
            <a:off x="2512104" y="11878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03" name="Google Shape;503;p47"/>
          <p:cNvCxnSpPr/>
          <p:nvPr/>
        </p:nvCxnSpPr>
        <p:spPr>
          <a:xfrm rot="10800000">
            <a:off x="714023" y="20294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47"/>
          <p:cNvSpPr txBox="1"/>
          <p:nvPr/>
        </p:nvSpPr>
        <p:spPr>
          <a:xfrm>
            <a:off x="1122660" y="1842708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05" name="Google Shape;505;p47"/>
          <p:cNvSpPr txBox="1"/>
          <p:nvPr/>
        </p:nvSpPr>
        <p:spPr>
          <a:xfrm>
            <a:off x="1122660" y="1649581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06" name="Google Shape;506;p47"/>
          <p:cNvCxnSpPr/>
          <p:nvPr/>
        </p:nvCxnSpPr>
        <p:spPr>
          <a:xfrm rot="10800000">
            <a:off x="714023" y="18363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7"/>
          <p:cNvCxnSpPr>
            <a:stCxn id="490" idx="3"/>
            <a:endCxn id="501" idx="0"/>
          </p:cNvCxnSpPr>
          <p:nvPr/>
        </p:nvCxnSpPr>
        <p:spPr>
          <a:xfrm flipH="1">
            <a:off x="3103875" y="1680650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8" name="Google Shape;508;p47"/>
          <p:cNvGrpSpPr/>
          <p:nvPr/>
        </p:nvGrpSpPr>
        <p:grpSpPr>
          <a:xfrm>
            <a:off x="714036" y="3204550"/>
            <a:ext cx="7860318" cy="1697623"/>
            <a:chOff x="714023" y="3321475"/>
            <a:chExt cx="7860318" cy="1697623"/>
          </a:xfrm>
        </p:grpSpPr>
        <p:sp>
          <p:nvSpPr>
            <p:cNvPr id="509" name="Google Shape;509;p47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7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7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2" name="Google Shape;512;p47"/>
            <p:cNvCxnSpPr>
              <a:stCxn id="511" idx="3"/>
              <a:endCxn id="513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fmla="val -42583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4" name="Google Shape;514;p47"/>
            <p:cNvCxnSpPr>
              <a:stCxn id="511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5" name="Google Shape;515;p47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16" name="Google Shape;516;p47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47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8" name="Google Shape;518;p47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first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9" name="Google Shape;519;p47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20" name="Google Shape;520;p47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21" name="Google Shape;521;p47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522" name="Google Shape;522;p47"/>
            <p:cNvGrpSpPr/>
            <p:nvPr/>
          </p:nvGrpSpPr>
          <p:grpSpPr>
            <a:xfrm>
              <a:off x="2330024" y="4528314"/>
              <a:ext cx="1031828" cy="429276"/>
              <a:chOff x="809625" y="3638550"/>
              <a:chExt cx="1190525" cy="495300"/>
            </a:xfrm>
          </p:grpSpPr>
          <p:sp>
            <p:nvSpPr>
              <p:cNvPr id="523" name="Google Shape;523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??</a:t>
                </a:r>
                <a:endParaRPr/>
              </a:p>
            </p:txBody>
          </p:sp>
          <p:sp>
            <p:nvSpPr>
              <p:cNvPr id="513" name="Google Shape;513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" name="Google Shape;524;p47"/>
            <p:cNvGrpSpPr/>
            <p:nvPr/>
          </p:nvGrpSpPr>
          <p:grpSpPr>
            <a:xfrm>
              <a:off x="4067520" y="4528314"/>
              <a:ext cx="1031828" cy="429276"/>
              <a:chOff x="809625" y="3638550"/>
              <a:chExt cx="1190525" cy="495300"/>
            </a:xfrm>
          </p:grpSpPr>
          <p:sp>
            <p:nvSpPr>
              <p:cNvPr id="525" name="Google Shape;525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26" name="Google Shape;526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" name="Google Shape;527;p47"/>
            <p:cNvGrpSpPr/>
            <p:nvPr/>
          </p:nvGrpSpPr>
          <p:grpSpPr>
            <a:xfrm>
              <a:off x="7542513" y="4528314"/>
              <a:ext cx="1031828" cy="429276"/>
              <a:chOff x="809625" y="3638550"/>
              <a:chExt cx="1190525" cy="495300"/>
            </a:xfrm>
          </p:grpSpPr>
          <p:sp>
            <p:nvSpPr>
              <p:cNvPr id="528" name="Google Shape;528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529" name="Google Shape;529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0" name="Google Shape;530;p47"/>
            <p:cNvGrpSpPr/>
            <p:nvPr/>
          </p:nvGrpSpPr>
          <p:grpSpPr>
            <a:xfrm>
              <a:off x="5805017" y="4528314"/>
              <a:ext cx="1031828" cy="429276"/>
              <a:chOff x="809625" y="3638550"/>
              <a:chExt cx="1190525" cy="495300"/>
            </a:xfrm>
          </p:grpSpPr>
          <p:sp>
            <p:nvSpPr>
              <p:cNvPr id="531" name="Google Shape;531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532" name="Google Shape;532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33" name="Google Shape;533;p47"/>
            <p:cNvCxnSpPr>
              <a:endCxn id="525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4" name="Google Shape;534;p47"/>
            <p:cNvCxnSpPr>
              <a:endCxn id="531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5" name="Google Shape;535;p47"/>
            <p:cNvCxnSpPr>
              <a:endCxn id="528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6" name="Google Shape;536;p47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537" name="Google Shape;537;p47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38" name="Google Shape;538;p47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9" name="Google Shape;539;p47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40" name="Google Shape;540;p47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41" name="Google Shape;541;p47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2" name="Google Shape;542;p47"/>
          <p:cNvSpPr txBox="1"/>
          <p:nvPr/>
        </p:nvSpPr>
        <p:spPr>
          <a:xfrm>
            <a:off x="5098775" y="1973575"/>
            <a:ext cx="33786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</a:t>
            </a:r>
            <a:r>
              <a:rPr lang="en">
                <a:solidFill>
                  <a:srgbClr val="BE0712"/>
                </a:solidFill>
              </a:rPr>
              <a:t>he empty list is just the sentinel node.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43" name="Google Shape;543;p47"/>
          <p:cNvCxnSpPr/>
          <p:nvPr/>
        </p:nvCxnSpPr>
        <p:spPr>
          <a:xfrm>
            <a:off x="2841203" y="23953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7"/>
          <p:cNvCxnSpPr/>
          <p:nvPr/>
        </p:nvCxnSpPr>
        <p:spPr>
          <a:xfrm>
            <a:off x="8045528" y="44050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7"/>
          <p:cNvCxnSpPr/>
          <p:nvPr/>
        </p:nvCxnSpPr>
        <p:spPr>
          <a:xfrm rot="10800000">
            <a:off x="4419675" y="1911200"/>
            <a:ext cx="600000" cy="209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7"/>
          <p:cNvCxnSpPr/>
          <p:nvPr/>
        </p:nvCxnSpPr>
        <p:spPr>
          <a:xfrm flipH="1">
            <a:off x="4409850" y="2768600"/>
            <a:ext cx="638400" cy="552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47"/>
          <p:cNvSpPr txBox="1"/>
          <p:nvPr/>
        </p:nvSpPr>
        <p:spPr>
          <a:xfrm>
            <a:off x="5098775" y="2457400"/>
            <a:ext cx="3378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 list with 3 numbers has a sentinel node and 3 nodes that contain real data.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4724400" y="3449425"/>
            <a:ext cx="44196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try reimplementing SLList with a sentinel node.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Sentinel Node</a:t>
            </a:r>
            <a:endParaRPr/>
          </a:p>
        </p:txBody>
      </p:sp>
      <p:sp>
        <p:nvSpPr>
          <p:cNvPr id="554" name="Google Shape;554;p48"/>
          <p:cNvSpPr txBox="1"/>
          <p:nvPr>
            <p:ph idx="1" type="body"/>
          </p:nvPr>
        </p:nvSpPr>
        <p:spPr>
          <a:xfrm>
            <a:off x="243000" y="556500"/>
            <a:ext cx="84438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sentinel node is always there for you.</a:t>
            </a:r>
            <a:endParaRPr/>
          </a:p>
        </p:txBody>
      </p:sp>
      <p:sp>
        <p:nvSpPr>
          <p:cNvPr id="555" name="Google Shape;555;p48"/>
          <p:cNvSpPr txBox="1"/>
          <p:nvPr/>
        </p:nvSpPr>
        <p:spPr>
          <a:xfrm>
            <a:off x="5152825" y="640750"/>
            <a:ext cx="3838800" cy="3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Notes: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I’ve renamed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is never null, always points to sentinel node.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Sentinel node’s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needs to be some integer, but doesn’t matter what value we pick.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Had to fix constructors and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to be compatible with sentinel nodes.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8"/>
          <p:cNvSpPr/>
          <p:nvPr/>
        </p:nvSpPr>
        <p:spPr>
          <a:xfrm>
            <a:off x="1161975" y="1250350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8"/>
          <p:cNvSpPr txBox="1"/>
          <p:nvPr/>
        </p:nvSpPr>
        <p:spPr>
          <a:xfrm>
            <a:off x="2626397" y="1476907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58" name="Google Shape;558;p48"/>
          <p:cNvSpPr/>
          <p:nvPr/>
        </p:nvSpPr>
        <p:spPr>
          <a:xfrm>
            <a:off x="2517725" y="14872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8"/>
          <p:cNvSpPr/>
          <p:nvPr/>
        </p:nvSpPr>
        <p:spPr>
          <a:xfrm>
            <a:off x="3160575" y="14933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0" name="Google Shape;560;p48"/>
          <p:cNvCxnSpPr>
            <a:stCxn id="559" idx="3"/>
          </p:cNvCxnSpPr>
          <p:nvPr/>
        </p:nvCxnSpPr>
        <p:spPr>
          <a:xfrm rot="10800000">
            <a:off x="3373875" y="1676150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48"/>
          <p:cNvSpPr txBox="1"/>
          <p:nvPr/>
        </p:nvSpPr>
        <p:spPr>
          <a:xfrm>
            <a:off x="1114688" y="121743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62" name="Google Shape;562;p48"/>
          <p:cNvCxnSpPr/>
          <p:nvPr/>
        </p:nvCxnSpPr>
        <p:spPr>
          <a:xfrm rot="10800000">
            <a:off x="714023" y="13959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48"/>
          <p:cNvCxnSpPr/>
          <p:nvPr/>
        </p:nvCxnSpPr>
        <p:spPr>
          <a:xfrm rot="10800000">
            <a:off x="714023" y="16195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48"/>
          <p:cNvSpPr txBox="1"/>
          <p:nvPr/>
        </p:nvSpPr>
        <p:spPr>
          <a:xfrm>
            <a:off x="3121699" y="1187875"/>
            <a:ext cx="95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65" name="Google Shape;565;p48"/>
          <p:cNvSpPr txBox="1"/>
          <p:nvPr/>
        </p:nvSpPr>
        <p:spPr>
          <a:xfrm>
            <a:off x="1122660" y="142755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66" name="Google Shape;566;p48"/>
          <p:cNvSpPr txBox="1"/>
          <p:nvPr/>
        </p:nvSpPr>
        <p:spPr>
          <a:xfrm>
            <a:off x="2275261" y="2736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67" name="Google Shape;567;p48"/>
          <p:cNvSpPr txBox="1"/>
          <p:nvPr/>
        </p:nvSpPr>
        <p:spPr>
          <a:xfrm>
            <a:off x="2808661" y="2736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68" name="Google Shape;568;p48"/>
          <p:cNvGrpSpPr/>
          <p:nvPr/>
        </p:nvGrpSpPr>
        <p:grpSpPr>
          <a:xfrm>
            <a:off x="2330024" y="2394714"/>
            <a:ext cx="1031828" cy="429277"/>
            <a:chOff x="809625" y="3638550"/>
            <a:chExt cx="1190525" cy="495300"/>
          </a:xfrm>
        </p:grpSpPr>
        <p:sp>
          <p:nvSpPr>
            <p:cNvPr id="569" name="Google Shape;569;p4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63</a:t>
              </a:r>
              <a:endParaRPr/>
            </a:p>
          </p:txBody>
        </p:sp>
        <p:sp>
          <p:nvSpPr>
            <p:cNvPr id="570" name="Google Shape;570;p4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48"/>
          <p:cNvSpPr txBox="1"/>
          <p:nvPr/>
        </p:nvSpPr>
        <p:spPr>
          <a:xfrm>
            <a:off x="2512104" y="11878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2" name="Google Shape;572;p48"/>
          <p:cNvCxnSpPr/>
          <p:nvPr/>
        </p:nvCxnSpPr>
        <p:spPr>
          <a:xfrm rot="10800000">
            <a:off x="714023" y="20294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48"/>
          <p:cNvSpPr txBox="1"/>
          <p:nvPr/>
        </p:nvSpPr>
        <p:spPr>
          <a:xfrm>
            <a:off x="1122660" y="1842708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74" name="Google Shape;574;p48"/>
          <p:cNvSpPr txBox="1"/>
          <p:nvPr/>
        </p:nvSpPr>
        <p:spPr>
          <a:xfrm>
            <a:off x="1122660" y="1649581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5" name="Google Shape;575;p48"/>
          <p:cNvCxnSpPr/>
          <p:nvPr/>
        </p:nvCxnSpPr>
        <p:spPr>
          <a:xfrm rot="10800000">
            <a:off x="714023" y="18363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8"/>
          <p:cNvCxnSpPr>
            <a:stCxn id="559" idx="3"/>
            <a:endCxn id="570" idx="0"/>
          </p:cNvCxnSpPr>
          <p:nvPr/>
        </p:nvCxnSpPr>
        <p:spPr>
          <a:xfrm flipH="1">
            <a:off x="3103875" y="1680650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7" name="Google Shape;577;p48"/>
          <p:cNvGrpSpPr/>
          <p:nvPr/>
        </p:nvGrpSpPr>
        <p:grpSpPr>
          <a:xfrm>
            <a:off x="714036" y="3204550"/>
            <a:ext cx="7860318" cy="1697623"/>
            <a:chOff x="714023" y="3321475"/>
            <a:chExt cx="7860318" cy="1697623"/>
          </a:xfrm>
        </p:grpSpPr>
        <p:sp>
          <p:nvSpPr>
            <p:cNvPr id="578" name="Google Shape;578;p48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1" name="Google Shape;581;p48"/>
            <p:cNvCxnSpPr>
              <a:stCxn id="580" idx="3"/>
              <a:endCxn id="582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fmla="val -42583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3" name="Google Shape;583;p48"/>
            <p:cNvCxnSpPr>
              <a:stCxn id="580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4" name="Google Shape;584;p48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85" name="Google Shape;585;p48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8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7" name="Google Shape;587;p48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sentinel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88" name="Google Shape;588;p48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89" name="Google Shape;589;p48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90" name="Google Shape;590;p48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591" name="Google Shape;591;p48"/>
            <p:cNvGrpSpPr/>
            <p:nvPr/>
          </p:nvGrpSpPr>
          <p:grpSpPr>
            <a:xfrm>
              <a:off x="2330024" y="4528314"/>
              <a:ext cx="1031828" cy="429277"/>
              <a:chOff x="809625" y="3638550"/>
              <a:chExt cx="1190525" cy="495300"/>
            </a:xfrm>
          </p:grpSpPr>
          <p:sp>
            <p:nvSpPr>
              <p:cNvPr id="592" name="Google Shape;592;p4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63</a:t>
                </a:r>
                <a:endParaRPr/>
              </a:p>
            </p:txBody>
          </p:sp>
          <p:sp>
            <p:nvSpPr>
              <p:cNvPr id="582" name="Google Shape;582;p4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48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594" name="Google Shape;594;p4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95" name="Google Shape;595;p4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6" name="Google Shape;596;p48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597" name="Google Shape;597;p4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598" name="Google Shape;598;p4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9" name="Google Shape;599;p48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600" name="Google Shape;600;p4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601" name="Google Shape;601;p4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02" name="Google Shape;602;p48"/>
            <p:cNvCxnSpPr>
              <a:endCxn id="594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3" name="Google Shape;603;p48"/>
            <p:cNvCxnSpPr>
              <a:endCxn id="600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4" name="Google Shape;604;p48"/>
            <p:cNvCxnSpPr>
              <a:endCxn id="597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5" name="Google Shape;605;p48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606" name="Google Shape;606;p48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607" name="Google Shape;607;p48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8" name="Google Shape;608;p48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09" name="Google Shape;609;p48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610" name="Google Shape;610;p48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11" name="Google Shape;611;p48"/>
          <p:cNvCxnSpPr/>
          <p:nvPr/>
        </p:nvCxnSpPr>
        <p:spPr>
          <a:xfrm>
            <a:off x="2841203" y="23953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48"/>
          <p:cNvCxnSpPr/>
          <p:nvPr/>
        </p:nvCxnSpPr>
        <p:spPr>
          <a:xfrm>
            <a:off x="8045528" y="44050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addLast (with Sentinel Node)</a:t>
            </a:r>
            <a:endParaRPr/>
          </a:p>
        </p:txBody>
      </p:sp>
      <p:sp>
        <p:nvSpPr>
          <p:cNvPr id="618" name="Google Shape;618;p49"/>
          <p:cNvSpPr txBox="1"/>
          <p:nvPr>
            <p:ph idx="1" type="body"/>
          </p:nvPr>
        </p:nvSpPr>
        <p:spPr>
          <a:xfrm>
            <a:off x="243000" y="556500"/>
            <a:ext cx="42315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 line: Having a sentinel simplifies our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</a:t>
            </a:r>
            <a:r>
              <a:rPr lang="en"/>
              <a:t>method.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need for a special case to check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/>
              <a:t> is null (since it is never null).</a:t>
            </a:r>
            <a:endParaRPr/>
          </a:p>
        </p:txBody>
      </p:sp>
      <p:sp>
        <p:nvSpPr>
          <p:cNvPr id="619" name="Google Shape;619;p49"/>
          <p:cNvSpPr txBox="1"/>
          <p:nvPr/>
        </p:nvSpPr>
        <p:spPr>
          <a:xfrm>
            <a:off x="4885900" y="858300"/>
            <a:ext cx="4143900" cy="356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(sentinel == null) {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sentinel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sentinel;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EFEFEF"/>
              </a:highlight>
            </a:endParaRPr>
          </a:p>
        </p:txBody>
      </p:sp>
      <p:cxnSp>
        <p:nvCxnSpPr>
          <p:cNvPr id="620" name="Google Shape;620;p49"/>
          <p:cNvCxnSpPr/>
          <p:nvPr/>
        </p:nvCxnSpPr>
        <p:spPr>
          <a:xfrm>
            <a:off x="5179675" y="1704850"/>
            <a:ext cx="3145800" cy="88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49"/>
          <p:cNvCxnSpPr/>
          <p:nvPr/>
        </p:nvCxnSpPr>
        <p:spPr>
          <a:xfrm flipH="1" rot="10800000">
            <a:off x="5255950" y="1723075"/>
            <a:ext cx="3105600" cy="80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49"/>
          <p:cNvSpPr/>
          <p:nvPr/>
        </p:nvSpPr>
        <p:spPr>
          <a:xfrm>
            <a:off x="971475" y="2812450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9"/>
          <p:cNvSpPr txBox="1"/>
          <p:nvPr/>
        </p:nvSpPr>
        <p:spPr>
          <a:xfrm>
            <a:off x="2435897" y="3039007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4" name="Google Shape;624;p49"/>
          <p:cNvSpPr/>
          <p:nvPr/>
        </p:nvSpPr>
        <p:spPr>
          <a:xfrm>
            <a:off x="2327225" y="30493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9"/>
          <p:cNvSpPr/>
          <p:nvPr/>
        </p:nvSpPr>
        <p:spPr>
          <a:xfrm>
            <a:off x="2970075" y="30554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6" name="Google Shape;626;p49"/>
          <p:cNvCxnSpPr>
            <a:stCxn id="625" idx="3"/>
          </p:cNvCxnSpPr>
          <p:nvPr/>
        </p:nvCxnSpPr>
        <p:spPr>
          <a:xfrm rot="10800000">
            <a:off x="3183375" y="3238250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49"/>
          <p:cNvSpPr txBox="1"/>
          <p:nvPr/>
        </p:nvSpPr>
        <p:spPr>
          <a:xfrm>
            <a:off x="924188" y="277953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28" name="Google Shape;628;p49"/>
          <p:cNvCxnSpPr/>
          <p:nvPr/>
        </p:nvCxnSpPr>
        <p:spPr>
          <a:xfrm rot="10800000">
            <a:off x="523523" y="29580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9"/>
          <p:cNvCxnSpPr/>
          <p:nvPr/>
        </p:nvCxnSpPr>
        <p:spPr>
          <a:xfrm rot="10800000">
            <a:off x="523523" y="31816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49"/>
          <p:cNvSpPr txBox="1"/>
          <p:nvPr/>
        </p:nvSpPr>
        <p:spPr>
          <a:xfrm>
            <a:off x="2931199" y="2749975"/>
            <a:ext cx="95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1" name="Google Shape;631;p49"/>
          <p:cNvSpPr txBox="1"/>
          <p:nvPr/>
        </p:nvSpPr>
        <p:spPr>
          <a:xfrm>
            <a:off x="932160" y="298965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2" name="Google Shape;632;p49"/>
          <p:cNvSpPr txBox="1"/>
          <p:nvPr/>
        </p:nvSpPr>
        <p:spPr>
          <a:xfrm>
            <a:off x="2084761" y="42990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3" name="Google Shape;633;p49"/>
          <p:cNvSpPr txBox="1"/>
          <p:nvPr/>
        </p:nvSpPr>
        <p:spPr>
          <a:xfrm>
            <a:off x="2618161" y="42990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34" name="Google Shape;634;p49"/>
          <p:cNvGrpSpPr/>
          <p:nvPr/>
        </p:nvGrpSpPr>
        <p:grpSpPr>
          <a:xfrm>
            <a:off x="2139524" y="3956814"/>
            <a:ext cx="1031828" cy="429277"/>
            <a:chOff x="809625" y="3638550"/>
            <a:chExt cx="1190525" cy="495300"/>
          </a:xfrm>
        </p:grpSpPr>
        <p:sp>
          <p:nvSpPr>
            <p:cNvPr id="635" name="Google Shape;635;p4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636" name="Google Shape;636;p4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49"/>
          <p:cNvSpPr txBox="1"/>
          <p:nvPr/>
        </p:nvSpPr>
        <p:spPr>
          <a:xfrm>
            <a:off x="2321604" y="27499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38" name="Google Shape;638;p49"/>
          <p:cNvCxnSpPr/>
          <p:nvPr/>
        </p:nvCxnSpPr>
        <p:spPr>
          <a:xfrm rot="10800000">
            <a:off x="523523" y="35915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49"/>
          <p:cNvSpPr txBox="1"/>
          <p:nvPr/>
        </p:nvSpPr>
        <p:spPr>
          <a:xfrm>
            <a:off x="932160" y="3404808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40" name="Google Shape;640;p49"/>
          <p:cNvSpPr txBox="1"/>
          <p:nvPr/>
        </p:nvSpPr>
        <p:spPr>
          <a:xfrm>
            <a:off x="932160" y="3211681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41" name="Google Shape;641;p49"/>
          <p:cNvCxnSpPr/>
          <p:nvPr/>
        </p:nvCxnSpPr>
        <p:spPr>
          <a:xfrm rot="10800000">
            <a:off x="523523" y="33984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49"/>
          <p:cNvCxnSpPr>
            <a:stCxn id="625" idx="3"/>
            <a:endCxn id="636" idx="0"/>
          </p:cNvCxnSpPr>
          <p:nvPr/>
        </p:nvCxnSpPr>
        <p:spPr>
          <a:xfrm flipH="1">
            <a:off x="2913375" y="3242750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3" name="Google Shape;643;p49"/>
          <p:cNvCxnSpPr/>
          <p:nvPr/>
        </p:nvCxnSpPr>
        <p:spPr>
          <a:xfrm>
            <a:off x="2650703" y="39574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Invariants</a:t>
            </a:r>
            <a:endParaRPr/>
          </a:p>
        </p:txBody>
      </p:sp>
      <p:sp>
        <p:nvSpPr>
          <p:cNvPr id="649" name="Google Shape;649;p50"/>
          <p:cNvSpPr txBox="1"/>
          <p:nvPr>
            <p:ph idx="1" type="body"/>
          </p:nvPr>
        </p:nvSpPr>
        <p:spPr>
          <a:xfrm>
            <a:off x="243000" y="556500"/>
            <a:ext cx="8691300" cy="4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invariant is a condition that is guaranteed to be true during code execution (assuming there are no bugs in your code).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with a sentinel node has at least the following invariants: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/>
              <a:t> reference always points to a sentinel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first node (if it exists), is always 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sentinel.next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 variable is always the total number of items that have been added.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Invariants make it easier to reason about code: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assume they are true to simplify code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doesn’t need to worry about nulls).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Must ensure that methods preserve invariants.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655" name="Google Shape;655;p51"/>
          <p:cNvGraphicFramePr/>
          <p:nvPr/>
        </p:nvGraphicFramePr>
        <p:xfrm>
          <a:off x="1847875" y="9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{AFB04BBA-306A-4114-A25F-4FFC5BE9CD37}</a:tableStyleId>
              </a:tblPr>
              <a:tblGrid>
                <a:gridCol w="1745000"/>
                <a:gridCol w="449525"/>
                <a:gridCol w="382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Methods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Non-Obvious Improvements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Rebranding: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Bureaucracy: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Control: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addLast(int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Nested Class: Bringing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/>
                        <a:t> into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Caching: Saving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r>
                        <a:rPr lang="en"/>
                        <a:t> as an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Generalizing: Adding a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sentinel</a:t>
                      </a:r>
                      <a:r>
                        <a:rPr lang="en"/>
                        <a:t> node to allow representation of the empty list.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Those Who Were a Bit Bewildered!</a:t>
            </a:r>
            <a:endParaRPr/>
          </a:p>
        </p:txBody>
      </p:sp>
      <p:sp>
        <p:nvSpPr>
          <p:cNvPr id="661" name="Google Shape;661;p52"/>
          <p:cNvSpPr txBox="1"/>
          <p:nvPr>
            <p:ph idx="1" type="body"/>
          </p:nvPr>
        </p:nvSpPr>
        <p:spPr>
          <a:xfrm>
            <a:off x="243000" y="556500"/>
            <a:ext cx="8691300" cy="4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Don’t panic if it felt fast!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LinkedListDeque</a:t>
            </a:r>
            <a:r>
              <a:rPr lang="en"/>
              <a:t> class that you’ll build in project 1 (to be released Friday) will give you practice so that you can deeply understand the ideas from today’s lecture.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3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Old Deprecated Slides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From IntList to SLList</a:t>
            </a:r>
            <a:endParaRPr sz="4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#7</a:t>
            </a:r>
            <a:r>
              <a:rPr lang="en"/>
              <a:t>: Helper Methods</a:t>
            </a:r>
            <a:endParaRPr/>
          </a:p>
        </p:txBody>
      </p:sp>
      <p:sp>
        <p:nvSpPr>
          <p:cNvPr id="672" name="Google Shape;672;p5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wanted to write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getBack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/>
              <a:t> method.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Would be quite similar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insertBack()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 sense to create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getBackNode()</a:t>
            </a:r>
            <a:r>
              <a:rPr lang="en"/>
              <a:t> method that can be used by both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getBack()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insertBack()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 in 61B: Recursive Implementation of a List</a:t>
            </a:r>
            <a:endParaRPr/>
          </a:p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243000" y="3604500"/>
            <a:ext cx="89010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functional, “naked” linked lists like the one above are hard to use.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Users of this class are probably going to need to know references very well, and be able to think recursively. Let’s make our users’ lives easier.</a:t>
            </a:r>
            <a:endParaRPr/>
          </a:p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243000" y="722176"/>
            <a:ext cx="4963500" cy="28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rest;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IntList(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f,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r)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f;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rest = r;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800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600" y="1105369"/>
            <a:ext cx="2110700" cy="2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#1</a:t>
            </a:r>
            <a:r>
              <a:rPr lang="en"/>
              <a:t>: Rebranding and Culling</a:t>
            </a:r>
            <a:endParaRPr/>
          </a:p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243000" y="722176"/>
            <a:ext cx="4963500" cy="28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item = i;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next = n;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20"/>
          <p:cNvSpPr txBox="1"/>
          <p:nvPr/>
        </p:nvSpPr>
        <p:spPr>
          <a:xfrm>
            <a:off x="5671625" y="3776775"/>
            <a:ext cx="33294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Not much of an improvement obviously, but this next weird trick will be more impressive.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0"/>
          <p:cNvSpPr txBox="1"/>
          <p:nvPr/>
        </p:nvSpPr>
        <p:spPr>
          <a:xfrm>
            <a:off x="228600" y="4269050"/>
            <a:ext cx="3984600" cy="73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IntNode is now dumb, has no methods. We will reintroduce functionality in the coming slides.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8" name="Google Shape;88;p20"/>
          <p:cNvCxnSpPr/>
          <p:nvPr/>
        </p:nvCxnSpPr>
        <p:spPr>
          <a:xfrm flipH="1" rot="10800000">
            <a:off x="918262" y="3692575"/>
            <a:ext cx="405600" cy="687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#2</a:t>
            </a:r>
            <a:r>
              <a:rPr lang="en"/>
              <a:t>: Bureaucracy</a:t>
            </a:r>
            <a:endParaRPr/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243000" y="722183"/>
            <a:ext cx="4963500" cy="333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item = i;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next = n;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2528325" y="2444175"/>
            <a:ext cx="4671600" cy="268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first;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4421600" y="863125"/>
            <a:ext cx="4469700" cy="80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X = new IntNode(10, null);</a:t>
            </a:r>
            <a:r>
              <a:rPr b="1" lang="en" sz="1800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solidFill>
                <a:srgbClr val="00A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Y = new SLList(10);</a:t>
            </a:r>
            <a:endParaRPr b="1" sz="1800">
              <a:solidFill>
                <a:srgbClr val="00A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6036975" y="1607349"/>
            <a:ext cx="30507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</a:t>
            </a:r>
            <a:r>
              <a:rPr lang="en">
                <a:solidFill>
                  <a:srgbClr val="BE0712"/>
                </a:solidFill>
              </a:rPr>
              <a:t> is easier to instantiate (no need to specify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BE0712"/>
                </a:solidFill>
              </a:rPr>
              <a:t>), but we will see more advantages to come.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98" name="Google Shape;98;p21"/>
          <p:cNvCxnSpPr/>
          <p:nvPr/>
        </p:nvCxnSpPr>
        <p:spPr>
          <a:xfrm rot="10800000">
            <a:off x="5359450" y="1721500"/>
            <a:ext cx="618000" cy="161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21"/>
          <p:cNvCxnSpPr/>
          <p:nvPr/>
        </p:nvCxnSpPr>
        <p:spPr>
          <a:xfrm flipH="1">
            <a:off x="5388712" y="2111500"/>
            <a:ext cx="611700" cy="261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21"/>
          <p:cNvSpPr txBox="1"/>
          <p:nvPr/>
        </p:nvSpPr>
        <p:spPr>
          <a:xfrm>
            <a:off x="7337400" y="3421350"/>
            <a:ext cx="14925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Next: </a:t>
            </a:r>
            <a:r>
              <a:rPr lang="en">
                <a:solidFill>
                  <a:srgbClr val="BE0712"/>
                </a:solidFill>
              </a:rPr>
              <a:t>Let’s add addFirst and getFirst methods to </a:t>
            </a:r>
            <a:r>
              <a:rPr lang="en">
                <a:solidFill>
                  <a:srgbClr val="BE0712"/>
                </a:solidFill>
              </a:rPr>
              <a:t>SLList</a:t>
            </a:r>
            <a:r>
              <a:rPr lang="en">
                <a:solidFill>
                  <a:srgbClr val="BE0712"/>
                </a:solidFill>
              </a:rPr>
              <a:t>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228600" y="4269050"/>
            <a:ext cx="1637700" cy="73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IntNode is now dumb, has no methods.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02" name="Google Shape;102;p21"/>
          <p:cNvCxnSpPr/>
          <p:nvPr/>
        </p:nvCxnSpPr>
        <p:spPr>
          <a:xfrm flipH="1" rot="10800000">
            <a:off x="918262" y="4164775"/>
            <a:ext cx="276600" cy="215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SLList and Helper IntNode Class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90600" y="708900"/>
            <a:ext cx="4419300" cy="415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getFirst()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first.item;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655850" y="708900"/>
            <a:ext cx="4419300" cy="2678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item = i;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next = n;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5350350" y="3462800"/>
            <a:ext cx="3485700" cy="149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L.addFirst(5);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L.getFirst();</a:t>
            </a:r>
            <a:endParaRPr sz="1700"/>
          </a:p>
        </p:txBody>
      </p:sp>
      <p:sp>
        <p:nvSpPr>
          <p:cNvPr id="111" name="Google Shape;111;p22"/>
          <p:cNvSpPr txBox="1"/>
          <p:nvPr/>
        </p:nvSpPr>
        <p:spPr>
          <a:xfrm>
            <a:off x="4533862" y="3760673"/>
            <a:ext cx="1008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SLLists vs. IntLists</a:t>
            </a:r>
            <a:endParaRPr/>
          </a:p>
        </p:txBody>
      </p:sp>
      <p:sp>
        <p:nvSpPr>
          <p:cNvPr id="117" name="Google Shape;117;p23"/>
          <p:cNvSpPr txBox="1"/>
          <p:nvPr/>
        </p:nvSpPr>
        <p:spPr>
          <a:xfrm>
            <a:off x="393963" y="997350"/>
            <a:ext cx="3588000" cy="124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L.addFirst(5);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L.getFirst();</a:t>
            </a:r>
            <a:endParaRPr sz="1700"/>
          </a:p>
        </p:txBody>
      </p:sp>
      <p:sp>
        <p:nvSpPr>
          <p:cNvPr id="118" name="Google Shape;118;p23"/>
          <p:cNvSpPr txBox="1"/>
          <p:nvPr/>
        </p:nvSpPr>
        <p:spPr>
          <a:xfrm>
            <a:off x="4528138" y="997350"/>
            <a:ext cx="4221900" cy="124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IntList(15, null);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 = new IntList(10, L);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 = new IntList(5, L);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L.first;</a:t>
            </a:r>
            <a:endParaRPr sz="1700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243000" y="2613900"/>
            <a:ext cx="89010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functional, “naked” linked lists like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</a:t>
            </a:r>
            <a:r>
              <a:rPr lang="en"/>
              <a:t>class are hard to use.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Users of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are need to know Java references well, and be able to think recursively.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much simpler to use. Simply use the provided methods.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 not just add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 method to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class? Turns out there is no efficient way to do this. See exercises in lectureCode repository.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