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20"/>
  </p:notesMasterIdLst>
  <p:handoutMasterIdLst>
    <p:handoutMasterId r:id="rId21"/>
  </p:handoutMasterIdLst>
  <p:sldIdLst>
    <p:sldId id="280" r:id="rId5"/>
    <p:sldId id="497" r:id="rId6"/>
    <p:sldId id="502" r:id="rId7"/>
    <p:sldId id="499" r:id="rId8"/>
    <p:sldId id="500" r:id="rId9"/>
    <p:sldId id="504" r:id="rId10"/>
    <p:sldId id="505" r:id="rId11"/>
    <p:sldId id="506" r:id="rId12"/>
    <p:sldId id="507" r:id="rId13"/>
    <p:sldId id="508" r:id="rId14"/>
    <p:sldId id="509" r:id="rId15"/>
    <p:sldId id="511" r:id="rId16"/>
    <p:sldId id="512" r:id="rId17"/>
    <p:sldId id="514" r:id="rId18"/>
    <p:sldId id="51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658" autoAdjust="0"/>
  </p:normalViewPr>
  <p:slideViewPr>
    <p:cSldViewPr snapToGrid="0">
      <p:cViewPr>
        <p:scale>
          <a:sx n="100" d="100"/>
          <a:sy n="100" d="100"/>
        </p:scale>
        <p:origin x="1960" y="12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2CD9A-CAE6-4EF4-85F6-46F784DB2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9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C7DBAB-A86E-4A39-9D52-4E3FDB004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DAEEFD6D-92D8-4D55-A0DB-C496F2E48842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15797E-FB73-48E9-9B95-81CE5B45542A}" type="slidenum">
              <a:rPr lang="en-US" altLang="en-US" smtClean="0">
                <a:latin typeface="Calibri" pitchFamily="34" charset="0"/>
              </a:rPr>
              <a:pPr eaLnBrk="1" hangingPunct="1"/>
              <a:t>3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A9DF7B-4320-4A99-898E-01A09A4CCE41}" type="slidenum">
              <a:rPr lang="en-US" altLang="en-US" smtClean="0">
                <a:latin typeface="Calibri" pitchFamily="34" charset="0"/>
              </a:rPr>
              <a:pPr eaLnBrk="1" hangingPunct="1"/>
              <a:t>7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395719-32BC-422B-8AE4-33A9672B4D40}" type="slidenum">
              <a:rPr lang="en-US" altLang="en-US" smtClean="0">
                <a:latin typeface="Calibri" pitchFamily="34" charset="0"/>
              </a:rPr>
              <a:pPr eaLnBrk="1" hangingPunct="1"/>
              <a:t>10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3DCF2D-0803-44AC-8936-5CD52B11E458}" type="slidenum">
              <a:rPr lang="en-US" altLang="en-US" smtClean="0">
                <a:latin typeface="Calibri" pitchFamily="34" charset="0"/>
              </a:rPr>
              <a:pPr eaLnBrk="1" hangingPunct="1"/>
              <a:t>11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6917D1-E3EA-4421-B4AD-ACA4ABCEB99B}" type="slidenum">
              <a:rPr lang="en-US" altLang="en-US" smtClean="0">
                <a:latin typeface="Calibri" pitchFamily="34" charset="0"/>
              </a:rPr>
              <a:pPr eaLnBrk="1" hangingPunct="1"/>
              <a:t>12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</a:t>
            </a:r>
            <a:r>
              <a:rPr lang="en-US" baseline="0" dirty="0" smtClean="0"/>
              <a:t> s is unknown, we can just use </a:t>
            </a:r>
            <a:r>
              <a:rPr lang="en-US" b="1" dirty="0" smtClean="0"/>
              <a:t>|r| </a:t>
            </a:r>
            <a:r>
              <a:rPr lang="en-US" b="1" dirty="0" smtClean="0">
                <a:sym typeface="Symbol" pitchFamily="18" charset="2"/>
              </a:rPr>
              <a:t>* </a:t>
            </a:r>
            <a:r>
              <a:rPr lang="el-GR" b="1" dirty="0" smtClean="0"/>
              <a:t>τ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7DBAB-A86E-4A39-9D52-4E3FDB004B1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7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C7F9099-B368-4317-B530-E6B55E90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79F6-51C2-48C1-83F7-C4D1B21E0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3320-5712-4056-8286-70550753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FD2C6-B380-4130-9859-DF4952A1E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992-FEAF-46A2-BD64-DB147CCD7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4F225-7EDC-4EA0-9807-84044F931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1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B666-43CF-4A89-974B-441BD46A7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7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37B9-8B1E-416B-92A6-713AA93EA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475C-8A3E-47A2-96AC-033ECEB88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CE42-C545-458F-ACBA-65A8CE879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A0BE-DCF3-4079-9B22-18181A823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0B6082-B299-4854-BDC7-E7B051AE8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1.</a:t>
            </a:r>
            <a:fld id="{BD9117B5-5703-4056-ADA3-292B96B59E1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247650" y="771525"/>
            <a:ext cx="6702425" cy="5584825"/>
          </a:xfrm>
        </p:spPr>
        <p:txBody>
          <a:bodyPr/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Stage 1: Order tokens by frequency 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(Already done in the given example data)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Stage 2: Finding “similar” id pairs </a:t>
            </a:r>
            <a:r>
              <a:rPr lang="en-US" altLang="en-US" sz="2400" dirty="0" smtClean="0">
                <a:solidFill>
                  <a:srgbClr val="FF0000"/>
                </a:solidFill>
              </a:rPr>
              <a:t>(verification)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Stage 3: remove duplicates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8E0608-246D-4451-862A-7F355F27461E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  <p:sp>
        <p:nvSpPr>
          <p:cNvPr id="22532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08963" cy="771525"/>
          </a:xfrm>
        </p:spPr>
        <p:txBody>
          <a:bodyPr/>
          <a:lstStyle/>
          <a:p>
            <a:r>
              <a:rPr lang="en-US" altLang="en-US" smtClean="0"/>
              <a:t>Hadoop Solution: Overview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904874"/>
            <a:ext cx="1476613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1737"/>
      </p:ext>
    </p:extLst>
  </p:cSld>
  <p:clrMapOvr>
    <a:masterClrMapping/>
  </p:clrMapOvr>
  <p:transition advTm="7610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9172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CFBD7D-34AB-4114-9BCF-E1C7CDB26CC1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  <p:sp>
        <p:nvSpPr>
          <p:cNvPr id="2355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Stage 1: Sort tokens by frequency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4294967295"/>
          </p:nvPr>
        </p:nvSpPr>
        <p:spPr>
          <a:xfrm>
            <a:off x="169863" y="4241800"/>
            <a:ext cx="4402137" cy="53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Compute token frequencies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19213"/>
            <a:ext cx="4649788" cy="2922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9163" y="1293813"/>
            <a:ext cx="4414837" cy="2947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560" name="Content Placeholder 2"/>
          <p:cNvSpPr>
            <a:spLocks noGrp="1"/>
          </p:cNvSpPr>
          <p:nvPr>
            <p:ph idx="4294967295"/>
          </p:nvPr>
        </p:nvSpPr>
        <p:spPr>
          <a:xfrm>
            <a:off x="5956300" y="4211638"/>
            <a:ext cx="2181225" cy="5476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Sort them</a:t>
            </a:r>
          </a:p>
        </p:txBody>
      </p:sp>
      <p:sp>
        <p:nvSpPr>
          <p:cNvPr id="23561" name="Rectangle 24"/>
          <p:cNvSpPr>
            <a:spLocks noChangeArrowheads="1"/>
          </p:cNvSpPr>
          <p:nvPr/>
        </p:nvSpPr>
        <p:spPr bwMode="auto">
          <a:xfrm>
            <a:off x="287338" y="4778375"/>
            <a:ext cx="3957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B050"/>
                </a:solidFill>
              </a:rPr>
              <a:t>MapReduce phase 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23562" name="Rectangle 24"/>
          <p:cNvSpPr>
            <a:spLocks noChangeArrowheads="1"/>
          </p:cNvSpPr>
          <p:nvPr/>
        </p:nvSpPr>
        <p:spPr bwMode="auto">
          <a:xfrm>
            <a:off x="4729163" y="4773613"/>
            <a:ext cx="3957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B050"/>
                </a:solidFill>
              </a:rPr>
              <a:t>MapReduce phase 2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84338"/>
            <a:ext cx="1436688" cy="2508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4063" y="1693863"/>
            <a:ext cx="679450" cy="2508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70263" y="2520950"/>
            <a:ext cx="639762" cy="679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9163" y="2520950"/>
            <a:ext cx="639762" cy="2619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2988" y="2516188"/>
            <a:ext cx="639762" cy="2619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7438" y="2093913"/>
            <a:ext cx="639762" cy="2619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86800" y="2093913"/>
            <a:ext cx="485775" cy="2619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510727"/>
      </p:ext>
    </p:extLst>
  </p:cSld>
  <p:clrMapOvr>
    <a:masterClrMapping/>
  </p:clrMapOvr>
  <p:transition advTm="115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927100"/>
            <a:ext cx="91567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B965B1-FE3B-4B84-AA31-7EED569335C9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>
          <a:xfrm>
            <a:off x="412750" y="157163"/>
            <a:ext cx="8208963" cy="771525"/>
          </a:xfrm>
        </p:spPr>
        <p:txBody>
          <a:bodyPr/>
          <a:lstStyle/>
          <a:p>
            <a:r>
              <a:rPr lang="en-US" altLang="en-US" dirty="0" smtClean="0"/>
              <a:t>Stage 2: Find “similar” id pairs </a:t>
            </a:r>
          </a:p>
        </p:txBody>
      </p:sp>
      <p:sp>
        <p:nvSpPr>
          <p:cNvPr id="24581" name="Content Placeholder 2"/>
          <p:cNvSpPr>
            <a:spLocks noGrp="1"/>
          </p:cNvSpPr>
          <p:nvPr>
            <p:ph idx="4294967295"/>
          </p:nvPr>
        </p:nvSpPr>
        <p:spPr>
          <a:xfrm>
            <a:off x="169863" y="5543550"/>
            <a:ext cx="4402137" cy="53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Partition using prefixes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19213"/>
            <a:ext cx="4649788" cy="4224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9163" y="1293813"/>
            <a:ext cx="4414837" cy="4249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584" name="Content Placeholder 2"/>
          <p:cNvSpPr>
            <a:spLocks noGrp="1"/>
          </p:cNvSpPr>
          <p:nvPr>
            <p:ph idx="4294967295"/>
          </p:nvPr>
        </p:nvSpPr>
        <p:spPr>
          <a:xfrm>
            <a:off x="5956300" y="5543550"/>
            <a:ext cx="2665413" cy="5492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Verify similarity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2168525"/>
            <a:ext cx="1619250" cy="2508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52713" y="2168525"/>
            <a:ext cx="1539875" cy="522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67300" y="3232150"/>
            <a:ext cx="1539875" cy="869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5" y="1984375"/>
            <a:ext cx="1539875" cy="4349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04921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Length of Shared Tokens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dirty="0" err="1" smtClean="0"/>
              <a:t>Jaccard</a:t>
            </a:r>
            <a:r>
              <a:rPr lang="en-US" dirty="0" smtClean="0"/>
              <a:t> Similarity: </a:t>
            </a:r>
            <a:r>
              <a:rPr lang="en-US" b="1" dirty="0" smtClean="0"/>
              <a:t>sim(r, s) </a:t>
            </a:r>
            <a:r>
              <a:rPr lang="en-US" b="1" dirty="0"/>
              <a:t>= </a:t>
            </a:r>
            <a:r>
              <a:rPr lang="en-US" b="1" dirty="0" smtClean="0"/>
              <a:t>|</a:t>
            </a:r>
            <a:r>
              <a:rPr lang="en-US" b="1" dirty="0" err="1" smtClean="0"/>
              <a:t>r</a:t>
            </a:r>
            <a:r>
              <a:rPr lang="en-US" b="1" dirty="0" err="1" smtClean="0">
                <a:sym typeface="Symbol" pitchFamily="18" charset="2"/>
              </a:rPr>
              <a:t>s</a:t>
            </a:r>
            <a:r>
              <a:rPr lang="en-US" b="1" dirty="0" smtClean="0">
                <a:sym typeface="Symbol" pitchFamily="18" charset="2"/>
              </a:rPr>
              <a:t>|/|</a:t>
            </a:r>
            <a:r>
              <a:rPr lang="en-US" b="1" dirty="0" err="1" smtClean="0">
                <a:sym typeface="Symbol" pitchFamily="18" charset="2"/>
              </a:rPr>
              <a:t>rs</a:t>
            </a:r>
            <a:r>
              <a:rPr lang="en-US" b="1" dirty="0" smtClean="0">
                <a:sym typeface="Symbol" pitchFamily="18" charset="2"/>
              </a:rPr>
              <a:t>|</a:t>
            </a:r>
            <a:endParaRPr lang="en-US" b="1" dirty="0">
              <a:sym typeface="Symbol" pitchFamily="18" charset="2"/>
            </a:endParaRP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/>
              <a:t>sim(r, s</a:t>
            </a:r>
            <a:r>
              <a:rPr lang="en-US" b="1" dirty="0" smtClean="0"/>
              <a:t>) &gt;= </a:t>
            </a:r>
            <a:r>
              <a:rPr lang="el-GR" b="1" dirty="0" smtClean="0"/>
              <a:t>τ</a:t>
            </a:r>
            <a:r>
              <a:rPr lang="en-US" b="1" dirty="0" smtClean="0"/>
              <a:t>, l = |</a:t>
            </a:r>
            <a:r>
              <a:rPr lang="en-US" b="1" dirty="0" err="1" smtClean="0"/>
              <a:t>r</a:t>
            </a:r>
            <a:r>
              <a:rPr lang="en-US" b="1" dirty="0" err="1">
                <a:sym typeface="Symbol" pitchFamily="18" charset="2"/>
              </a:rPr>
              <a:t>s</a:t>
            </a:r>
            <a:r>
              <a:rPr lang="en-US" b="1" dirty="0" smtClean="0">
                <a:sym typeface="Symbol" pitchFamily="18" charset="2"/>
              </a:rPr>
              <a:t>| &gt;= </a:t>
            </a:r>
            <a:r>
              <a:rPr lang="en-US" b="1" dirty="0">
                <a:sym typeface="Symbol" pitchFamily="18" charset="2"/>
              </a:rPr>
              <a:t>|</a:t>
            </a:r>
            <a:r>
              <a:rPr lang="en-US" b="1" dirty="0" err="1">
                <a:sym typeface="Symbol" pitchFamily="18" charset="2"/>
              </a:rPr>
              <a:t>rs</a:t>
            </a:r>
            <a:r>
              <a:rPr lang="en-US" b="1" dirty="0" smtClean="0">
                <a:sym typeface="Symbol" pitchFamily="18" charset="2"/>
              </a:rPr>
              <a:t>| * </a:t>
            </a:r>
            <a:r>
              <a:rPr lang="el-GR" b="1" dirty="0" smtClean="0"/>
              <a:t>τ</a:t>
            </a:r>
            <a:r>
              <a:rPr lang="en-US" b="1" dirty="0" smtClean="0"/>
              <a:t> &gt;= max(|r|, |s|) </a:t>
            </a:r>
            <a:r>
              <a:rPr lang="en-US" b="1" dirty="0">
                <a:sym typeface="Symbol" pitchFamily="18" charset="2"/>
              </a:rPr>
              <a:t>* </a:t>
            </a:r>
            <a:r>
              <a:rPr lang="el-GR" b="1" dirty="0" smtClean="0"/>
              <a:t>τ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Given a record r, you can compute the prefix length as p = |r| - l + 1</a:t>
            </a:r>
          </a:p>
          <a:p>
            <a:endParaRPr lang="en-US" dirty="0"/>
          </a:p>
          <a:p>
            <a:r>
              <a:rPr lang="en-US" dirty="0" smtClean="0"/>
              <a:t>r and s is a candidate pair, they must share at least one token in the first (</a:t>
            </a:r>
            <a:r>
              <a:rPr lang="en-US" dirty="0"/>
              <a:t>|r| - l + </a:t>
            </a:r>
            <a:r>
              <a:rPr lang="en-US" dirty="0" smtClean="0"/>
              <a:t>1) tokens</a:t>
            </a:r>
          </a:p>
          <a:p>
            <a:endParaRPr lang="en-US" dirty="0"/>
          </a:p>
          <a:p>
            <a:r>
              <a:rPr lang="en-US" dirty="0" smtClean="0"/>
              <a:t>Given a record r = (A, B, C, D) and p = 2, the mapper emits (A, r) and (B, 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283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Stage </a:t>
            </a:r>
            <a:r>
              <a:rPr lang="en-US" altLang="en-US" dirty="0" smtClean="0"/>
              <a:t>3: Remove Duplicates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1262063"/>
            <a:ext cx="15335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43338" y="1612900"/>
            <a:ext cx="1539875" cy="1454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3338" y="3067050"/>
            <a:ext cx="1539875" cy="110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It is your job!!!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The faster the better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2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85273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Set Similarity Join on Hadoop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8E8020-5EEC-4E04-B3F6-1E1D58964BFE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Set-Similarity Join</a:t>
            </a:r>
          </a:p>
        </p:txBody>
      </p:sp>
      <p:sp>
        <p:nvSpPr>
          <p:cNvPr id="15364" name="Rectangle 24"/>
          <p:cNvSpPr>
            <a:spLocks noChangeArrowheads="1"/>
          </p:cNvSpPr>
          <p:nvPr/>
        </p:nvSpPr>
        <p:spPr bwMode="auto">
          <a:xfrm>
            <a:off x="77788" y="5656263"/>
            <a:ext cx="8856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b="1"/>
              <a:t>Finding pairs of records with a </a:t>
            </a:r>
            <a:r>
              <a:rPr lang="en-US" altLang="zh-CN" sz="2000" b="1">
                <a:solidFill>
                  <a:srgbClr val="C00000"/>
                </a:solidFill>
              </a:rPr>
              <a:t>similarity</a:t>
            </a:r>
            <a:r>
              <a:rPr lang="en-US" altLang="zh-CN" sz="2000" b="1"/>
              <a:t> on their join attributes &gt; t</a:t>
            </a:r>
            <a:endParaRPr lang="en-US" altLang="zh-CN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771525"/>
            <a:ext cx="72453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050482"/>
      </p:ext>
    </p:extLst>
  </p:cSld>
  <p:clrMapOvr>
    <a:masterClrMapping/>
  </p:clrMapOvr>
  <p:transition advTm="5325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Application: Record </a:t>
            </a:r>
            <a:r>
              <a:rPr lang="en-US" altLang="en-US" dirty="0"/>
              <a:t>linkage</a:t>
            </a:r>
            <a:endParaRPr lang="en-AU" dirty="0"/>
          </a:p>
        </p:txBody>
      </p:sp>
      <p:graphicFrame>
        <p:nvGraphicFramePr>
          <p:cNvPr id="4" name="Group 73"/>
          <p:cNvGraphicFramePr>
            <a:graphicFrameLocks noGrp="1"/>
          </p:cNvGraphicFramePr>
          <p:nvPr>
            <p:ph sz="half" idx="4294967295"/>
          </p:nvPr>
        </p:nvGraphicFramePr>
        <p:xfrm>
          <a:off x="609600" y="2632075"/>
          <a:ext cx="2819400" cy="239712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Keanu Reeves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Samuel Jackson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Schwarzenegger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1419225" y="1946275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R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5803900" y="1946275"/>
            <a:ext cx="99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S</a:t>
            </a:r>
          </a:p>
        </p:txBody>
      </p:sp>
      <p:graphicFrame>
        <p:nvGraphicFramePr>
          <p:cNvPr id="7" name="Group 91"/>
          <p:cNvGraphicFramePr>
            <a:graphicFrameLocks noGrp="1"/>
          </p:cNvGraphicFramePr>
          <p:nvPr>
            <p:ph sz="half" idx="4294967295"/>
          </p:nvPr>
        </p:nvGraphicFramePr>
        <p:xfrm>
          <a:off x="5105400" y="2632075"/>
          <a:ext cx="2743200" cy="2397127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4215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Keanu Reeves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Samuel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L.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Jackson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Schwarzenegger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5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92"/>
          <p:cNvSpPr>
            <a:spLocks noChangeArrowheads="1"/>
          </p:cNvSpPr>
          <p:nvPr/>
        </p:nvSpPr>
        <p:spPr bwMode="auto">
          <a:xfrm>
            <a:off x="3657600" y="3546475"/>
            <a:ext cx="1219200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Two-step </a:t>
            </a:r>
            <a:r>
              <a:rPr lang="en-US" altLang="zh-CN" dirty="0" smtClean="0"/>
              <a:t>Solution</a:t>
            </a:r>
            <a:endParaRPr lang="en-AU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79750" y="3702050"/>
            <a:ext cx="2984500" cy="1697038"/>
            <a:chOff x="3079566" y="3702052"/>
            <a:chExt cx="2984868" cy="1696481"/>
          </a:xfrm>
        </p:grpSpPr>
        <p:pic>
          <p:nvPicPr>
            <p:cNvPr id="5" name="Picture 2" descr="http://www.blackboard.com/resources/connections/SEARCH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341" y="3702052"/>
              <a:ext cx="1361959" cy="1327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3079566" y="5029201"/>
              <a:ext cx="29848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C00000"/>
                  </a:solidFill>
                </a:rPr>
                <a:t>Step 2: Verification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7" name="Group 73"/>
          <p:cNvGraphicFramePr>
            <a:graphicFrameLocks noGrp="1"/>
          </p:cNvGraphicFramePr>
          <p:nvPr>
            <p:ph sz="half" idx="1"/>
          </p:nvPr>
        </p:nvGraphicFramePr>
        <p:xfrm>
          <a:off x="609600" y="2632075"/>
          <a:ext cx="2819400" cy="239712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4400" y="1447800"/>
            <a:ext cx="89677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9" tIns="45289" rIns="92039" bIns="45289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1419225" y="1946275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R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5803900" y="1946275"/>
            <a:ext cx="99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S</a:t>
            </a:r>
          </a:p>
        </p:txBody>
      </p:sp>
      <p:graphicFrame>
        <p:nvGraphicFramePr>
          <p:cNvPr id="11" name="Group 91"/>
          <p:cNvGraphicFramePr>
            <a:graphicFrameLocks/>
          </p:cNvGraphicFramePr>
          <p:nvPr/>
        </p:nvGraphicFramePr>
        <p:xfrm>
          <a:off x="5105400" y="2632075"/>
          <a:ext cx="2743200" cy="2397127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4215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5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609600" y="1724025"/>
            <a:ext cx="7239000" cy="2851150"/>
            <a:chOff x="609600" y="1724025"/>
            <a:chExt cx="7239000" cy="2851150"/>
          </a:xfrm>
        </p:grpSpPr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3225800" y="1724025"/>
              <a:ext cx="2146300" cy="1295400"/>
              <a:chOff x="3226481" y="1724297"/>
              <a:chExt cx="2146030" cy="1295128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1900" y="2628900"/>
                <a:ext cx="8001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24"/>
              <p:cNvSpPr>
                <a:spLocks noChangeArrowheads="1"/>
              </p:cNvSpPr>
              <p:nvPr/>
            </p:nvSpPr>
            <p:spPr bwMode="auto">
              <a:xfrm>
                <a:off x="3226481" y="1724297"/>
                <a:ext cx="2146030" cy="837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Step 1:</a:t>
                </a:r>
              </a:p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Similarity Join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609600" y="3519488"/>
              <a:ext cx="7239000" cy="1055687"/>
              <a:chOff x="609600" y="3519145"/>
              <a:chExt cx="7239000" cy="10554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09600" y="4047669"/>
                <a:ext cx="2819400" cy="5269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05400" y="3519145"/>
                <a:ext cx="2743200" cy="5285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3429000" y="3827054"/>
                <a:ext cx="1638300" cy="588836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47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Hadoop?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Large amounts of data</a:t>
            </a:r>
          </a:p>
          <a:p>
            <a:r>
              <a:rPr lang="en-AU" dirty="0"/>
              <a:t>Data or processing does not fit in one machine</a:t>
            </a:r>
          </a:p>
          <a:p>
            <a:endParaRPr lang="en-AU" dirty="0"/>
          </a:p>
          <a:p>
            <a:r>
              <a:rPr lang="en-AU" dirty="0"/>
              <a:t>Assumptions: </a:t>
            </a:r>
          </a:p>
          <a:p>
            <a:pPr lvl="1"/>
            <a:r>
              <a:rPr lang="en-AU" dirty="0"/>
              <a:t>Self join: R = S</a:t>
            </a:r>
          </a:p>
          <a:p>
            <a:pPr lvl="1"/>
            <a:r>
              <a:rPr lang="en-AU" dirty="0"/>
              <a:t>Two similar sets share at least 1 token </a:t>
            </a:r>
          </a:p>
          <a:p>
            <a:endParaRPr lang="en-US" dirty="0" smtClean="0"/>
          </a:p>
          <a:p>
            <a:r>
              <a:rPr lang="en-AU" dirty="0"/>
              <a:t>Efficient Parallel Set-Similarity Joins Using </a:t>
            </a:r>
            <a:r>
              <a:rPr lang="en-AU" dirty="0" smtClean="0"/>
              <a:t>Hadoop (SIGMOD’10)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89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457200" y="771525"/>
            <a:ext cx="8229600" cy="58737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Map:      &lt;23, (</a:t>
            </a:r>
            <a:r>
              <a:rPr lang="en-US" altLang="en-US" sz="2800" dirty="0" err="1" smtClean="0"/>
              <a:t>a,b,c</a:t>
            </a:r>
            <a:r>
              <a:rPr lang="en-US" altLang="en-US" sz="2800" dirty="0" smtClean="0"/>
              <a:t>)&gt;  </a:t>
            </a:r>
            <a:r>
              <a:rPr lang="en-US" altLang="en-US" sz="2800" dirty="0" smtClean="0">
                <a:sym typeface="Wingdings" pitchFamily="2" charset="2"/>
              </a:rPr>
              <a:t> (a, 23), (b, 23), (c, 23)</a:t>
            </a:r>
            <a:endParaRPr lang="en-US" altLang="en-US" sz="4000" dirty="0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1E32C1-92F6-43E9-ADC4-86F95D49A733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08963" cy="771525"/>
          </a:xfrm>
        </p:spPr>
        <p:txBody>
          <a:bodyPr/>
          <a:lstStyle/>
          <a:p>
            <a:r>
              <a:rPr lang="en-US" altLang="en-US" dirty="0" smtClean="0"/>
              <a:t>A naïve solution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349500"/>
            <a:ext cx="65151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Content Placeholder 2"/>
          <p:cNvSpPr>
            <a:spLocks noGrp="1"/>
          </p:cNvSpPr>
          <p:nvPr>
            <p:ph idx="4294967295"/>
          </p:nvPr>
        </p:nvSpPr>
        <p:spPr>
          <a:xfrm>
            <a:off x="257175" y="525938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Too much data to transfer </a:t>
            </a:r>
            <a:r>
              <a:rPr lang="en-US" altLang="en-US" sz="2800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 smtClean="0"/>
              <a:t>Too many pairs to verify </a:t>
            </a:r>
            <a:r>
              <a:rPr lang="en-US" altLang="en-US" sz="2800" dirty="0" smtClean="0">
                <a:solidFill>
                  <a:srgbClr val="FF0000"/>
                </a:solidFill>
                <a:sym typeface="Wingdings" pitchFamily="2" charset="2"/>
              </a:rPr>
              <a:t>.</a:t>
            </a:r>
            <a:endParaRPr lang="en-US" alt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36563" y="1358900"/>
            <a:ext cx="8229600" cy="509588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Reduce:(a,23),(a,29),(a,50), …</a:t>
            </a:r>
            <a:r>
              <a:rPr lang="en-US" altLang="en-US" sz="2800" dirty="0" smtClean="0">
                <a:sym typeface="Wingdings" pitchFamily="2" charset="2"/>
              </a:rPr>
              <a:t> Verify each pair (23, 29), (23, 50), (29, 50) … …</a:t>
            </a:r>
            <a:endParaRPr lang="en-US" altLang="en-US" sz="4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858309"/>
      </p:ext>
    </p:extLst>
  </p:cSld>
  <p:clrMapOvr>
    <a:masterClrMapping/>
  </p:clrMapOvr>
  <p:transition advTm="1552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Solving frequency skew: prefix filtering</a:t>
            </a:r>
            <a:endParaRPr lang="en-US" altLang="zh-CN" sz="2000" b="0" smtClean="0">
              <a:ea typeface="宋体" pitchFamily="2" charset="-122"/>
            </a:endParaRPr>
          </a:p>
        </p:txBody>
      </p:sp>
      <p:sp>
        <p:nvSpPr>
          <p:cNvPr id="26627" name="Text Box 70"/>
          <p:cNvSpPr txBox="1">
            <a:spLocks noChangeArrowheads="1"/>
          </p:cNvSpPr>
          <p:nvPr/>
        </p:nvSpPr>
        <p:spPr bwMode="auto">
          <a:xfrm>
            <a:off x="2744788" y="49736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prefix</a:t>
            </a:r>
          </a:p>
        </p:txBody>
      </p:sp>
      <p:sp>
        <p:nvSpPr>
          <p:cNvPr id="26628" name="Text Box 91"/>
          <p:cNvSpPr txBox="1">
            <a:spLocks noChangeArrowheads="1"/>
          </p:cNvSpPr>
          <p:nvPr/>
        </p:nvSpPr>
        <p:spPr bwMode="auto">
          <a:xfrm>
            <a:off x="2057400" y="35036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r1</a:t>
            </a:r>
          </a:p>
        </p:txBody>
      </p:sp>
      <p:sp>
        <p:nvSpPr>
          <p:cNvPr id="26629" name="Text Box 91"/>
          <p:cNvSpPr txBox="1">
            <a:spLocks noChangeArrowheads="1"/>
          </p:cNvSpPr>
          <p:nvPr/>
        </p:nvSpPr>
        <p:spPr bwMode="auto">
          <a:xfrm>
            <a:off x="2057400" y="44672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r2</a:t>
            </a:r>
          </a:p>
        </p:txBody>
      </p:sp>
      <p:sp>
        <p:nvSpPr>
          <p:cNvPr id="20486" name="Slide Number Placeholder 6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9838" y="6356350"/>
            <a:ext cx="15240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383202-0454-4D3E-96EB-53F4E586D1D4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492250"/>
            <a:ext cx="327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Content Placeholder 2"/>
          <p:cNvSpPr>
            <a:spLocks noGrp="1"/>
          </p:cNvSpPr>
          <p:nvPr>
            <p:ph idx="4294967295"/>
          </p:nvPr>
        </p:nvSpPr>
        <p:spPr>
          <a:xfrm>
            <a:off x="144463" y="5575300"/>
            <a:ext cx="8882062" cy="7810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Prefixes of similar sets should share tokens</a:t>
            </a:r>
            <a:endParaRPr lang="en-US" altLang="en-US" sz="4000" dirty="0" smtClean="0"/>
          </a:p>
        </p:txBody>
      </p:sp>
      <p:sp>
        <p:nvSpPr>
          <p:cNvPr id="20489" name="Content Placeholder 2"/>
          <p:cNvSpPr>
            <a:spLocks noGrp="1"/>
          </p:cNvSpPr>
          <p:nvPr>
            <p:ph idx="4294967295"/>
          </p:nvPr>
        </p:nvSpPr>
        <p:spPr>
          <a:xfrm>
            <a:off x="257175" y="944563"/>
            <a:ext cx="8229600" cy="5476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Sort tokens by frequency (ascending)</a:t>
            </a:r>
            <a:endParaRPr lang="en-US" altLang="en-US" sz="4000" smtClean="0"/>
          </a:p>
        </p:txBody>
      </p:sp>
      <p:sp>
        <p:nvSpPr>
          <p:cNvPr id="26634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65400"/>
            <a:ext cx="8577263" cy="54927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C00000"/>
                </a:solidFill>
              </a:rPr>
              <a:t>Prefix</a:t>
            </a:r>
            <a:r>
              <a:rPr lang="en-US" altLang="en-US" sz="2800" smtClean="0"/>
              <a:t> of a set: least frequent tokens</a:t>
            </a:r>
            <a:endParaRPr lang="en-US" altLang="en-US" sz="4000" smtClean="0"/>
          </a:p>
        </p:txBody>
      </p:sp>
      <p:pic>
        <p:nvPicPr>
          <p:cNvPr id="266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78213"/>
            <a:ext cx="2895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79713" y="3394075"/>
            <a:ext cx="1322387" cy="150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637" name="Text Box 91"/>
          <p:cNvSpPr txBox="1">
            <a:spLocks noChangeArrowheads="1"/>
          </p:cNvSpPr>
          <p:nvPr/>
        </p:nvSpPr>
        <p:spPr bwMode="auto">
          <a:xfrm>
            <a:off x="6019800" y="4411663"/>
            <a:ext cx="2619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Sorted by frequency</a:t>
            </a:r>
          </a:p>
        </p:txBody>
      </p:sp>
      <p:pic>
        <p:nvPicPr>
          <p:cNvPr id="266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70325"/>
            <a:ext cx="2895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211137" y="6211888"/>
            <a:ext cx="8818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Chaudhuri, </a:t>
            </a:r>
            <a:r>
              <a:rPr lang="en-US" altLang="en-US" dirty="0" err="1"/>
              <a:t>Ganti</a:t>
            </a:r>
            <a:r>
              <a:rPr lang="en-US" altLang="en-US" dirty="0"/>
              <a:t>, Kaushik: A Primitive Operator for Similarity Joins in Data Cleaning. </a:t>
            </a:r>
            <a:r>
              <a:rPr lang="en-US" altLang="en-US" dirty="0" smtClean="0"/>
              <a:t>ICDE’06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859454"/>
      </p:ext>
    </p:extLst>
  </p:cSld>
  <p:clrMapOvr>
    <a:masterClrMapping/>
  </p:clrMapOvr>
  <p:transition advTm="944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2" grpId="0" build="p"/>
      <p:bldP spid="26634" grpId="0" build="p"/>
      <p:bldP spid="27" grpId="0" animBg="1"/>
      <p:bldP spid="266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Prefix filtering: example</a:t>
            </a:r>
            <a:endParaRPr lang="en-US" altLang="zh-CN" sz="2000" b="0" smtClean="0">
              <a:ea typeface="宋体" pitchFamily="2" charset="-122"/>
            </a:endParaRPr>
          </a:p>
        </p:txBody>
      </p:sp>
      <p:sp>
        <p:nvSpPr>
          <p:cNvPr id="21507" name="Slide Number Placeholder 6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67175" y="6477000"/>
            <a:ext cx="15240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E072BC-CB8C-4161-8D03-3A2CECB4C513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879475"/>
            <a:ext cx="327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Content Placeholder 2"/>
          <p:cNvSpPr>
            <a:spLocks noGrp="1"/>
          </p:cNvSpPr>
          <p:nvPr>
            <p:ph idx="4294967295"/>
          </p:nvPr>
        </p:nvSpPr>
        <p:spPr>
          <a:xfrm>
            <a:off x="185738" y="4576763"/>
            <a:ext cx="8229600" cy="195421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Each set has 5 tokens</a:t>
            </a:r>
          </a:p>
          <a:p>
            <a:pPr eaLnBrk="1" hangingPunct="1"/>
            <a:r>
              <a:rPr lang="en-US" altLang="en-US" sz="2800" dirty="0" smtClean="0"/>
              <a:t>“Similar”: they share at least 4 tokens</a:t>
            </a:r>
          </a:p>
          <a:p>
            <a:pPr eaLnBrk="1" hangingPunct="1"/>
            <a:r>
              <a:rPr lang="en-US" altLang="en-US" sz="2800" dirty="0" smtClean="0"/>
              <a:t>Prefix length: 2</a:t>
            </a:r>
            <a:endParaRPr lang="en-US" altLang="en-US" sz="4000" dirty="0" smtClean="0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408238"/>
            <a:ext cx="411797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573338" y="2273300"/>
            <a:ext cx="1727200" cy="2085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512" name="Content Placeholder 2"/>
          <p:cNvSpPr>
            <a:spLocks noGrp="1"/>
          </p:cNvSpPr>
          <p:nvPr>
            <p:ph idx="4294967295"/>
          </p:nvPr>
        </p:nvSpPr>
        <p:spPr>
          <a:xfrm>
            <a:off x="693738" y="2408238"/>
            <a:ext cx="1617662" cy="547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Record 1</a:t>
            </a:r>
            <a:endParaRPr lang="en-US" altLang="en-US" sz="3600" smtClean="0"/>
          </a:p>
        </p:txBody>
      </p:sp>
      <p:sp>
        <p:nvSpPr>
          <p:cNvPr id="21513" name="Content Placeholder 2"/>
          <p:cNvSpPr>
            <a:spLocks noGrp="1"/>
          </p:cNvSpPr>
          <p:nvPr>
            <p:ph idx="4294967295"/>
          </p:nvPr>
        </p:nvSpPr>
        <p:spPr>
          <a:xfrm>
            <a:off x="693738" y="3592513"/>
            <a:ext cx="1617662" cy="547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Record 2</a:t>
            </a:r>
            <a:endParaRPr lang="en-US" altLang="en-US" sz="36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351401"/>
      </p:ext>
    </p:extLst>
  </p:cSld>
  <p:clrMapOvr>
    <a:masterClrMapping/>
  </p:clrMapOvr>
  <p:transition advTm="759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2|49.8|2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|42.7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2.8|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|8.6|8.5|12|30.1|4.3|1.2"/>
</p:tagLst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CB0EE7-168C-40B0-B211-2E24455BDE4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2A090A-DC23-45DF-9B22-F12A01C9B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26753</TotalTime>
  <Words>507</Words>
  <Application>Microsoft Macintosh PowerPoint</Application>
  <PresentationFormat>On-screen Show (4:3)</PresentationFormat>
  <Paragraphs>104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</vt:lpstr>
      <vt:lpstr>Helvetica</vt:lpstr>
      <vt:lpstr>Monotype Sorts</vt:lpstr>
      <vt:lpstr>MS PGothic</vt:lpstr>
      <vt:lpstr>ＭＳ Ｐゴシック</vt:lpstr>
      <vt:lpstr>Symbol</vt:lpstr>
      <vt:lpstr>Tahoma</vt:lpstr>
      <vt:lpstr>Times New Roman</vt:lpstr>
      <vt:lpstr>Verdana</vt:lpstr>
      <vt:lpstr>Webdings</vt:lpstr>
      <vt:lpstr>Wingdings</vt:lpstr>
      <vt:lpstr>宋体</vt:lpstr>
      <vt:lpstr>db-5-grey</vt:lpstr>
      <vt:lpstr>COMP9313: Big Data Management         Lecturer: Xin Cao Course web site: http://www.cse.unsw.edu.au/~cs9313/ </vt:lpstr>
      <vt:lpstr>PowerPoint Presentation</vt:lpstr>
      <vt:lpstr>Set-Similarity Join</vt:lpstr>
      <vt:lpstr>Application: Record linkage</vt:lpstr>
      <vt:lpstr>Two-step Solution</vt:lpstr>
      <vt:lpstr>Why Hadoop?</vt:lpstr>
      <vt:lpstr>A naïve solution</vt:lpstr>
      <vt:lpstr>Solving frequency skew: prefix filtering</vt:lpstr>
      <vt:lpstr>Prefix filtering: example</vt:lpstr>
      <vt:lpstr>Hadoop Solution: Overview</vt:lpstr>
      <vt:lpstr>Stage 1: Sort tokens by frequency</vt:lpstr>
      <vt:lpstr>Stage 2: Find “similar” id pairs </vt:lpstr>
      <vt:lpstr>Compute the Length of Shared Tokens</vt:lpstr>
      <vt:lpstr>Stage 3: Remove Duplicates</vt:lpstr>
      <vt:lpstr>More Optimization Strategies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Jiawei He</cp:lastModifiedBy>
  <cp:revision>507</cp:revision>
  <cp:lastPrinted>2005-01-10T21:51:57Z</cp:lastPrinted>
  <dcterms:created xsi:type="dcterms:W3CDTF">1999-11-04T20:50:09Z</dcterms:created>
  <dcterms:modified xsi:type="dcterms:W3CDTF">2017-10-12T10:04:21Z</dcterms:modified>
</cp:coreProperties>
</file>