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92" r:id="rId7"/>
    <p:sldId id="278" r:id="rId8"/>
    <p:sldId id="261" r:id="rId9"/>
    <p:sldId id="262" r:id="rId10"/>
    <p:sldId id="263" r:id="rId11"/>
    <p:sldId id="264" r:id="rId12"/>
    <p:sldId id="279" r:id="rId13"/>
    <p:sldId id="268" r:id="rId14"/>
    <p:sldId id="269" r:id="rId15"/>
    <p:sldId id="270" r:id="rId16"/>
    <p:sldId id="271" r:id="rId17"/>
    <p:sldId id="272" r:id="rId18"/>
    <p:sldId id="274" r:id="rId19"/>
    <p:sldId id="275" r:id="rId20"/>
    <p:sldId id="300" r:id="rId21"/>
    <p:sldId id="280" r:id="rId22"/>
    <p:sldId id="282" r:id="rId23"/>
    <p:sldId id="286" r:id="rId24"/>
    <p:sldId id="285" r:id="rId25"/>
    <p:sldId id="284" r:id="rId26"/>
    <p:sldId id="287" r:id="rId27"/>
    <p:sldId id="281" r:id="rId28"/>
    <p:sldId id="283" r:id="rId29"/>
    <p:sldId id="291" r:id="rId30"/>
    <p:sldId id="290" r:id="rId31"/>
    <p:sldId id="289" r:id="rId32"/>
    <p:sldId id="288" r:id="rId33"/>
    <p:sldId id="293" r:id="rId34"/>
    <p:sldId id="294" r:id="rId35"/>
    <p:sldId id="295" r:id="rId36"/>
    <p:sldId id="296" r:id="rId37"/>
    <p:sldId id="297" r:id="rId38"/>
    <p:sldId id="298" r:id="rId39"/>
    <p:sldId id="299" r:id="rId40"/>
    <p:sldId id="303" r:id="rId41"/>
    <p:sldId id="304" r:id="rId42"/>
    <p:sldId id="305" r:id="rId43"/>
    <p:sldId id="306" r:id="rId44"/>
    <p:sldId id="307" r:id="rId45"/>
    <p:sldId id="30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9889-50B6-40C7-8097-546954B7D5E2}"/>
              </a:ext>
            </a:extLst>
          </p:cNvPr>
          <p:cNvSpPr>
            <a:spLocks noGrp="1"/>
          </p:cNvSpPr>
          <p:nvPr>
            <p:ph type="ctrTitle"/>
          </p:nvPr>
        </p:nvSpPr>
        <p:spPr>
          <a:xfrm>
            <a:off x="1700212" y="1463607"/>
            <a:ext cx="8791575" cy="865463"/>
          </a:xfrm>
        </p:spPr>
        <p:txBody>
          <a:bodyPr/>
          <a:lstStyle/>
          <a:p>
            <a:pPr algn="ctr"/>
            <a:r>
              <a:rPr lang="en-US" dirty="0"/>
              <a:t>Re burgess ventures</a:t>
            </a:r>
          </a:p>
        </p:txBody>
      </p:sp>
      <p:sp>
        <p:nvSpPr>
          <p:cNvPr id="3" name="Subtitle 2">
            <a:extLst>
              <a:ext uri="{FF2B5EF4-FFF2-40B4-BE49-F238E27FC236}">
                <a16:creationId xmlns:a16="http://schemas.microsoft.com/office/drawing/2014/main" id="{751F3E74-15B9-4271-9C3E-79E054A46E06}"/>
              </a:ext>
            </a:extLst>
          </p:cNvPr>
          <p:cNvSpPr>
            <a:spLocks noGrp="1"/>
          </p:cNvSpPr>
          <p:nvPr>
            <p:ph type="subTitle" idx="1"/>
          </p:nvPr>
        </p:nvSpPr>
        <p:spPr>
          <a:xfrm>
            <a:off x="1700213" y="3116298"/>
            <a:ext cx="8791575" cy="625405"/>
          </a:xfrm>
        </p:spPr>
        <p:txBody>
          <a:bodyPr/>
          <a:lstStyle/>
          <a:p>
            <a:pPr algn="ctr"/>
            <a:r>
              <a:rPr lang="en-US" dirty="0"/>
              <a:t>By: eric vara</a:t>
            </a:r>
          </a:p>
        </p:txBody>
      </p:sp>
    </p:spTree>
    <p:extLst>
      <p:ext uri="{BB962C8B-B14F-4D97-AF65-F5344CB8AC3E}">
        <p14:creationId xmlns:p14="http://schemas.microsoft.com/office/powerpoint/2010/main" val="141724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9623F2AD-6ECA-4426-8232-D4390AD4FF43}"/>
              </a:ext>
            </a:extLst>
          </p:cNvPr>
          <p:cNvPicPr>
            <a:picLocks noGrp="1" noChangeAspect="1"/>
          </p:cNvPicPr>
          <p:nvPr>
            <p:ph idx="1"/>
          </p:nvPr>
        </p:nvPicPr>
        <p:blipFill>
          <a:blip r:embed="rId2"/>
          <a:stretch>
            <a:fillRect/>
          </a:stretch>
        </p:blipFill>
        <p:spPr>
          <a:xfrm>
            <a:off x="918440" y="1119584"/>
            <a:ext cx="10355120" cy="4618831"/>
          </a:xfrm>
        </p:spPr>
      </p:pic>
    </p:spTree>
    <p:extLst>
      <p:ext uri="{BB962C8B-B14F-4D97-AF65-F5344CB8AC3E}">
        <p14:creationId xmlns:p14="http://schemas.microsoft.com/office/powerpoint/2010/main" val="386430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B9BEFD89-E6C9-417D-A0B9-C927FE367F23}"/>
              </a:ext>
            </a:extLst>
          </p:cNvPr>
          <p:cNvPicPr>
            <a:picLocks noChangeAspect="1"/>
          </p:cNvPicPr>
          <p:nvPr/>
        </p:nvPicPr>
        <p:blipFill>
          <a:blip r:embed="rId2"/>
          <a:stretch>
            <a:fillRect/>
          </a:stretch>
        </p:blipFill>
        <p:spPr>
          <a:xfrm>
            <a:off x="1324791" y="822960"/>
            <a:ext cx="9542418" cy="5212080"/>
          </a:xfrm>
          <a:prstGeom prst="rect">
            <a:avLst/>
          </a:prstGeom>
        </p:spPr>
      </p:pic>
    </p:spTree>
    <p:extLst>
      <p:ext uri="{BB962C8B-B14F-4D97-AF65-F5344CB8AC3E}">
        <p14:creationId xmlns:p14="http://schemas.microsoft.com/office/powerpoint/2010/main" val="31924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SQL For create table and</a:t>
            </a:r>
            <a:br>
              <a:rPr lang="en-US" sz="6000" b="1" dirty="0"/>
            </a:br>
            <a:r>
              <a:rPr lang="en-US" sz="6000" b="1" dirty="0"/>
              <a:t> insert data</a:t>
            </a:r>
          </a:p>
        </p:txBody>
      </p:sp>
    </p:spTree>
    <p:extLst>
      <p:ext uri="{BB962C8B-B14F-4D97-AF65-F5344CB8AC3E}">
        <p14:creationId xmlns:p14="http://schemas.microsoft.com/office/powerpoint/2010/main" val="81519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9994F2-6210-42ED-BA28-7161F212E956}"/>
              </a:ext>
            </a:extLst>
          </p:cNvPr>
          <p:cNvSpPr txBox="1"/>
          <p:nvPr/>
        </p:nvSpPr>
        <p:spPr>
          <a:xfrm>
            <a:off x="801331" y="891729"/>
            <a:ext cx="9589968" cy="3231654"/>
          </a:xfrm>
          <a:prstGeom prst="rect">
            <a:avLst/>
          </a:prstGeom>
          <a:noFill/>
        </p:spPr>
        <p:txBody>
          <a:bodyPr wrap="square">
            <a:spAutoFit/>
          </a:bodyPr>
          <a:lstStyle/>
          <a:p>
            <a:r>
              <a:rPr lang="en-US" sz="1200" dirty="0"/>
              <a:t>CREATE TABLE Lenders</a:t>
            </a:r>
          </a:p>
          <a:p>
            <a:r>
              <a:rPr lang="en-US" sz="1200" dirty="0"/>
              <a:t>(LenderID 			TEXT (6)  	NOT NULL 	PRIMARY KEY,</a:t>
            </a:r>
          </a:p>
          <a:p>
            <a:r>
              <a:rPr lang="en-US" sz="1200" dirty="0"/>
              <a:t>LenderAssistantName		TEXT (25) 	NOT NULL,</a:t>
            </a:r>
          </a:p>
          <a:p>
            <a:r>
              <a:rPr lang="en-US" sz="1200" dirty="0"/>
              <a:t>LenderAreaCode		TEXT (5)  	NOT NULL,</a:t>
            </a:r>
          </a:p>
          <a:p>
            <a:r>
              <a:rPr lang="en-US" sz="1200" dirty="0"/>
              <a:t>LenderPhoneNumber		TEXT (8)  	NOT NULL,</a:t>
            </a:r>
          </a:p>
          <a:p>
            <a:r>
              <a:rPr lang="en-US" sz="1200" dirty="0"/>
              <a:t>LenderStreet		       	TEXT (25),</a:t>
            </a:r>
          </a:p>
          <a:p>
            <a:r>
              <a:rPr lang="en-US" sz="1200" dirty="0"/>
              <a:t>LenderCity		       	TEXT (25),</a:t>
            </a:r>
          </a:p>
          <a:p>
            <a:r>
              <a:rPr lang="en-US" sz="1200" dirty="0"/>
              <a:t>LenderState		       	TEXT (2),</a:t>
            </a:r>
          </a:p>
          <a:p>
            <a:r>
              <a:rPr lang="en-US" sz="1200" dirty="0"/>
              <a:t>LenderZip		         	TEXT (5),</a:t>
            </a:r>
          </a:p>
          <a:p>
            <a:r>
              <a:rPr lang="en-US" sz="1200" dirty="0"/>
              <a:t>LenderType		       	TEXT (25));</a:t>
            </a:r>
          </a:p>
          <a:p>
            <a:endParaRPr lang="en-US" sz="1200" dirty="0"/>
          </a:p>
          <a:p>
            <a:r>
              <a:rPr lang="en-US" sz="1200" dirty="0"/>
              <a:t>INSERT INTO Lenders VALUES</a:t>
            </a:r>
          </a:p>
          <a:p>
            <a:r>
              <a:rPr lang="en-US" sz="1200" dirty="0"/>
              <a:t>("123456",   "Jane Jade",    	          "(926)", "598-9655",   "37 Lorraine st. ",	   "Highland",             "CA",    "09889",   "Private Money Lender");</a:t>
            </a:r>
          </a:p>
          <a:p>
            <a:r>
              <a:rPr lang="en-US" sz="1200" dirty="0"/>
              <a:t>("234567",   "James Smith",  	          "(896)", "962-6894",   "12 Collins st.",		   " Fayetville",           "NC",    "88512",   "Wells Fargo");</a:t>
            </a:r>
          </a:p>
          <a:p>
            <a:r>
              <a:rPr lang="en-US" sz="1200" dirty="0"/>
              <a:t>("345678",   "James Babin",             "(596)", "957-2687",   "1462 Stallion trl.",         "Victorville",           "CA", “  44869",   "USAA");</a:t>
            </a:r>
          </a:p>
          <a:p>
            <a:r>
              <a:rPr lang="en-US" sz="1200" dirty="0"/>
              <a:t>("456789",   "Jayme Lagodzinski",    "(348)", "157-6349",   "58738 Fox Trail way",   "San Bernardino",   "CA",   "41440",   "Private Money Lender");</a:t>
            </a:r>
          </a:p>
          <a:p>
            <a:r>
              <a:rPr lang="en-US" sz="1200" dirty="0"/>
              <a:t>("567891",   "James Donnersbach",   "(910)", "593-4993",   "1335 Northstar way",    "Katy",	            "TX",   "59636",   "Navy Federal Crdit Union");</a:t>
            </a:r>
          </a:p>
        </p:txBody>
      </p:sp>
      <p:pic>
        <p:nvPicPr>
          <p:cNvPr id="3" name="Picture 2">
            <a:extLst>
              <a:ext uri="{FF2B5EF4-FFF2-40B4-BE49-F238E27FC236}">
                <a16:creationId xmlns:a16="http://schemas.microsoft.com/office/drawing/2014/main" id="{7AFA6E18-A6E0-4FF1-8592-743CB5639D3A}"/>
              </a:ext>
            </a:extLst>
          </p:cNvPr>
          <p:cNvPicPr>
            <a:picLocks noChangeAspect="1"/>
          </p:cNvPicPr>
          <p:nvPr/>
        </p:nvPicPr>
        <p:blipFill>
          <a:blip r:embed="rId2"/>
          <a:stretch>
            <a:fillRect/>
          </a:stretch>
        </p:blipFill>
        <p:spPr>
          <a:xfrm>
            <a:off x="838200" y="4852986"/>
            <a:ext cx="10515600" cy="1367641"/>
          </a:xfrm>
          <a:prstGeom prst="rect">
            <a:avLst/>
          </a:prstGeom>
        </p:spPr>
      </p:pic>
    </p:spTree>
    <p:extLst>
      <p:ext uri="{BB962C8B-B14F-4D97-AF65-F5344CB8AC3E}">
        <p14:creationId xmlns:p14="http://schemas.microsoft.com/office/powerpoint/2010/main" val="413029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F5F4C1-A114-4216-ADBB-6B3414D2FBB3}"/>
              </a:ext>
            </a:extLst>
          </p:cNvPr>
          <p:cNvSpPr txBox="1"/>
          <p:nvPr/>
        </p:nvSpPr>
        <p:spPr>
          <a:xfrm>
            <a:off x="802481" y="892329"/>
            <a:ext cx="7828598" cy="3046988"/>
          </a:xfrm>
          <a:prstGeom prst="rect">
            <a:avLst/>
          </a:prstGeom>
          <a:noFill/>
        </p:spPr>
        <p:txBody>
          <a:bodyPr wrap="square">
            <a:spAutoFit/>
          </a:bodyPr>
          <a:lstStyle/>
          <a:p>
            <a:r>
              <a:rPr lang="en-US" sz="1200" dirty="0"/>
              <a:t>CREATE TABLE Employees</a:t>
            </a:r>
          </a:p>
          <a:p>
            <a:r>
              <a:rPr lang="en-US" sz="1200" dirty="0"/>
              <a:t>(EmployeeID 			TEXT (6)  	NOT NULL 	PRIMARY KEY,</a:t>
            </a:r>
          </a:p>
          <a:p>
            <a:r>
              <a:rPr lang="en-US" sz="1200" dirty="0"/>
              <a:t>EmployeeName		TEXT (25) 	NOT NULL,</a:t>
            </a:r>
          </a:p>
          <a:p>
            <a:r>
              <a:rPr lang="en-US" sz="1200" dirty="0"/>
              <a:t>EmployeeAreaCode		TEXT (5)  	NOT NULL,</a:t>
            </a:r>
          </a:p>
          <a:p>
            <a:r>
              <a:rPr lang="en-US" sz="1200" dirty="0"/>
              <a:t>EmployeePhoneNumber	TEXT (8)  	NOT NULL,</a:t>
            </a:r>
          </a:p>
          <a:p>
            <a:r>
              <a:rPr lang="en-US" sz="1200" dirty="0"/>
              <a:t>EmployeeStreet		TEXT (25),</a:t>
            </a:r>
          </a:p>
          <a:p>
            <a:r>
              <a:rPr lang="en-US" sz="1200" dirty="0"/>
              <a:t>EmployeeCity			TEXT (25),</a:t>
            </a:r>
          </a:p>
          <a:p>
            <a:r>
              <a:rPr lang="en-US" sz="1200" dirty="0"/>
              <a:t>EmployeeState			TEXT (2),</a:t>
            </a:r>
          </a:p>
          <a:p>
            <a:r>
              <a:rPr lang="en-US" sz="1200" dirty="0"/>
              <a:t>EmployeeZip			TEXT (5));</a:t>
            </a:r>
          </a:p>
          <a:p>
            <a:endParaRPr lang="en-US" sz="1200" dirty="0"/>
          </a:p>
          <a:p>
            <a:r>
              <a:rPr lang="en-US" sz="1200" dirty="0"/>
              <a:t>INSERT INTO Employees VALUES</a:t>
            </a:r>
          </a:p>
          <a:p>
            <a:r>
              <a:rPr lang="en-US" sz="1200" dirty="0"/>
              <a:t>("219876",   "Daniel Shaffer",   "(784)", "963-1756",   "25 White st.",         "Durham",     "AZ",    "59636");</a:t>
            </a:r>
          </a:p>
          <a:p>
            <a:r>
              <a:rPr lang="en-US" sz="1200" dirty="0"/>
              <a:t>("321987",   "Kevin Cambel",    "(147)", "478-4362",   "4869 Aspen dr. ",   "Modesto",    "QP",   "41440");</a:t>
            </a:r>
          </a:p>
          <a:p>
            <a:r>
              <a:rPr lang="en-US" sz="1200" dirty="0"/>
              <a:t>("432198",   "Robert Scott",      "(783)", "136-4736",   "8542 Cocust st.",     "Aurora",       "HE",   "44869");</a:t>
            </a:r>
          </a:p>
          <a:p>
            <a:r>
              <a:rPr lang="en-US" sz="1200" dirty="0"/>
              <a:t>("543219",   "Mike Noon",        "(897)", "784-1452",   "247 Chestnut st.",    "Garland",     "FA",   "88512");</a:t>
            </a:r>
          </a:p>
          <a:p>
            <a:r>
              <a:rPr lang="en-US" sz="1200" dirty="0"/>
              <a:t>("654321",   "Brandon Smith",   "(367)", "963-4789",   "489 North st.",        "Cleveland",   "LP",   "09889");</a:t>
            </a:r>
          </a:p>
        </p:txBody>
      </p:sp>
      <p:pic>
        <p:nvPicPr>
          <p:cNvPr id="3" name="Picture 2">
            <a:extLst>
              <a:ext uri="{FF2B5EF4-FFF2-40B4-BE49-F238E27FC236}">
                <a16:creationId xmlns:a16="http://schemas.microsoft.com/office/drawing/2014/main" id="{268D9E9D-8DC2-496A-9D0E-849448499429}"/>
              </a:ext>
            </a:extLst>
          </p:cNvPr>
          <p:cNvPicPr>
            <a:picLocks noChangeAspect="1"/>
          </p:cNvPicPr>
          <p:nvPr/>
        </p:nvPicPr>
        <p:blipFill>
          <a:blip r:embed="rId2"/>
          <a:stretch>
            <a:fillRect/>
          </a:stretch>
        </p:blipFill>
        <p:spPr>
          <a:xfrm>
            <a:off x="838200" y="4851919"/>
            <a:ext cx="10515600" cy="1366879"/>
          </a:xfrm>
          <a:prstGeom prst="rect">
            <a:avLst/>
          </a:prstGeom>
        </p:spPr>
      </p:pic>
    </p:spTree>
    <p:extLst>
      <p:ext uri="{BB962C8B-B14F-4D97-AF65-F5344CB8AC3E}">
        <p14:creationId xmlns:p14="http://schemas.microsoft.com/office/powerpoint/2010/main" val="203110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A5188B-A710-46BC-9906-C6FB03CBFF13}"/>
              </a:ext>
            </a:extLst>
          </p:cNvPr>
          <p:cNvSpPr txBox="1"/>
          <p:nvPr/>
        </p:nvSpPr>
        <p:spPr>
          <a:xfrm>
            <a:off x="802481" y="892047"/>
            <a:ext cx="10053637" cy="3785652"/>
          </a:xfrm>
          <a:prstGeom prst="rect">
            <a:avLst/>
          </a:prstGeom>
          <a:noFill/>
        </p:spPr>
        <p:txBody>
          <a:bodyPr wrap="square">
            <a:spAutoFit/>
          </a:bodyPr>
          <a:lstStyle/>
          <a:p>
            <a:r>
              <a:rPr lang="en-US" sz="1200" dirty="0"/>
              <a:t>CREATE TABLE Loans</a:t>
            </a:r>
          </a:p>
          <a:p>
            <a:r>
              <a:rPr lang="en-US" sz="1200" dirty="0"/>
              <a:t>(LoanNum			TEXT (6)  	NOT NULL 	PRIMARY KEY,</a:t>
            </a:r>
          </a:p>
          <a:p>
            <a:r>
              <a:rPr lang="en-US" sz="1200" dirty="0"/>
              <a:t>LenderID			TEXT (6)  	NOT NULL,</a:t>
            </a:r>
          </a:p>
          <a:p>
            <a:r>
              <a:rPr lang="en-US" sz="1200" dirty="0"/>
              <a:t>EmployeeID			TEXT (6)  	NOT NULL,</a:t>
            </a:r>
          </a:p>
          <a:p>
            <a:r>
              <a:rPr lang="en-US" sz="1200" dirty="0"/>
              <a:t>LoanRepName			TEXT (25)	NOT NULL,</a:t>
            </a:r>
          </a:p>
          <a:p>
            <a:r>
              <a:rPr lang="en-US" sz="1200" dirty="0"/>
              <a:t>LoanType			TEXT (15),</a:t>
            </a:r>
          </a:p>
          <a:p>
            <a:r>
              <a:rPr lang="en-US" sz="1200" dirty="0"/>
              <a:t>LoanRate			TEXT (6),</a:t>
            </a:r>
          </a:p>
          <a:p>
            <a:r>
              <a:rPr lang="en-US" sz="1200" dirty="0"/>
              <a:t>LoanTerm			TEXT (15),</a:t>
            </a:r>
          </a:p>
          <a:p>
            <a:r>
              <a:rPr lang="en-US" sz="1200" dirty="0"/>
              <a:t>LoanAmount			CURRENCY,</a:t>
            </a:r>
          </a:p>
          <a:p>
            <a:r>
              <a:rPr lang="en-US" sz="1200" dirty="0"/>
              <a:t>LoanAppOpenDate		DATE,</a:t>
            </a:r>
          </a:p>
          <a:p>
            <a:r>
              <a:rPr lang="en-US" sz="1200" dirty="0"/>
              <a:t>LoanAppCloseDate		DATE,</a:t>
            </a:r>
          </a:p>
          <a:p>
            <a:r>
              <a:rPr lang="en-US" sz="1200" dirty="0"/>
              <a:t>FOREIGN KEY(LenderID) REFERENCES Lenders(LenderID),</a:t>
            </a:r>
          </a:p>
          <a:p>
            <a:r>
              <a:rPr lang="en-US" sz="1200" dirty="0"/>
              <a:t>FOREIGN KEY(EmployeeID) REFERENCES Employees(EmployeeID));</a:t>
            </a:r>
          </a:p>
          <a:p>
            <a:endParaRPr lang="en-US" sz="1200" dirty="0"/>
          </a:p>
          <a:p>
            <a:r>
              <a:rPr lang="en-US" sz="1200" dirty="0"/>
              <a:t>INSERT INTO Loans VALUES </a:t>
            </a:r>
          </a:p>
          <a:p>
            <a:r>
              <a:rPr lang="en-US" sz="1200" dirty="0"/>
              <a:t>("543219",   "567891",   "219876",   "Theadore Warren",   "Jumbo",            "1.48%",     "15 Year Term",  “ 300000",   #12/25/2028#,  #09/01/2043#);</a:t>
            </a:r>
          </a:p>
          <a:p>
            <a:r>
              <a:rPr lang="en-US" sz="1200" dirty="0"/>
              <a:t>("654321",   "456789",   "321987",   "Darren Greer",         "VA",                 "2.36%",     "18 Year Term",   "170000",    #6/06/2021#,    #11/23/2039#);</a:t>
            </a:r>
          </a:p>
          <a:p>
            <a:r>
              <a:rPr lang="en-US" sz="1200" dirty="0"/>
              <a:t>("765432",   "345678",   "432198",   "Kathleen Phillips",      "Hard Money",   "15.55%",   "16 Year Term",   "200000",   #5/25/2020#,    #06/01/2036#);</a:t>
            </a:r>
          </a:p>
          <a:p>
            <a:r>
              <a:rPr lang="en-US" sz="1200" dirty="0"/>
              <a:t>("876543",   "234567",   "543219",   "Kevin Shelton",          "FHA",               "1.59%",     "12 Year Term",   "150000",    #2/16/2018#,    #08/01/2030#);</a:t>
            </a:r>
          </a:p>
          <a:p>
            <a:r>
              <a:rPr lang="en-US" sz="1200" dirty="0"/>
              <a:t>("987654",   "123456",   "654321",   "Bernard Sherman",    "Conventional",  "2.52%",     "30 Year Term",   "250000",    #3/25/2015#,    #09/01/2045#);</a:t>
            </a:r>
          </a:p>
        </p:txBody>
      </p:sp>
      <p:pic>
        <p:nvPicPr>
          <p:cNvPr id="3" name="Picture 2">
            <a:extLst>
              <a:ext uri="{FF2B5EF4-FFF2-40B4-BE49-F238E27FC236}">
                <a16:creationId xmlns:a16="http://schemas.microsoft.com/office/drawing/2014/main" id="{DC604EEE-B69A-4C04-BB90-CC9E97C5B916}"/>
              </a:ext>
            </a:extLst>
          </p:cNvPr>
          <p:cNvPicPr>
            <a:picLocks noChangeAspect="1"/>
          </p:cNvPicPr>
          <p:nvPr/>
        </p:nvPicPr>
        <p:blipFill>
          <a:blip r:embed="rId2"/>
          <a:stretch>
            <a:fillRect/>
          </a:stretch>
        </p:blipFill>
        <p:spPr>
          <a:xfrm>
            <a:off x="838200" y="4853305"/>
            <a:ext cx="10515600" cy="1366951"/>
          </a:xfrm>
          <a:prstGeom prst="rect">
            <a:avLst/>
          </a:prstGeom>
        </p:spPr>
      </p:pic>
    </p:spTree>
    <p:extLst>
      <p:ext uri="{BB962C8B-B14F-4D97-AF65-F5344CB8AC3E}">
        <p14:creationId xmlns:p14="http://schemas.microsoft.com/office/powerpoint/2010/main" val="44770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15D7F-7A0D-4FDF-A7CD-0206C9D7AE76}"/>
              </a:ext>
            </a:extLst>
          </p:cNvPr>
          <p:cNvSpPr txBox="1"/>
          <p:nvPr/>
        </p:nvSpPr>
        <p:spPr>
          <a:xfrm>
            <a:off x="802959" y="891728"/>
            <a:ext cx="11235191" cy="3600986"/>
          </a:xfrm>
          <a:prstGeom prst="rect">
            <a:avLst/>
          </a:prstGeom>
          <a:noFill/>
        </p:spPr>
        <p:txBody>
          <a:bodyPr wrap="square">
            <a:spAutoFit/>
          </a:bodyPr>
          <a:lstStyle/>
          <a:p>
            <a:r>
              <a:rPr lang="en-US" sz="1200" dirty="0"/>
              <a:t>CREATE TABLE Contractors</a:t>
            </a:r>
          </a:p>
          <a:p>
            <a:r>
              <a:rPr lang="en-US" sz="1200" dirty="0"/>
              <a:t>(ContractorID 			TEXT (6)  	NOT NULL	PRIMARY KEY,</a:t>
            </a:r>
          </a:p>
          <a:p>
            <a:r>
              <a:rPr lang="en-US" sz="1200" dirty="0"/>
              <a:t>ContractorName		TEXT (25) 	NOT NULL,</a:t>
            </a:r>
          </a:p>
          <a:p>
            <a:r>
              <a:rPr lang="en-US" sz="1200" dirty="0"/>
              <a:t>ContractorAreaCode		TEXT (5)  	NOT NULL,</a:t>
            </a:r>
          </a:p>
          <a:p>
            <a:r>
              <a:rPr lang="en-US" sz="1200" dirty="0"/>
              <a:t>ContractorPhoneNumber	TEXT (8)  	NOT NULL,</a:t>
            </a:r>
          </a:p>
          <a:p>
            <a:r>
              <a:rPr lang="en-US" sz="1200" dirty="0"/>
              <a:t>ContractorStreet		TEXT (55),</a:t>
            </a:r>
          </a:p>
          <a:p>
            <a:r>
              <a:rPr lang="en-US" sz="1200" dirty="0"/>
              <a:t>ContractorCity			TEXT (25),</a:t>
            </a:r>
          </a:p>
          <a:p>
            <a:r>
              <a:rPr lang="en-US" sz="1200" dirty="0"/>
              <a:t>ContractorState		TEXT (2),</a:t>
            </a:r>
          </a:p>
          <a:p>
            <a:r>
              <a:rPr lang="en-US" sz="1200" dirty="0"/>
              <a:t>ContractorZip			TEXT (5),</a:t>
            </a:r>
          </a:p>
          <a:p>
            <a:r>
              <a:rPr lang="en-US" sz="1200" dirty="0"/>
              <a:t>ContractorType		TEXT (25) 	NOT NULL,</a:t>
            </a:r>
          </a:p>
          <a:p>
            <a:r>
              <a:rPr lang="en-US" sz="1200" dirty="0"/>
              <a:t>ContractorLicenseNum		TEXT (25) 	NOT NULL,		</a:t>
            </a:r>
          </a:p>
          <a:p>
            <a:r>
              <a:rPr lang="en-US" sz="1200" dirty="0"/>
              <a:t>ContractortInsuranceNum	TEXT (25) 	NOT NULL);</a:t>
            </a:r>
          </a:p>
          <a:p>
            <a:endParaRPr lang="en-US" sz="1200" dirty="0"/>
          </a:p>
          <a:p>
            <a:r>
              <a:rPr lang="en-US" sz="1200" dirty="0"/>
              <a:t>INSERT INTO Contractors VALUES</a:t>
            </a:r>
          </a:p>
          <a:p>
            <a:r>
              <a:rPr lang="en-US" sz="1200" dirty="0"/>
              <a:t>("111222", "Sam Goody",  "(928)", "555-6666",   "125 Easy Street",      "Kingman", "Arizona", "86409", "Cement",     "111111-1111-111111-11", "222222-2222-333333-44");</a:t>
            </a:r>
          </a:p>
          <a:p>
            <a:r>
              <a:rPr lang="en-US" sz="1200" dirty="0"/>
              <a:t>("222333", "Mike Hall",      "(928)", "666-8888",   "1235 Marcy Street", "Prescott",  "Arizona", "86488", "Electrical",   "108675-1535-887645-66", "897123-8574-983412-99");</a:t>
            </a:r>
          </a:p>
          <a:p>
            <a:r>
              <a:rPr lang="en-US" sz="1200" dirty="0"/>
              <a:t>("325476", "Lisa Starr",      "(928)", "665-4712",   "1335 Easy J Street", "Kingman", "Arizona", "86409",  "Paint",        "985473-6347-172645-87", "874123-6347-854723-56");</a:t>
            </a:r>
          </a:p>
          <a:p>
            <a:r>
              <a:rPr lang="en-US" sz="1200" dirty="0"/>
              <a:t>("357841", "Sammy King",  "(928)", "887-5631",   "1254 Rusty Street",   "Kingman", "Arizona", "86409", "Drywall",    "854123-7845-789632-22", "324756-2244-964257-87");</a:t>
            </a:r>
          </a:p>
          <a:p>
            <a:r>
              <a:rPr lang="en-US" sz="1200" dirty="0"/>
              <a:t>("568741", "Tim Barry",      "(928)", "885-3471",   "1235 Lainey Street", "Kingman", "Arizona", "86410", "Cement",     "874214-3247-987425-22", "123745-2543-423187-88");</a:t>
            </a:r>
          </a:p>
        </p:txBody>
      </p:sp>
      <p:pic>
        <p:nvPicPr>
          <p:cNvPr id="6" name="Picture 5">
            <a:extLst>
              <a:ext uri="{FF2B5EF4-FFF2-40B4-BE49-F238E27FC236}">
                <a16:creationId xmlns:a16="http://schemas.microsoft.com/office/drawing/2014/main" id="{13C3E638-EC0A-43B0-ADE3-C7C50DDDDDE6}"/>
              </a:ext>
            </a:extLst>
          </p:cNvPr>
          <p:cNvPicPr>
            <a:picLocks noChangeAspect="1"/>
          </p:cNvPicPr>
          <p:nvPr/>
        </p:nvPicPr>
        <p:blipFill>
          <a:blip r:embed="rId2"/>
          <a:stretch>
            <a:fillRect/>
          </a:stretch>
        </p:blipFill>
        <p:spPr>
          <a:xfrm>
            <a:off x="838200" y="4848226"/>
            <a:ext cx="10515600" cy="1370886"/>
          </a:xfrm>
          <a:prstGeom prst="rect">
            <a:avLst/>
          </a:prstGeom>
        </p:spPr>
      </p:pic>
    </p:spTree>
    <p:extLst>
      <p:ext uri="{BB962C8B-B14F-4D97-AF65-F5344CB8AC3E}">
        <p14:creationId xmlns:p14="http://schemas.microsoft.com/office/powerpoint/2010/main" val="350927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F52E59-2F74-4E00-A76E-D4EDD66E05B5}"/>
              </a:ext>
            </a:extLst>
          </p:cNvPr>
          <p:cNvSpPr txBox="1"/>
          <p:nvPr/>
        </p:nvSpPr>
        <p:spPr>
          <a:xfrm>
            <a:off x="802484" y="891487"/>
            <a:ext cx="7532648" cy="3416320"/>
          </a:xfrm>
          <a:prstGeom prst="rect">
            <a:avLst/>
          </a:prstGeom>
          <a:noFill/>
        </p:spPr>
        <p:txBody>
          <a:bodyPr wrap="square">
            <a:spAutoFit/>
          </a:bodyPr>
          <a:lstStyle/>
          <a:p>
            <a:r>
              <a:rPr lang="en-US" sz="1200" dirty="0"/>
              <a:t>CREATE TABLE WorkOrders</a:t>
            </a:r>
          </a:p>
          <a:p>
            <a:r>
              <a:rPr lang="en-US" sz="1200" dirty="0"/>
              <a:t>(OrderID			TEXT (6) 	NOT NULL 	PRIMARY KEY,</a:t>
            </a:r>
          </a:p>
          <a:p>
            <a:r>
              <a:rPr lang="en-US" sz="1200" dirty="0"/>
              <a:t>EmployeeID			TEXT (6)	NOT NULL,</a:t>
            </a:r>
          </a:p>
          <a:p>
            <a:r>
              <a:rPr lang="en-US" sz="1200" dirty="0"/>
              <a:t>ContractorID			TEXT (6) 	NOT NULL,</a:t>
            </a:r>
          </a:p>
          <a:p>
            <a:r>
              <a:rPr lang="en-US" sz="1200" dirty="0"/>
              <a:t>Description			TEXT (50),</a:t>
            </a:r>
          </a:p>
          <a:p>
            <a:r>
              <a:rPr lang="en-US" sz="1200" dirty="0"/>
              <a:t>QTY				TEXT (10),</a:t>
            </a:r>
          </a:p>
          <a:p>
            <a:r>
              <a:rPr lang="en-US" sz="1200" dirty="0"/>
              <a:t>ManHrs			TEXT (10),</a:t>
            </a:r>
          </a:p>
          <a:p>
            <a:r>
              <a:rPr lang="en-US" sz="1200" dirty="0"/>
              <a:t>QuotedPrice			CURRENCY,</a:t>
            </a:r>
          </a:p>
          <a:p>
            <a:r>
              <a:rPr lang="en-US" sz="1200" dirty="0"/>
              <a:t>PayDate			DATE,</a:t>
            </a:r>
          </a:p>
          <a:p>
            <a:r>
              <a:rPr lang="en-US" sz="1200" dirty="0"/>
              <a:t>FOREIGN KEY(EmployeeID)  REFERENCES Employees(EmployeeID),</a:t>
            </a:r>
          </a:p>
          <a:p>
            <a:r>
              <a:rPr lang="en-US" sz="1200" dirty="0"/>
              <a:t>FOREIGN KEY(ContractorID) REFERENCES Contractors(ContractorID));</a:t>
            </a:r>
          </a:p>
          <a:p>
            <a:endParaRPr lang="en-US" sz="1200" dirty="0"/>
          </a:p>
          <a:p>
            <a:r>
              <a:rPr lang="en-US" sz="1200" dirty="0"/>
              <a:t>INSERT INTO WorkOrders VALUES</a:t>
            </a:r>
          </a:p>
          <a:p>
            <a:r>
              <a:rPr lang="en-US" sz="1200" dirty="0"/>
              <a:t>("000001",   "219876",   "111222",   "Paint Master Bedroom",       "2",   "5",     "601.83",     #10/15/2020#);</a:t>
            </a:r>
          </a:p>
          <a:p>
            <a:r>
              <a:rPr lang="en-US" sz="1200" dirty="0"/>
              <a:t>("000002",   "321987",   "222333",   "Cement the Driveway",        "6",   "10",   "5202.42",   #07/06/2020#);</a:t>
            </a:r>
          </a:p>
          <a:p>
            <a:r>
              <a:rPr lang="en-US" sz="1200" dirty="0"/>
              <a:t>("000003",   "432198",   "325476",   "Add lights to back porch",   "6",   "3",     "1001.52",   #07/01/2020#);</a:t>
            </a:r>
          </a:p>
          <a:p>
            <a:r>
              <a:rPr lang="en-US" sz="1200" dirty="0"/>
              <a:t>("000004",   "543219",   "357841",   "DryWall Closet",	           "2",   "8",     "600.26",     #09/10/2020#);</a:t>
            </a:r>
          </a:p>
          <a:p>
            <a:r>
              <a:rPr lang="en-US" sz="1200" dirty="0"/>
              <a:t>("000005",   "654321",   "568741",   "Cement Back Porch",	           "8",   "2",     "2000.00",   #08/05/2020#);</a:t>
            </a:r>
          </a:p>
        </p:txBody>
      </p:sp>
      <p:pic>
        <p:nvPicPr>
          <p:cNvPr id="3" name="Picture 2">
            <a:extLst>
              <a:ext uri="{FF2B5EF4-FFF2-40B4-BE49-F238E27FC236}">
                <a16:creationId xmlns:a16="http://schemas.microsoft.com/office/drawing/2014/main" id="{485E1E29-20F6-4C36-9CF4-DC1219D208FE}"/>
              </a:ext>
            </a:extLst>
          </p:cNvPr>
          <p:cNvPicPr>
            <a:picLocks noChangeAspect="1"/>
          </p:cNvPicPr>
          <p:nvPr/>
        </p:nvPicPr>
        <p:blipFill>
          <a:blip r:embed="rId2"/>
          <a:stretch>
            <a:fillRect/>
          </a:stretch>
        </p:blipFill>
        <p:spPr>
          <a:xfrm>
            <a:off x="838201" y="4848224"/>
            <a:ext cx="10515598" cy="1371600"/>
          </a:xfrm>
          <a:prstGeom prst="rect">
            <a:avLst/>
          </a:prstGeom>
        </p:spPr>
      </p:pic>
    </p:spTree>
    <p:extLst>
      <p:ext uri="{BB962C8B-B14F-4D97-AF65-F5344CB8AC3E}">
        <p14:creationId xmlns:p14="http://schemas.microsoft.com/office/powerpoint/2010/main" val="1789797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08C6CC-C19D-4A57-9E95-F3D33BA14F2F}"/>
              </a:ext>
            </a:extLst>
          </p:cNvPr>
          <p:cNvSpPr txBox="1"/>
          <p:nvPr/>
        </p:nvSpPr>
        <p:spPr>
          <a:xfrm>
            <a:off x="802485" y="893138"/>
            <a:ext cx="9039225" cy="3231654"/>
          </a:xfrm>
          <a:prstGeom prst="rect">
            <a:avLst/>
          </a:prstGeom>
          <a:noFill/>
        </p:spPr>
        <p:txBody>
          <a:bodyPr wrap="square">
            <a:spAutoFit/>
          </a:bodyPr>
          <a:lstStyle/>
          <a:p>
            <a:r>
              <a:rPr lang="en-US" sz="1200" dirty="0"/>
              <a:t>CREATE TABLE Agents</a:t>
            </a:r>
          </a:p>
          <a:p>
            <a:r>
              <a:rPr lang="en-US" sz="1200" dirty="0"/>
              <a:t>(AgentID 			TEXT (6)  	NOT NULL	PRIMARY KEY,</a:t>
            </a:r>
          </a:p>
          <a:p>
            <a:r>
              <a:rPr lang="en-US" sz="1200" dirty="0"/>
              <a:t>AgentName			TEXT (25) 	NOT NULL,</a:t>
            </a:r>
          </a:p>
          <a:p>
            <a:r>
              <a:rPr lang="en-US" sz="1200" dirty="0"/>
              <a:t>AgentAreaCode		TEXT (5)  	NOT NULL,</a:t>
            </a:r>
          </a:p>
          <a:p>
            <a:r>
              <a:rPr lang="en-US" sz="1200" dirty="0"/>
              <a:t>AgentPhoneNumber		TEXT (8)  	NOT NULL,</a:t>
            </a:r>
          </a:p>
          <a:p>
            <a:r>
              <a:rPr lang="en-US" sz="1200" dirty="0"/>
              <a:t>AgentStreet			TEXT (25),</a:t>
            </a:r>
          </a:p>
          <a:p>
            <a:r>
              <a:rPr lang="en-US" sz="1200" dirty="0"/>
              <a:t>AgentCity			TEXT (25),</a:t>
            </a:r>
          </a:p>
          <a:p>
            <a:r>
              <a:rPr lang="en-US" sz="1200" dirty="0"/>
              <a:t>AgentState			TEXT (2),</a:t>
            </a:r>
          </a:p>
          <a:p>
            <a:r>
              <a:rPr lang="en-US" sz="1200" dirty="0"/>
              <a:t>AgentZip			TEXT (5),</a:t>
            </a:r>
          </a:p>
          <a:p>
            <a:r>
              <a:rPr lang="en-US" sz="1200" dirty="0"/>
              <a:t>AgentType			TEXT (7));</a:t>
            </a:r>
          </a:p>
          <a:p>
            <a:endParaRPr lang="en-US" sz="1200" dirty="0"/>
          </a:p>
          <a:p>
            <a:r>
              <a:rPr lang="en-US" sz="1200" dirty="0"/>
              <a:t>INSERT INTO Agents VALUES</a:t>
            </a:r>
          </a:p>
          <a:p>
            <a:r>
              <a:rPr lang="en-US" sz="1200" dirty="0"/>
              <a:t>("A00001", "James Kirk",               "(928)", "101-1234",   "123 Enterprise Way", 	   "Starfleet",          "NV",   "93427", 	  "Listing");</a:t>
            </a:r>
          </a:p>
          <a:p>
            <a:r>
              <a:rPr lang="en-US" sz="1200" dirty="0"/>
              <a:t>("A00002", "Jean Luc Picard",        "(928)", "201-2345",   "234 France Drive",   	   "Starfleet",          "NV",   "93427", 	  "Listing");</a:t>
            </a:r>
          </a:p>
          <a:p>
            <a:r>
              <a:rPr lang="en-US" sz="1200" dirty="0"/>
              <a:t>("A00003", "Katherine Janeway",   "(928)", "301-3456",   "765 Voyager Road",   	   "Academy",         "AZ",    "93451", 	  "Listing");</a:t>
            </a:r>
          </a:p>
          <a:p>
            <a:r>
              <a:rPr lang="en-US" sz="1200" dirty="0"/>
              <a:t>("A00004", "Benjamin Sisko",	        "(928)", "210-4567",   "987 Worm Hole Lane",   "Academy",         "AZ",    "93451",   "Buying");</a:t>
            </a:r>
          </a:p>
          <a:p>
            <a:r>
              <a:rPr lang="en-US" sz="1200" dirty="0"/>
              <a:t>("A00005", "Jonathan Archer",       "(928)", "110-5678",   "548 Porthos Drive",  	   "San Francisco",   "CA",    "93111",   "Buying");</a:t>
            </a:r>
          </a:p>
        </p:txBody>
      </p:sp>
      <p:pic>
        <p:nvPicPr>
          <p:cNvPr id="3" name="Picture 2">
            <a:extLst>
              <a:ext uri="{FF2B5EF4-FFF2-40B4-BE49-F238E27FC236}">
                <a16:creationId xmlns:a16="http://schemas.microsoft.com/office/drawing/2014/main" id="{367D4C37-A06F-4072-9B2B-B083F7B01E7F}"/>
              </a:ext>
            </a:extLst>
          </p:cNvPr>
          <p:cNvPicPr>
            <a:picLocks noChangeAspect="1"/>
          </p:cNvPicPr>
          <p:nvPr/>
        </p:nvPicPr>
        <p:blipFill>
          <a:blip r:embed="rId2"/>
          <a:stretch>
            <a:fillRect/>
          </a:stretch>
        </p:blipFill>
        <p:spPr>
          <a:xfrm>
            <a:off x="838200" y="4845844"/>
            <a:ext cx="10515600" cy="1375051"/>
          </a:xfrm>
          <a:prstGeom prst="rect">
            <a:avLst/>
          </a:prstGeom>
        </p:spPr>
      </p:pic>
    </p:spTree>
    <p:extLst>
      <p:ext uri="{BB962C8B-B14F-4D97-AF65-F5344CB8AC3E}">
        <p14:creationId xmlns:p14="http://schemas.microsoft.com/office/powerpoint/2010/main" val="2850623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E2AA14-0EED-4399-9CCB-015AC56B4609}"/>
              </a:ext>
            </a:extLst>
          </p:cNvPr>
          <p:cNvSpPr txBox="1"/>
          <p:nvPr/>
        </p:nvSpPr>
        <p:spPr>
          <a:xfrm>
            <a:off x="802481" y="891945"/>
            <a:ext cx="10571816" cy="3785652"/>
          </a:xfrm>
          <a:prstGeom prst="rect">
            <a:avLst/>
          </a:prstGeom>
          <a:noFill/>
        </p:spPr>
        <p:txBody>
          <a:bodyPr wrap="square">
            <a:spAutoFit/>
          </a:bodyPr>
          <a:lstStyle/>
          <a:p>
            <a:r>
              <a:rPr lang="en-US" sz="1200" dirty="0"/>
              <a:t>CREATE TABLE Clients</a:t>
            </a:r>
          </a:p>
          <a:p>
            <a:r>
              <a:rPr lang="en-US" sz="1200" dirty="0"/>
              <a:t>(ClientID 			TEXT (6)  	NOT NULL	PRIMARY KEY,</a:t>
            </a:r>
          </a:p>
          <a:p>
            <a:r>
              <a:rPr lang="en-US" sz="1200" dirty="0"/>
              <a:t>AgentID			TEXT (6)  	NOT NULL,</a:t>
            </a:r>
          </a:p>
          <a:p>
            <a:r>
              <a:rPr lang="en-US" sz="1200" dirty="0"/>
              <a:t>ClientName			TEXT (25) 	NOT NULL,</a:t>
            </a:r>
          </a:p>
          <a:p>
            <a:r>
              <a:rPr lang="en-US" sz="1200" dirty="0"/>
              <a:t>ClientAreaCode		TEXT (5)  	NOT NULL,</a:t>
            </a:r>
          </a:p>
          <a:p>
            <a:r>
              <a:rPr lang="en-US" sz="1200" dirty="0"/>
              <a:t>ClientPhoneNumber		TEXT (8)  	NOT NULL,</a:t>
            </a:r>
          </a:p>
          <a:p>
            <a:r>
              <a:rPr lang="en-US" sz="1200" dirty="0"/>
              <a:t>ClientStreet			TEXT (25),</a:t>
            </a:r>
          </a:p>
          <a:p>
            <a:r>
              <a:rPr lang="en-US" sz="1200" dirty="0"/>
              <a:t>ClientCity			TEXT (25),</a:t>
            </a:r>
          </a:p>
          <a:p>
            <a:r>
              <a:rPr lang="en-US" sz="1200" dirty="0"/>
              <a:t>ClientState			TEXT (2),</a:t>
            </a:r>
          </a:p>
          <a:p>
            <a:r>
              <a:rPr lang="en-US" sz="1200" dirty="0"/>
              <a:t>ClientZip			TEXT (5),</a:t>
            </a:r>
          </a:p>
          <a:p>
            <a:r>
              <a:rPr lang="en-US" sz="1200" dirty="0"/>
              <a:t>ClientType			TEXT (25),</a:t>
            </a:r>
          </a:p>
          <a:p>
            <a:r>
              <a:rPr lang="en-US" sz="1200" dirty="0"/>
              <a:t>ClientDOB			Date,</a:t>
            </a:r>
          </a:p>
          <a:p>
            <a:r>
              <a:rPr lang="en-US" sz="1200" dirty="0"/>
              <a:t>FOREIGN KEY(AgentID) REFERENCES Agents(AgentID));</a:t>
            </a:r>
          </a:p>
          <a:p>
            <a:endParaRPr lang="en-US" sz="1200" dirty="0"/>
          </a:p>
          <a:p>
            <a:r>
              <a:rPr lang="en-US" sz="1200" dirty="0"/>
              <a:t>INSERT INTO Clients VALUES</a:t>
            </a:r>
          </a:p>
          <a:p>
            <a:r>
              <a:rPr lang="en-US" sz="1200" dirty="0"/>
              <a:t>("C00001",   "A00005",   "Spock",          	"(928)", "901-1234", 	 "123 Vulcan Way",       "Vulcan",    	   "CA",   "93997",   "Single Family",            #1/12/1935#);</a:t>
            </a:r>
          </a:p>
          <a:p>
            <a:r>
              <a:rPr lang="en-US" sz="1200" dirty="0"/>
              <a:t>("C00002",   "A00004",   "Will Riker",     	"(928)", "801-2345", 	 "234 Titan Drive",    	   "Anchorage",   "AK",   "72439",   “Single Family",            #5/24/1956#);</a:t>
            </a:r>
          </a:p>
          <a:p>
            <a:r>
              <a:rPr lang="en-US" sz="1200" dirty="0"/>
              <a:t>("C00003",   "A00003",   "Chakotay",       	"(928)", "701-3456", 	 "765 Marquis Road",     "Badlands",    "OR",   "99011",   “Single Family",            #8/11/1960#);</a:t>
            </a:r>
          </a:p>
          <a:p>
            <a:r>
              <a:rPr lang="en-US" sz="1200" dirty="0"/>
              <a:t>("C00004",   "A00002",   "Kira Naris",     	"(928)", "901-4567",   "987 Bajor Lane",     	    "Kai",       	   "HI",    "91121",   "Real Estate Investor",    #4/22/1965#);</a:t>
            </a:r>
          </a:p>
          <a:p>
            <a:r>
              <a:rPr lang="en-US" sz="1200" dirty="0"/>
              <a:t>("C00005",   "A00001",   "Charles Tucker",   "(928)", "801-5678", 	 "548 Columbia Drive",   "Atlanta",   	   "GA",  "92941",   "Commercial Investor",   #6/03/1970#);</a:t>
            </a:r>
          </a:p>
        </p:txBody>
      </p:sp>
      <p:pic>
        <p:nvPicPr>
          <p:cNvPr id="4" name="Picture 3">
            <a:extLst>
              <a:ext uri="{FF2B5EF4-FFF2-40B4-BE49-F238E27FC236}">
                <a16:creationId xmlns:a16="http://schemas.microsoft.com/office/drawing/2014/main" id="{3147A231-5384-4DFD-B5BB-717BF140F8FD}"/>
              </a:ext>
            </a:extLst>
          </p:cNvPr>
          <p:cNvPicPr>
            <a:picLocks noChangeAspect="1"/>
          </p:cNvPicPr>
          <p:nvPr/>
        </p:nvPicPr>
        <p:blipFill>
          <a:blip r:embed="rId2"/>
          <a:stretch>
            <a:fillRect/>
          </a:stretch>
        </p:blipFill>
        <p:spPr>
          <a:xfrm>
            <a:off x="838200" y="4848149"/>
            <a:ext cx="10515600" cy="1371877"/>
          </a:xfrm>
          <a:prstGeom prst="rect">
            <a:avLst/>
          </a:prstGeom>
        </p:spPr>
      </p:pic>
    </p:spTree>
    <p:extLst>
      <p:ext uri="{BB962C8B-B14F-4D97-AF65-F5344CB8AC3E}">
        <p14:creationId xmlns:p14="http://schemas.microsoft.com/office/powerpoint/2010/main" val="263040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D54C-E9D8-4B61-AC6F-6BFB97C00483}"/>
              </a:ext>
            </a:extLst>
          </p:cNvPr>
          <p:cNvSpPr>
            <a:spLocks noGrp="1"/>
          </p:cNvSpPr>
          <p:nvPr>
            <p:ph type="ctrTitle"/>
          </p:nvPr>
        </p:nvSpPr>
        <p:spPr>
          <a:xfrm>
            <a:off x="2088459" y="447262"/>
            <a:ext cx="8791575" cy="2981738"/>
          </a:xfrm>
        </p:spPr>
        <p:txBody>
          <a:bodyPr>
            <a:normAutofit/>
          </a:bodyPr>
          <a:lstStyle/>
          <a:p>
            <a:r>
              <a:rPr lang="en-US" sz="2000" dirty="0"/>
              <a:t>Our Mission Statement:</a:t>
            </a:r>
            <a:br>
              <a:rPr lang="en-US" sz="2000" dirty="0"/>
            </a:br>
            <a:br>
              <a:rPr lang="en-US" sz="2000" dirty="0"/>
            </a:br>
            <a:r>
              <a:rPr lang="en-US" sz="2000" dirty="0"/>
              <a:t>	The purpose of the RE Burgess Ventures database is to provide a robust and secure method to maintain the accuracy and integrity of property sales data while eliminating confusion. It will serve each department by providing the necessary data needed to execute their respective objectives in an easy and understandable way. The database will also be easily accessible and user-friendly to each authorized user on a variety of platforms.</a:t>
            </a:r>
          </a:p>
        </p:txBody>
      </p:sp>
    </p:spTree>
    <p:extLst>
      <p:ext uri="{BB962C8B-B14F-4D97-AF65-F5344CB8AC3E}">
        <p14:creationId xmlns:p14="http://schemas.microsoft.com/office/powerpoint/2010/main" val="1480947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BFC58E-334A-4CD0-ABA7-3C84C1A81952}"/>
              </a:ext>
            </a:extLst>
          </p:cNvPr>
          <p:cNvSpPr/>
          <p:nvPr/>
        </p:nvSpPr>
        <p:spPr>
          <a:xfrm>
            <a:off x="803591" y="892277"/>
            <a:ext cx="10350184" cy="3970318"/>
          </a:xfrm>
          <a:prstGeom prst="rect">
            <a:avLst/>
          </a:prstGeom>
        </p:spPr>
        <p:txBody>
          <a:bodyPr wrap="square">
            <a:spAutoFit/>
          </a:bodyPr>
          <a:lstStyle/>
          <a:p>
            <a:r>
              <a:rPr lang="en-US" sz="1200" dirty="0"/>
              <a:t>CREATE TABLE Properties</a:t>
            </a:r>
          </a:p>
          <a:p>
            <a:r>
              <a:rPr lang="en-US" sz="1200" dirty="0"/>
              <a:t>(PropertyID 			TEXT (6)  	NOT NULL	PRIMARY KEY,</a:t>
            </a:r>
          </a:p>
          <a:p>
            <a:r>
              <a:rPr lang="en-US" sz="1200" dirty="0"/>
              <a:t>ClientID			TEXT (6)  	NOT NULL,</a:t>
            </a:r>
          </a:p>
          <a:p>
            <a:r>
              <a:rPr lang="en-US" sz="1200" dirty="0"/>
              <a:t>EmployeeID			TEXT (6)  	NOT NULL,</a:t>
            </a:r>
          </a:p>
          <a:p>
            <a:r>
              <a:rPr lang="en-US" sz="1200" dirty="0"/>
              <a:t>PropertyName			TEXT (25),</a:t>
            </a:r>
          </a:p>
          <a:p>
            <a:r>
              <a:rPr lang="en-US" sz="1200" dirty="0"/>
              <a:t>PropertyStreet			TEXT (25),</a:t>
            </a:r>
          </a:p>
          <a:p>
            <a:r>
              <a:rPr lang="en-US" sz="1200" dirty="0"/>
              <a:t>PropertyCity			TEXT (25),</a:t>
            </a:r>
          </a:p>
          <a:p>
            <a:r>
              <a:rPr lang="en-US" sz="1200" dirty="0"/>
              <a:t>PropertyState			TEXT (2),</a:t>
            </a:r>
          </a:p>
          <a:p>
            <a:r>
              <a:rPr lang="en-US" sz="1200" dirty="0"/>
              <a:t>PropertyZip			TEXT (5),</a:t>
            </a:r>
          </a:p>
          <a:p>
            <a:r>
              <a:rPr lang="en-US" sz="1200" dirty="0"/>
              <a:t>PropertyType			TEXT (25),</a:t>
            </a:r>
          </a:p>
          <a:p>
            <a:r>
              <a:rPr lang="en-US" sz="1200" dirty="0"/>
              <a:t>PropertyLead			TEXT (25),</a:t>
            </a:r>
          </a:p>
          <a:p>
            <a:r>
              <a:rPr lang="en-US" sz="1200" dirty="0"/>
              <a:t>PropertyClass			TEXT (25),</a:t>
            </a:r>
          </a:p>
          <a:p>
            <a:r>
              <a:rPr lang="en-US" sz="1200" dirty="0"/>
              <a:t>FOREIGN KEY(ClientID) REFERENCES Clients(ClientID),</a:t>
            </a:r>
          </a:p>
          <a:p>
            <a:r>
              <a:rPr lang="en-US" sz="1200" dirty="0"/>
              <a:t>FOREIGN KEY(EmployeeID) REFERENCES Employees(EmployeeID));</a:t>
            </a:r>
          </a:p>
          <a:p>
            <a:endParaRPr lang="en-US" sz="1200" dirty="0"/>
          </a:p>
          <a:p>
            <a:r>
              <a:rPr lang="en-US" sz="1200" dirty="0"/>
              <a:t>INSERT INTO Properties VALUES</a:t>
            </a:r>
          </a:p>
          <a:p>
            <a:r>
              <a:rPr lang="en-US" sz="1200" dirty="0"/>
              <a:t>("P00001",   "C00001",   "654321",   "Ceti Alpha V",     "999 Kahn Way",		  "Botany Bay",       "AZ",   "93401",   "Single Family",   "MLS",            "Low");</a:t>
            </a:r>
          </a:p>
          <a:p>
            <a:r>
              <a:rPr lang="en-US" sz="1200" dirty="0"/>
              <a:t>("P00002",   "C00003",   "543219",   "Alpha Centari",   "3472 Milky Way Drive",   "Kingman",           "AZ",   "39876", 	 "Multi Family",     "MLS",            "Mid");</a:t>
            </a:r>
          </a:p>
          <a:p>
            <a:r>
              <a:rPr lang="en-US" sz="1200" dirty="0"/>
              <a:t>("P00003",   "C00002",   "432198",   "Risa",          	      "2222 Happy Road",      	  "Oatman",            "AZ",   "86398", 	 "Commercial",     "Wholesale",   "High");</a:t>
            </a:r>
          </a:p>
          <a:p>
            <a:r>
              <a:rPr lang="en-US" sz="1200" dirty="0"/>
              <a:t>("P00004",   "C00005",   "321987",   "Kronos",              "9871 Klingon Lane",    	  "Golden Valley",   "AZ",   "86409", 	 "Single Family",   "Marketing",   "Low");</a:t>
            </a:r>
          </a:p>
          <a:p>
            <a:r>
              <a:rPr lang="en-US" sz="1200" dirty="0"/>
              <a:t>("P00005",   "C00004",   "219876",   "Veridian IV",       "5482 Terran Way",      	  "Kingman",            "AZ",   "86401", 	 "Multi Family",    "Wholesale",   "High");</a:t>
            </a:r>
          </a:p>
        </p:txBody>
      </p:sp>
      <p:pic>
        <p:nvPicPr>
          <p:cNvPr id="6" name="Picture 5">
            <a:extLst>
              <a:ext uri="{FF2B5EF4-FFF2-40B4-BE49-F238E27FC236}">
                <a16:creationId xmlns:a16="http://schemas.microsoft.com/office/drawing/2014/main" id="{FDDD6537-9EC4-4331-8475-ACCF07631BF2}"/>
              </a:ext>
            </a:extLst>
          </p:cNvPr>
          <p:cNvPicPr>
            <a:picLocks noChangeAspect="1"/>
          </p:cNvPicPr>
          <p:nvPr/>
        </p:nvPicPr>
        <p:blipFill>
          <a:blip r:embed="rId2"/>
          <a:stretch>
            <a:fillRect/>
          </a:stretch>
        </p:blipFill>
        <p:spPr>
          <a:xfrm>
            <a:off x="838200" y="4850606"/>
            <a:ext cx="10515600" cy="1368966"/>
          </a:xfrm>
          <a:prstGeom prst="rect">
            <a:avLst/>
          </a:prstGeom>
        </p:spPr>
      </p:pic>
    </p:spTree>
    <p:extLst>
      <p:ext uri="{BB962C8B-B14F-4D97-AF65-F5344CB8AC3E}">
        <p14:creationId xmlns:p14="http://schemas.microsoft.com/office/powerpoint/2010/main" val="302944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queries</a:t>
            </a:r>
          </a:p>
        </p:txBody>
      </p:sp>
    </p:spTree>
    <p:extLst>
      <p:ext uri="{BB962C8B-B14F-4D97-AF65-F5344CB8AC3E}">
        <p14:creationId xmlns:p14="http://schemas.microsoft.com/office/powerpoint/2010/main" val="120642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able&#10;&#10;Description automatically generated">
            <a:extLst>
              <a:ext uri="{FF2B5EF4-FFF2-40B4-BE49-F238E27FC236}">
                <a16:creationId xmlns:a16="http://schemas.microsoft.com/office/drawing/2014/main" id="{E911EEF2-C694-40A0-9B2F-64296149DD48}"/>
              </a:ext>
            </a:extLst>
          </p:cNvPr>
          <p:cNvPicPr>
            <a:picLocks noChangeAspect="1"/>
          </p:cNvPicPr>
          <p:nvPr/>
        </p:nvPicPr>
        <p:blipFill>
          <a:blip r:embed="rId2"/>
          <a:stretch>
            <a:fillRect/>
          </a:stretch>
        </p:blipFill>
        <p:spPr>
          <a:xfrm>
            <a:off x="2623653" y="912275"/>
            <a:ext cx="6944694" cy="1505160"/>
          </a:xfrm>
          <a:prstGeom prst="rect">
            <a:avLst/>
          </a:prstGeom>
        </p:spPr>
      </p:pic>
      <p:sp>
        <p:nvSpPr>
          <p:cNvPr id="12" name="TextBox 11">
            <a:extLst>
              <a:ext uri="{FF2B5EF4-FFF2-40B4-BE49-F238E27FC236}">
                <a16:creationId xmlns:a16="http://schemas.microsoft.com/office/drawing/2014/main" id="{E8AE35A1-FE10-4108-B55D-AEAC247A4332}"/>
              </a:ext>
            </a:extLst>
          </p:cNvPr>
          <p:cNvSpPr txBox="1"/>
          <p:nvPr/>
        </p:nvSpPr>
        <p:spPr>
          <a:xfrm>
            <a:off x="2623653" y="2967335"/>
            <a:ext cx="6944694" cy="1200329"/>
          </a:xfrm>
          <a:prstGeom prst="rect">
            <a:avLst/>
          </a:prstGeom>
          <a:noFill/>
        </p:spPr>
        <p:txBody>
          <a:bodyPr wrap="square">
            <a:spAutoFit/>
          </a:bodyPr>
          <a:lstStyle/>
          <a:p>
            <a:r>
              <a:rPr lang="en-US" dirty="0"/>
              <a:t>SELECT ContractorName, ContractorCity, ContractorAreaCode, ContractorPhoneNumber</a:t>
            </a:r>
          </a:p>
          <a:p>
            <a:r>
              <a:rPr lang="en-US" dirty="0"/>
              <a:t>FROM   Contractors</a:t>
            </a:r>
          </a:p>
          <a:p>
            <a:r>
              <a:rPr lang="en-US" dirty="0"/>
              <a:t>WHERE  ContractorCity = "Kingman";</a:t>
            </a:r>
          </a:p>
        </p:txBody>
      </p:sp>
    </p:spTree>
    <p:extLst>
      <p:ext uri="{BB962C8B-B14F-4D97-AF65-F5344CB8AC3E}">
        <p14:creationId xmlns:p14="http://schemas.microsoft.com/office/powerpoint/2010/main" val="3293502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462794-DE2D-473A-A413-600E5CEF4F9A}"/>
              </a:ext>
            </a:extLst>
          </p:cNvPr>
          <p:cNvPicPr>
            <a:picLocks noChangeAspect="1"/>
          </p:cNvPicPr>
          <p:nvPr/>
        </p:nvPicPr>
        <p:blipFill>
          <a:blip r:embed="rId2"/>
          <a:stretch>
            <a:fillRect/>
          </a:stretch>
        </p:blipFill>
        <p:spPr>
          <a:xfrm>
            <a:off x="875571" y="1239607"/>
            <a:ext cx="10440857" cy="1238423"/>
          </a:xfrm>
          <a:prstGeom prst="rect">
            <a:avLst/>
          </a:prstGeom>
        </p:spPr>
      </p:pic>
      <p:sp>
        <p:nvSpPr>
          <p:cNvPr id="7" name="TextBox 6">
            <a:extLst>
              <a:ext uri="{FF2B5EF4-FFF2-40B4-BE49-F238E27FC236}">
                <a16:creationId xmlns:a16="http://schemas.microsoft.com/office/drawing/2014/main" id="{C8F2B598-E0AB-415B-A7A3-EAEE17B51F2F}"/>
              </a:ext>
            </a:extLst>
          </p:cNvPr>
          <p:cNvSpPr txBox="1"/>
          <p:nvPr/>
        </p:nvSpPr>
        <p:spPr>
          <a:xfrm>
            <a:off x="875571" y="2828835"/>
            <a:ext cx="10440857" cy="1200329"/>
          </a:xfrm>
          <a:prstGeom prst="rect">
            <a:avLst/>
          </a:prstGeom>
          <a:noFill/>
        </p:spPr>
        <p:txBody>
          <a:bodyPr wrap="square">
            <a:spAutoFit/>
          </a:bodyPr>
          <a:lstStyle/>
          <a:p>
            <a:r>
              <a:rPr lang="en-US" dirty="0"/>
              <a:t>SELECT AgentType, AgentName, AgentStreet, AgentCity, AgentZip, AgentState, AgentAreaCode, AgentPhoneNumber</a:t>
            </a:r>
          </a:p>
          <a:p>
            <a:r>
              <a:rPr lang="en-US" dirty="0"/>
              <a:t>FROM   Agents</a:t>
            </a:r>
          </a:p>
          <a:p>
            <a:r>
              <a:rPr lang="en-US" dirty="0"/>
              <a:t>WHERE  AgentType = "Listing";</a:t>
            </a:r>
          </a:p>
        </p:txBody>
      </p:sp>
    </p:spTree>
    <p:extLst>
      <p:ext uri="{BB962C8B-B14F-4D97-AF65-F5344CB8AC3E}">
        <p14:creationId xmlns:p14="http://schemas.microsoft.com/office/powerpoint/2010/main" val="345865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BBF312-ACA2-4EC3-B26C-7F835B004AA5}"/>
              </a:ext>
            </a:extLst>
          </p:cNvPr>
          <p:cNvPicPr>
            <a:picLocks noChangeAspect="1"/>
          </p:cNvPicPr>
          <p:nvPr/>
        </p:nvPicPr>
        <p:blipFill>
          <a:blip r:embed="rId2"/>
          <a:stretch>
            <a:fillRect/>
          </a:stretch>
        </p:blipFill>
        <p:spPr>
          <a:xfrm>
            <a:off x="1089914" y="1351769"/>
            <a:ext cx="10012172" cy="847843"/>
          </a:xfrm>
          <a:prstGeom prst="rect">
            <a:avLst/>
          </a:prstGeom>
        </p:spPr>
      </p:pic>
      <p:sp>
        <p:nvSpPr>
          <p:cNvPr id="7" name="TextBox 6">
            <a:extLst>
              <a:ext uri="{FF2B5EF4-FFF2-40B4-BE49-F238E27FC236}">
                <a16:creationId xmlns:a16="http://schemas.microsoft.com/office/drawing/2014/main" id="{CE83806D-4917-48D2-ABAE-C73B8278FCB6}"/>
              </a:ext>
            </a:extLst>
          </p:cNvPr>
          <p:cNvSpPr txBox="1"/>
          <p:nvPr/>
        </p:nvSpPr>
        <p:spPr>
          <a:xfrm>
            <a:off x="1089914" y="2690336"/>
            <a:ext cx="10012172" cy="1477328"/>
          </a:xfrm>
          <a:prstGeom prst="rect">
            <a:avLst/>
          </a:prstGeom>
          <a:noFill/>
        </p:spPr>
        <p:txBody>
          <a:bodyPr wrap="square">
            <a:spAutoFit/>
          </a:bodyPr>
          <a:lstStyle/>
          <a:p>
            <a:r>
              <a:rPr lang="en-US" dirty="0"/>
              <a:t>SELECT ClientName AS Client, ClientAreaCode AS Area_Code, ClientPhoneNumber AS Phone, PropertyName,PropertyStreet, PropertyCity, PropertyType, PropertyClass </a:t>
            </a:r>
          </a:p>
          <a:p>
            <a:r>
              <a:rPr lang="en-US" dirty="0"/>
              <a:t>FROM   Clients, Properties</a:t>
            </a:r>
          </a:p>
          <a:p>
            <a:r>
              <a:rPr lang="en-US" dirty="0"/>
              <a:t>WHERE  Clients.ClientID = Properties.ClientID</a:t>
            </a:r>
          </a:p>
          <a:p>
            <a:r>
              <a:rPr lang="en-US" dirty="0"/>
              <a:t>AND    PropertyType = "Single Family";</a:t>
            </a:r>
          </a:p>
        </p:txBody>
      </p:sp>
    </p:spTree>
    <p:extLst>
      <p:ext uri="{BB962C8B-B14F-4D97-AF65-F5344CB8AC3E}">
        <p14:creationId xmlns:p14="http://schemas.microsoft.com/office/powerpoint/2010/main" val="39343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ECB2F65E-D829-4FFB-A942-B1A9DC2E1586}"/>
              </a:ext>
            </a:extLst>
          </p:cNvPr>
          <p:cNvPicPr>
            <a:picLocks noChangeAspect="1"/>
          </p:cNvPicPr>
          <p:nvPr/>
        </p:nvPicPr>
        <p:blipFill>
          <a:blip r:embed="rId2"/>
          <a:stretch>
            <a:fillRect/>
          </a:stretch>
        </p:blipFill>
        <p:spPr>
          <a:xfrm>
            <a:off x="2404547" y="1277836"/>
            <a:ext cx="7382905" cy="1457528"/>
          </a:xfrm>
          <a:prstGeom prst="rect">
            <a:avLst/>
          </a:prstGeom>
        </p:spPr>
      </p:pic>
      <p:sp>
        <p:nvSpPr>
          <p:cNvPr id="5" name="TextBox 4">
            <a:extLst>
              <a:ext uri="{FF2B5EF4-FFF2-40B4-BE49-F238E27FC236}">
                <a16:creationId xmlns:a16="http://schemas.microsoft.com/office/drawing/2014/main" id="{C679814B-268C-458A-82B0-3E6395982E15}"/>
              </a:ext>
            </a:extLst>
          </p:cNvPr>
          <p:cNvSpPr txBox="1"/>
          <p:nvPr/>
        </p:nvSpPr>
        <p:spPr>
          <a:xfrm>
            <a:off x="2404547" y="3383973"/>
            <a:ext cx="7382905" cy="1477328"/>
          </a:xfrm>
          <a:prstGeom prst="rect">
            <a:avLst/>
          </a:prstGeom>
          <a:noFill/>
        </p:spPr>
        <p:txBody>
          <a:bodyPr wrap="square">
            <a:spAutoFit/>
          </a:bodyPr>
          <a:lstStyle/>
          <a:p>
            <a:r>
              <a:rPr lang="en-US" dirty="0"/>
              <a:t>SELECT ClientName AS Client, ClientStreet, ClientCity, ClientState, AgentName AS Agent, AgentType </a:t>
            </a:r>
          </a:p>
          <a:p>
            <a:r>
              <a:rPr lang="en-US" dirty="0"/>
              <a:t>FROM   Clients, Agents</a:t>
            </a:r>
          </a:p>
          <a:p>
            <a:r>
              <a:rPr lang="en-US" dirty="0"/>
              <a:t>WHERE  Clients.AgentID = Agents.AgentID</a:t>
            </a:r>
          </a:p>
          <a:p>
            <a:r>
              <a:rPr lang="en-US" dirty="0"/>
              <a:t>ORDER BY Clients.ClientName;</a:t>
            </a:r>
          </a:p>
        </p:txBody>
      </p:sp>
    </p:spTree>
    <p:extLst>
      <p:ext uri="{BB962C8B-B14F-4D97-AF65-F5344CB8AC3E}">
        <p14:creationId xmlns:p14="http://schemas.microsoft.com/office/powerpoint/2010/main" val="141795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C32470-6747-4B43-8027-F451BCA9CCED}"/>
              </a:ext>
            </a:extLst>
          </p:cNvPr>
          <p:cNvSpPr txBox="1"/>
          <p:nvPr/>
        </p:nvSpPr>
        <p:spPr>
          <a:xfrm>
            <a:off x="1780573" y="3362907"/>
            <a:ext cx="8630854" cy="1477328"/>
          </a:xfrm>
          <a:prstGeom prst="rect">
            <a:avLst/>
          </a:prstGeom>
          <a:noFill/>
        </p:spPr>
        <p:txBody>
          <a:bodyPr wrap="square">
            <a:spAutoFit/>
          </a:bodyPr>
          <a:lstStyle/>
          <a:p>
            <a:r>
              <a:rPr lang="en-US" dirty="0"/>
              <a:t>SELECT ContractorName AS Contractor, WorkOrders.OrderID, Description, ManHrs AS Hours, QuotedPrice, OrderDate, PayDate </a:t>
            </a:r>
          </a:p>
          <a:p>
            <a:r>
              <a:rPr lang="en-US" dirty="0"/>
              <a:t>FROM   WorkOrders, Contractors </a:t>
            </a:r>
          </a:p>
          <a:p>
            <a:r>
              <a:rPr lang="en-US" dirty="0"/>
              <a:t>WHERE  WorkOrders.ContractorID = Contractors.ContractorID</a:t>
            </a:r>
          </a:p>
          <a:p>
            <a:r>
              <a:rPr lang="en-US" dirty="0"/>
              <a:t>ORDER BY Contractors.ContractorName;</a:t>
            </a:r>
          </a:p>
        </p:txBody>
      </p:sp>
      <p:pic>
        <p:nvPicPr>
          <p:cNvPr id="7" name="Picture 6" descr="Graphical user interface, application&#10;&#10;Description automatically generated">
            <a:extLst>
              <a:ext uri="{FF2B5EF4-FFF2-40B4-BE49-F238E27FC236}">
                <a16:creationId xmlns:a16="http://schemas.microsoft.com/office/drawing/2014/main" id="{0BA0A3F9-17A9-49F3-854A-79EE3CBD0B78}"/>
              </a:ext>
            </a:extLst>
          </p:cNvPr>
          <p:cNvPicPr>
            <a:picLocks noChangeAspect="1"/>
          </p:cNvPicPr>
          <p:nvPr/>
        </p:nvPicPr>
        <p:blipFill>
          <a:blip r:embed="rId2"/>
          <a:stretch>
            <a:fillRect/>
          </a:stretch>
        </p:blipFill>
        <p:spPr>
          <a:xfrm>
            <a:off x="2419350" y="1211680"/>
            <a:ext cx="7353300" cy="1162050"/>
          </a:xfrm>
          <a:prstGeom prst="rect">
            <a:avLst/>
          </a:prstGeom>
        </p:spPr>
      </p:pic>
    </p:spTree>
    <p:extLst>
      <p:ext uri="{BB962C8B-B14F-4D97-AF65-F5344CB8AC3E}">
        <p14:creationId xmlns:p14="http://schemas.microsoft.com/office/powerpoint/2010/main" val="796113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views</a:t>
            </a:r>
          </a:p>
        </p:txBody>
      </p:sp>
    </p:spTree>
    <p:extLst>
      <p:ext uri="{BB962C8B-B14F-4D97-AF65-F5344CB8AC3E}">
        <p14:creationId xmlns:p14="http://schemas.microsoft.com/office/powerpoint/2010/main" val="268850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61B62-D629-40E9-9549-E27F1192E72E}"/>
              </a:ext>
            </a:extLst>
          </p:cNvPr>
          <p:cNvPicPr>
            <a:picLocks noChangeAspect="1"/>
          </p:cNvPicPr>
          <p:nvPr/>
        </p:nvPicPr>
        <p:blipFill>
          <a:blip r:embed="rId2"/>
          <a:stretch>
            <a:fillRect/>
          </a:stretch>
        </p:blipFill>
        <p:spPr>
          <a:xfrm>
            <a:off x="0" y="1213013"/>
            <a:ext cx="12192000" cy="1069937"/>
          </a:xfrm>
          <a:prstGeom prst="rect">
            <a:avLst/>
          </a:prstGeom>
        </p:spPr>
      </p:pic>
      <p:sp>
        <p:nvSpPr>
          <p:cNvPr id="5" name="TextBox 4">
            <a:extLst>
              <a:ext uri="{FF2B5EF4-FFF2-40B4-BE49-F238E27FC236}">
                <a16:creationId xmlns:a16="http://schemas.microsoft.com/office/drawing/2014/main" id="{B56B3280-D4D8-4C46-BD10-4DE605A85365}"/>
              </a:ext>
            </a:extLst>
          </p:cNvPr>
          <p:cNvSpPr txBox="1"/>
          <p:nvPr/>
        </p:nvSpPr>
        <p:spPr>
          <a:xfrm>
            <a:off x="3946680" y="2828835"/>
            <a:ext cx="4298640" cy="1200329"/>
          </a:xfrm>
          <a:prstGeom prst="rect">
            <a:avLst/>
          </a:prstGeom>
          <a:noFill/>
        </p:spPr>
        <p:txBody>
          <a:bodyPr wrap="square">
            <a:spAutoFit/>
          </a:bodyPr>
          <a:lstStyle/>
          <a:p>
            <a:r>
              <a:rPr lang="en-US" dirty="0"/>
              <a:t>CREATE VIEW LoanOfficer AS</a:t>
            </a:r>
          </a:p>
          <a:p>
            <a:r>
              <a:rPr lang="en-US" dirty="0"/>
              <a:t>SELECT *</a:t>
            </a:r>
          </a:p>
          <a:p>
            <a:r>
              <a:rPr lang="en-US" dirty="0"/>
              <a:t>FROM   Lenders, Loans</a:t>
            </a:r>
          </a:p>
          <a:p>
            <a:r>
              <a:rPr lang="en-US" dirty="0"/>
              <a:t>WHERE  Lenders.LenderID = Loans.LenderID;</a:t>
            </a:r>
          </a:p>
        </p:txBody>
      </p:sp>
      <p:sp>
        <p:nvSpPr>
          <p:cNvPr id="6" name="TextBox 5">
            <a:extLst>
              <a:ext uri="{FF2B5EF4-FFF2-40B4-BE49-F238E27FC236}">
                <a16:creationId xmlns:a16="http://schemas.microsoft.com/office/drawing/2014/main" id="{CB791A6D-9390-4F50-9F45-DBE63932D234}"/>
              </a:ext>
            </a:extLst>
          </p:cNvPr>
          <p:cNvSpPr txBox="1"/>
          <p:nvPr/>
        </p:nvSpPr>
        <p:spPr>
          <a:xfrm>
            <a:off x="9466292" y="553916"/>
            <a:ext cx="2725708" cy="369332"/>
          </a:xfrm>
          <a:prstGeom prst="rect">
            <a:avLst/>
          </a:prstGeom>
          <a:noFill/>
        </p:spPr>
        <p:txBody>
          <a:bodyPr wrap="square" rtlCol="0">
            <a:spAutoFit/>
          </a:bodyPr>
          <a:lstStyle/>
          <a:p>
            <a:pPr algn="ctr"/>
            <a:r>
              <a:rPr lang="en-US" dirty="0">
                <a:solidFill>
                  <a:srgbClr val="FF0000"/>
                </a:solidFill>
              </a:rPr>
              <a:t>(Partial View)</a:t>
            </a:r>
          </a:p>
        </p:txBody>
      </p:sp>
    </p:spTree>
    <p:extLst>
      <p:ext uri="{BB962C8B-B14F-4D97-AF65-F5344CB8AC3E}">
        <p14:creationId xmlns:p14="http://schemas.microsoft.com/office/powerpoint/2010/main" val="394260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2429D-943A-4735-BB5D-F99EE7CC4787}"/>
              </a:ext>
            </a:extLst>
          </p:cNvPr>
          <p:cNvPicPr>
            <a:picLocks noChangeAspect="1"/>
          </p:cNvPicPr>
          <p:nvPr/>
        </p:nvPicPr>
        <p:blipFill>
          <a:blip r:embed="rId2"/>
          <a:stretch>
            <a:fillRect/>
          </a:stretch>
        </p:blipFill>
        <p:spPr>
          <a:xfrm>
            <a:off x="0" y="1192625"/>
            <a:ext cx="12192000" cy="1221549"/>
          </a:xfrm>
          <a:prstGeom prst="rect">
            <a:avLst/>
          </a:prstGeom>
        </p:spPr>
      </p:pic>
      <p:sp>
        <p:nvSpPr>
          <p:cNvPr id="5" name="TextBox 4">
            <a:extLst>
              <a:ext uri="{FF2B5EF4-FFF2-40B4-BE49-F238E27FC236}">
                <a16:creationId xmlns:a16="http://schemas.microsoft.com/office/drawing/2014/main" id="{1B647296-1E92-4835-ACCB-7CCEFE8E1DFD}"/>
              </a:ext>
            </a:extLst>
          </p:cNvPr>
          <p:cNvSpPr txBox="1"/>
          <p:nvPr/>
        </p:nvSpPr>
        <p:spPr>
          <a:xfrm>
            <a:off x="1521435" y="2803053"/>
            <a:ext cx="9149129" cy="2862322"/>
          </a:xfrm>
          <a:prstGeom prst="rect">
            <a:avLst/>
          </a:prstGeom>
          <a:noFill/>
        </p:spPr>
        <p:txBody>
          <a:bodyPr wrap="square">
            <a:spAutoFit/>
          </a:bodyPr>
          <a:lstStyle/>
          <a:p>
            <a:r>
              <a:rPr lang="en-US" dirty="0"/>
              <a:t>CREATE VIEW  EmployeeSimple AS</a:t>
            </a:r>
          </a:p>
          <a:p>
            <a:r>
              <a:rPr lang="en-US" dirty="0"/>
              <a:t>SELECT       EmployeeName, PropertyName, ClientName, AgentName, LoanRepName, LoanType, LoanRate, LoanTerm, LoanAmount, LenderAssistantName, LenderType</a:t>
            </a:r>
          </a:p>
          <a:p>
            <a:r>
              <a:rPr lang="en-US" dirty="0"/>
              <a:t>FROM         Employees, Properties, Clients, Agents, Loans, Lenders</a:t>
            </a:r>
          </a:p>
          <a:p>
            <a:r>
              <a:rPr lang="en-US" dirty="0"/>
              <a:t>WHERE        Employees.EmployeeID = Properties.EmployeeID</a:t>
            </a:r>
          </a:p>
          <a:p>
            <a:r>
              <a:rPr lang="en-US" dirty="0"/>
              <a:t>AND          Properties.ClientID = Clients.ClientID</a:t>
            </a:r>
          </a:p>
          <a:p>
            <a:r>
              <a:rPr lang="en-US" dirty="0"/>
              <a:t>AND          Clients.AgentID = Agents.AgentID</a:t>
            </a:r>
          </a:p>
          <a:p>
            <a:r>
              <a:rPr lang="en-US" dirty="0"/>
              <a:t>AND          Employees.EmployeeID = Loans.EmployeeID</a:t>
            </a:r>
          </a:p>
          <a:p>
            <a:r>
              <a:rPr lang="en-US" dirty="0"/>
              <a:t>AND          Loans.LenderID = Lenders.LenderID</a:t>
            </a:r>
          </a:p>
          <a:p>
            <a:r>
              <a:rPr lang="en-US" dirty="0"/>
              <a:t>ORDER BY     Employees.EmployeeName;</a:t>
            </a:r>
          </a:p>
        </p:txBody>
      </p:sp>
    </p:spTree>
    <p:extLst>
      <p:ext uri="{BB962C8B-B14F-4D97-AF65-F5344CB8AC3E}">
        <p14:creationId xmlns:p14="http://schemas.microsoft.com/office/powerpoint/2010/main" val="40988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EA59-0818-417C-88E1-BEAF738653AB}"/>
              </a:ext>
            </a:extLst>
          </p:cNvPr>
          <p:cNvSpPr>
            <a:spLocks noGrp="1"/>
          </p:cNvSpPr>
          <p:nvPr>
            <p:ph type="ctrTitle"/>
          </p:nvPr>
        </p:nvSpPr>
        <p:spPr>
          <a:xfrm>
            <a:off x="1876424" y="1122363"/>
            <a:ext cx="8791575" cy="1143759"/>
          </a:xfrm>
        </p:spPr>
        <p:txBody>
          <a:bodyPr>
            <a:normAutofit fontScale="90000"/>
          </a:bodyPr>
          <a:lstStyle/>
          <a:p>
            <a:r>
              <a:rPr lang="en-US" sz="2000" dirty="0"/>
              <a:t>mission objectives for re burgess ventures database:</a:t>
            </a:r>
            <a:br>
              <a:rPr lang="en-US" sz="2000" dirty="0"/>
            </a:br>
            <a:br>
              <a:rPr lang="en-US" sz="2000" dirty="0"/>
            </a:br>
            <a:br>
              <a:rPr lang="en-US" dirty="0"/>
            </a:br>
            <a:endParaRPr lang="en-US" sz="2000" dirty="0"/>
          </a:p>
        </p:txBody>
      </p:sp>
      <p:sp>
        <p:nvSpPr>
          <p:cNvPr id="3" name="Subtitle 2">
            <a:extLst>
              <a:ext uri="{FF2B5EF4-FFF2-40B4-BE49-F238E27FC236}">
                <a16:creationId xmlns:a16="http://schemas.microsoft.com/office/drawing/2014/main" id="{5B5970DA-E98E-4CC6-AFF9-66405CFBA5EC}"/>
              </a:ext>
            </a:extLst>
          </p:cNvPr>
          <p:cNvSpPr>
            <a:spLocks noGrp="1"/>
          </p:cNvSpPr>
          <p:nvPr>
            <p:ph type="subTitle" idx="1"/>
          </p:nvPr>
        </p:nvSpPr>
        <p:spPr>
          <a:xfrm>
            <a:off x="1876424" y="1457739"/>
            <a:ext cx="8791575" cy="5022574"/>
          </a:xfrm>
        </p:spPr>
        <p:txBody>
          <a:bodyPr>
            <a:normAutofit/>
          </a:bodyPr>
          <a:lstStyle/>
          <a:p>
            <a:pPr marL="342900" indent="-342900">
              <a:buFont typeface="Arial" panose="020B0604020202020204" pitchFamily="34" charset="0"/>
              <a:buChar char="•"/>
            </a:pPr>
            <a:r>
              <a:rPr lang="en-US" sz="1800" dirty="0">
                <a:solidFill>
                  <a:schemeClr val="tx1"/>
                </a:solidFill>
              </a:rPr>
              <a:t>Track properties and connected entities assigned to it.</a:t>
            </a:r>
          </a:p>
          <a:p>
            <a:pPr marL="342900" indent="-342900">
              <a:buFont typeface="Arial" panose="020B0604020202020204" pitchFamily="34" charset="0"/>
              <a:buChar char="•"/>
            </a:pPr>
            <a:r>
              <a:rPr lang="en-US" sz="1800" dirty="0">
                <a:solidFill>
                  <a:schemeClr val="tx1"/>
                </a:solidFill>
              </a:rPr>
              <a:t>Ability to generate a report that provides an overall snapshot of the project. </a:t>
            </a:r>
          </a:p>
          <a:p>
            <a:pPr marL="342900" indent="-342900">
              <a:buFont typeface="Arial" panose="020B0604020202020204" pitchFamily="34" charset="0"/>
              <a:buChar char="•"/>
            </a:pPr>
            <a:r>
              <a:rPr lang="en-US" sz="1800" dirty="0">
                <a:solidFill>
                  <a:schemeClr val="tx1"/>
                </a:solidFill>
              </a:rPr>
              <a:t>Should be user friendly to both the client and employee.</a:t>
            </a:r>
          </a:p>
          <a:p>
            <a:pPr marL="342900" indent="-342900">
              <a:buFont typeface="Arial" panose="020B0604020202020204" pitchFamily="34" charset="0"/>
              <a:buChar char="•"/>
            </a:pPr>
            <a:r>
              <a:rPr lang="en-US" sz="1800" dirty="0">
                <a:solidFill>
                  <a:schemeClr val="tx1"/>
                </a:solidFill>
              </a:rPr>
              <a:t>Each entity will have customized access to the database which will provide them with data in accordance with their role.</a:t>
            </a:r>
          </a:p>
          <a:p>
            <a:pPr marL="342900" indent="-342900">
              <a:buFont typeface="Arial" panose="020B0604020202020204" pitchFamily="34" charset="0"/>
              <a:buChar char="•"/>
            </a:pPr>
            <a:r>
              <a:rPr lang="en-US" sz="1800" dirty="0">
                <a:solidFill>
                  <a:schemeClr val="tx1"/>
                </a:solidFill>
              </a:rPr>
              <a:t>Data should be synchronous between all users.</a:t>
            </a:r>
          </a:p>
          <a:p>
            <a:pPr marL="342900" indent="-342900">
              <a:buFont typeface="Arial" panose="020B0604020202020204" pitchFamily="34" charset="0"/>
              <a:buChar char="•"/>
            </a:pPr>
            <a:r>
              <a:rPr lang="en-US" sz="1800" dirty="0">
                <a:solidFill>
                  <a:schemeClr val="tx1"/>
                </a:solidFill>
              </a:rPr>
              <a:t>Ability to track and assign tasks between each required entity.</a:t>
            </a:r>
          </a:p>
          <a:p>
            <a:pPr marL="342900" indent="-342900">
              <a:buFont typeface="Arial" panose="020B0604020202020204" pitchFamily="34" charset="0"/>
              <a:buChar char="•"/>
            </a:pPr>
            <a:r>
              <a:rPr lang="en-US" sz="1800" dirty="0">
                <a:solidFill>
                  <a:schemeClr val="tx1"/>
                </a:solidFill>
              </a:rPr>
              <a:t>Database will require the input of a unique password from each user.</a:t>
            </a:r>
          </a:p>
          <a:p>
            <a:pPr marL="342900" indent="-342900">
              <a:buFont typeface="Arial" panose="020B0604020202020204" pitchFamily="34" charset="0"/>
              <a:buChar char="•"/>
            </a:pPr>
            <a:r>
              <a:rPr lang="en-US" sz="1800" dirty="0">
                <a:solidFill>
                  <a:schemeClr val="tx1"/>
                </a:solidFill>
              </a:rPr>
              <a:t>Make the database compact and efficient to facilitate ease of back up.</a:t>
            </a:r>
          </a:p>
        </p:txBody>
      </p:sp>
    </p:spTree>
    <p:extLst>
      <p:ext uri="{BB962C8B-B14F-4D97-AF65-F5344CB8AC3E}">
        <p14:creationId xmlns:p14="http://schemas.microsoft.com/office/powerpoint/2010/main" val="2211858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00DC2B-3326-45DA-B502-386818BC93F2}"/>
              </a:ext>
            </a:extLst>
          </p:cNvPr>
          <p:cNvPicPr>
            <a:picLocks noChangeAspect="1"/>
          </p:cNvPicPr>
          <p:nvPr/>
        </p:nvPicPr>
        <p:blipFill>
          <a:blip r:embed="rId2"/>
          <a:stretch>
            <a:fillRect/>
          </a:stretch>
        </p:blipFill>
        <p:spPr>
          <a:xfrm>
            <a:off x="0" y="1268910"/>
            <a:ext cx="12192000" cy="1105926"/>
          </a:xfrm>
          <a:prstGeom prst="rect">
            <a:avLst/>
          </a:prstGeom>
        </p:spPr>
      </p:pic>
      <p:sp>
        <p:nvSpPr>
          <p:cNvPr id="5" name="TextBox 4">
            <a:extLst>
              <a:ext uri="{FF2B5EF4-FFF2-40B4-BE49-F238E27FC236}">
                <a16:creationId xmlns:a16="http://schemas.microsoft.com/office/drawing/2014/main" id="{E5FE6318-8341-432C-93A3-639F80B1446E}"/>
              </a:ext>
            </a:extLst>
          </p:cNvPr>
          <p:cNvSpPr txBox="1"/>
          <p:nvPr/>
        </p:nvSpPr>
        <p:spPr>
          <a:xfrm>
            <a:off x="3042871" y="2726768"/>
            <a:ext cx="6106258" cy="2862322"/>
          </a:xfrm>
          <a:prstGeom prst="rect">
            <a:avLst/>
          </a:prstGeom>
          <a:noFill/>
        </p:spPr>
        <p:txBody>
          <a:bodyPr wrap="square">
            <a:spAutoFit/>
          </a:bodyPr>
          <a:lstStyle/>
          <a:p>
            <a:r>
              <a:rPr lang="en-US" dirty="0"/>
              <a:t>CREATE VIEW  EmployeeComplete AS</a:t>
            </a:r>
          </a:p>
          <a:p>
            <a:r>
              <a:rPr lang="en-US" dirty="0"/>
              <a:t>SELECT       *</a:t>
            </a:r>
          </a:p>
          <a:p>
            <a:r>
              <a:rPr lang="en-US" dirty="0"/>
              <a:t>FROM         Properties, Employees, Clients, Agents, Loans, Lenders</a:t>
            </a:r>
          </a:p>
          <a:p>
            <a:r>
              <a:rPr lang="en-US" dirty="0"/>
              <a:t>WHERE        Employees.EmployeeID = Properties.EmployeeID</a:t>
            </a:r>
          </a:p>
          <a:p>
            <a:r>
              <a:rPr lang="en-US" dirty="0"/>
              <a:t>AND          Properties.ClientID = Clients.ClientID</a:t>
            </a:r>
          </a:p>
          <a:p>
            <a:r>
              <a:rPr lang="en-US" dirty="0"/>
              <a:t>AND          Clients.AgentID = Agents.AgentID</a:t>
            </a:r>
          </a:p>
          <a:p>
            <a:r>
              <a:rPr lang="en-US" dirty="0"/>
              <a:t>AND          Employees.EmployeeID = Loans.EmployeeID</a:t>
            </a:r>
          </a:p>
          <a:p>
            <a:r>
              <a:rPr lang="en-US" dirty="0"/>
              <a:t>AND          Loans.LenderID = Lenders.LenderID</a:t>
            </a:r>
          </a:p>
          <a:p>
            <a:r>
              <a:rPr lang="en-US" dirty="0"/>
              <a:t>ORDER BY     Properties.PropertyID;</a:t>
            </a:r>
          </a:p>
        </p:txBody>
      </p:sp>
      <p:sp>
        <p:nvSpPr>
          <p:cNvPr id="6" name="TextBox 5">
            <a:extLst>
              <a:ext uri="{FF2B5EF4-FFF2-40B4-BE49-F238E27FC236}">
                <a16:creationId xmlns:a16="http://schemas.microsoft.com/office/drawing/2014/main" id="{24B0F64C-8F36-46A0-B783-E84EA3E2D743}"/>
              </a:ext>
            </a:extLst>
          </p:cNvPr>
          <p:cNvSpPr txBox="1"/>
          <p:nvPr/>
        </p:nvSpPr>
        <p:spPr>
          <a:xfrm>
            <a:off x="9466292" y="553916"/>
            <a:ext cx="2725708" cy="369332"/>
          </a:xfrm>
          <a:prstGeom prst="rect">
            <a:avLst/>
          </a:prstGeom>
          <a:noFill/>
        </p:spPr>
        <p:txBody>
          <a:bodyPr wrap="square" rtlCol="0">
            <a:spAutoFit/>
          </a:bodyPr>
          <a:lstStyle/>
          <a:p>
            <a:pPr algn="ctr"/>
            <a:r>
              <a:rPr lang="en-US" dirty="0">
                <a:solidFill>
                  <a:srgbClr val="FF0000"/>
                </a:solidFill>
              </a:rPr>
              <a:t>(Partial View)</a:t>
            </a:r>
          </a:p>
        </p:txBody>
      </p:sp>
    </p:spTree>
    <p:extLst>
      <p:ext uri="{BB962C8B-B14F-4D97-AF65-F5344CB8AC3E}">
        <p14:creationId xmlns:p14="http://schemas.microsoft.com/office/powerpoint/2010/main" val="740004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405F134D-61CF-4BE3-AD22-7D754F66DEEC}"/>
              </a:ext>
            </a:extLst>
          </p:cNvPr>
          <p:cNvPicPr>
            <a:picLocks noChangeAspect="1"/>
          </p:cNvPicPr>
          <p:nvPr/>
        </p:nvPicPr>
        <p:blipFill>
          <a:blip r:embed="rId2"/>
          <a:stretch>
            <a:fillRect/>
          </a:stretch>
        </p:blipFill>
        <p:spPr>
          <a:xfrm>
            <a:off x="1813915" y="1077131"/>
            <a:ext cx="8564170" cy="1486107"/>
          </a:xfrm>
          <a:prstGeom prst="rect">
            <a:avLst/>
          </a:prstGeom>
        </p:spPr>
      </p:pic>
      <p:sp>
        <p:nvSpPr>
          <p:cNvPr id="5" name="TextBox 4">
            <a:extLst>
              <a:ext uri="{FF2B5EF4-FFF2-40B4-BE49-F238E27FC236}">
                <a16:creationId xmlns:a16="http://schemas.microsoft.com/office/drawing/2014/main" id="{40D9E26D-0FEF-4E32-84A4-AFEE033729A8}"/>
              </a:ext>
            </a:extLst>
          </p:cNvPr>
          <p:cNvSpPr txBox="1"/>
          <p:nvPr/>
        </p:nvSpPr>
        <p:spPr>
          <a:xfrm>
            <a:off x="3042871" y="3129951"/>
            <a:ext cx="6106258" cy="1477328"/>
          </a:xfrm>
          <a:prstGeom prst="rect">
            <a:avLst/>
          </a:prstGeom>
          <a:noFill/>
        </p:spPr>
        <p:txBody>
          <a:bodyPr wrap="square">
            <a:spAutoFit/>
          </a:bodyPr>
          <a:lstStyle/>
          <a:p>
            <a:r>
              <a:rPr lang="en-US" dirty="0"/>
              <a:t>CREATE VIEW  LoanOfficerSimple AS</a:t>
            </a:r>
          </a:p>
          <a:p>
            <a:r>
              <a:rPr lang="en-US" dirty="0"/>
              <a:t>SELECT       LenderAssistantName, LenderType, LoanRepName, LoanType, LoanTerm, LoanAmount</a:t>
            </a:r>
          </a:p>
          <a:p>
            <a:r>
              <a:rPr lang="en-US" dirty="0"/>
              <a:t>FROM         Lenders, Loans</a:t>
            </a:r>
          </a:p>
          <a:p>
            <a:r>
              <a:rPr lang="en-US" dirty="0"/>
              <a:t>WHERE        Lenders.LenderID = Loans.LenderID;</a:t>
            </a:r>
          </a:p>
        </p:txBody>
      </p:sp>
    </p:spTree>
    <p:extLst>
      <p:ext uri="{BB962C8B-B14F-4D97-AF65-F5344CB8AC3E}">
        <p14:creationId xmlns:p14="http://schemas.microsoft.com/office/powerpoint/2010/main" val="3175014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15140-F9C9-4561-82DB-6EA5B2BB0EC5}"/>
              </a:ext>
            </a:extLst>
          </p:cNvPr>
          <p:cNvPicPr>
            <a:picLocks noChangeAspect="1"/>
          </p:cNvPicPr>
          <p:nvPr/>
        </p:nvPicPr>
        <p:blipFill>
          <a:blip r:embed="rId2"/>
          <a:stretch>
            <a:fillRect/>
          </a:stretch>
        </p:blipFill>
        <p:spPr>
          <a:xfrm>
            <a:off x="1818678" y="1293451"/>
            <a:ext cx="8554644" cy="1038370"/>
          </a:xfrm>
          <a:prstGeom prst="rect">
            <a:avLst/>
          </a:prstGeom>
        </p:spPr>
      </p:pic>
      <p:sp>
        <p:nvSpPr>
          <p:cNvPr id="5" name="TextBox 4">
            <a:extLst>
              <a:ext uri="{FF2B5EF4-FFF2-40B4-BE49-F238E27FC236}">
                <a16:creationId xmlns:a16="http://schemas.microsoft.com/office/drawing/2014/main" id="{3103FC46-64D3-44D8-B2B8-8957F66269A5}"/>
              </a:ext>
            </a:extLst>
          </p:cNvPr>
          <p:cNvSpPr txBox="1"/>
          <p:nvPr/>
        </p:nvSpPr>
        <p:spPr>
          <a:xfrm>
            <a:off x="2732277" y="2822907"/>
            <a:ext cx="6727445" cy="2031325"/>
          </a:xfrm>
          <a:prstGeom prst="rect">
            <a:avLst/>
          </a:prstGeom>
          <a:noFill/>
        </p:spPr>
        <p:txBody>
          <a:bodyPr wrap="square">
            <a:spAutoFit/>
          </a:bodyPr>
          <a:lstStyle/>
          <a:p>
            <a:r>
              <a:rPr lang="en-US" dirty="0"/>
              <a:t>CREATE VIEW  LoanOfficerSimpleMinimum AS</a:t>
            </a:r>
          </a:p>
          <a:p>
            <a:r>
              <a:rPr lang="en-US" dirty="0"/>
              <a:t>SELECT       LenderAssistantName, LenderType, LoanRepName, LoanType, LoanTerm, LoanAmount</a:t>
            </a:r>
          </a:p>
          <a:p>
            <a:r>
              <a:rPr lang="en-US" dirty="0"/>
              <a:t>FROM         Lenders, Loans</a:t>
            </a:r>
          </a:p>
          <a:p>
            <a:r>
              <a:rPr lang="en-US" dirty="0"/>
              <a:t>WHERE        Lenders.LenderID = Loans.LenderID</a:t>
            </a:r>
          </a:p>
          <a:p>
            <a:r>
              <a:rPr lang="en-US" dirty="0"/>
              <a:t>AND          LoanAmount &gt;=200000</a:t>
            </a:r>
          </a:p>
          <a:p>
            <a:r>
              <a:rPr lang="en-US" dirty="0"/>
              <a:t>ORDER BY     Loans.LoanAmount;</a:t>
            </a:r>
          </a:p>
        </p:txBody>
      </p:sp>
    </p:spTree>
    <p:extLst>
      <p:ext uri="{BB962C8B-B14F-4D97-AF65-F5344CB8AC3E}">
        <p14:creationId xmlns:p14="http://schemas.microsoft.com/office/powerpoint/2010/main" val="816672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FORMS</a:t>
            </a:r>
          </a:p>
        </p:txBody>
      </p:sp>
    </p:spTree>
    <p:extLst>
      <p:ext uri="{BB962C8B-B14F-4D97-AF65-F5344CB8AC3E}">
        <p14:creationId xmlns:p14="http://schemas.microsoft.com/office/powerpoint/2010/main" val="1960528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with medium confidence">
            <a:extLst>
              <a:ext uri="{FF2B5EF4-FFF2-40B4-BE49-F238E27FC236}">
                <a16:creationId xmlns:a16="http://schemas.microsoft.com/office/drawing/2014/main" id="{C46EAEC8-8871-4D48-AF66-CCB2B4FD2E8D}"/>
              </a:ext>
            </a:extLst>
          </p:cNvPr>
          <p:cNvPicPr>
            <a:picLocks noChangeAspect="1"/>
          </p:cNvPicPr>
          <p:nvPr/>
        </p:nvPicPr>
        <p:blipFill>
          <a:blip r:embed="rId2"/>
          <a:stretch>
            <a:fillRect/>
          </a:stretch>
        </p:blipFill>
        <p:spPr>
          <a:xfrm>
            <a:off x="3757286" y="1861919"/>
            <a:ext cx="4677428" cy="3134162"/>
          </a:xfrm>
          <a:prstGeom prst="rect">
            <a:avLst/>
          </a:prstGeom>
        </p:spPr>
      </p:pic>
    </p:spTree>
    <p:extLst>
      <p:ext uri="{BB962C8B-B14F-4D97-AF65-F5344CB8AC3E}">
        <p14:creationId xmlns:p14="http://schemas.microsoft.com/office/powerpoint/2010/main" val="1426387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10;&#10;Description automatically generated">
            <a:extLst>
              <a:ext uri="{FF2B5EF4-FFF2-40B4-BE49-F238E27FC236}">
                <a16:creationId xmlns:a16="http://schemas.microsoft.com/office/drawing/2014/main" id="{FEA79B75-55E1-4ED5-AA7C-C13024DAEFAC}"/>
              </a:ext>
            </a:extLst>
          </p:cNvPr>
          <p:cNvPicPr>
            <a:picLocks noChangeAspect="1"/>
          </p:cNvPicPr>
          <p:nvPr/>
        </p:nvPicPr>
        <p:blipFill>
          <a:blip r:embed="rId2"/>
          <a:stretch>
            <a:fillRect/>
          </a:stretch>
        </p:blipFill>
        <p:spPr>
          <a:xfrm>
            <a:off x="3276206" y="1152207"/>
            <a:ext cx="5639587" cy="4553585"/>
          </a:xfrm>
          <a:prstGeom prst="rect">
            <a:avLst/>
          </a:prstGeom>
        </p:spPr>
      </p:pic>
    </p:spTree>
    <p:extLst>
      <p:ext uri="{BB962C8B-B14F-4D97-AF65-F5344CB8AC3E}">
        <p14:creationId xmlns:p14="http://schemas.microsoft.com/office/powerpoint/2010/main" val="3864586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700BCEB9-56A7-4335-9A92-597B7FB87AD2}"/>
              </a:ext>
            </a:extLst>
          </p:cNvPr>
          <p:cNvPicPr>
            <a:picLocks noChangeAspect="1"/>
          </p:cNvPicPr>
          <p:nvPr/>
        </p:nvPicPr>
        <p:blipFill>
          <a:blip r:embed="rId2"/>
          <a:stretch>
            <a:fillRect/>
          </a:stretch>
        </p:blipFill>
        <p:spPr>
          <a:xfrm>
            <a:off x="3457206" y="823549"/>
            <a:ext cx="5277587" cy="5210902"/>
          </a:xfrm>
          <a:prstGeom prst="rect">
            <a:avLst/>
          </a:prstGeom>
        </p:spPr>
      </p:pic>
    </p:spTree>
    <p:extLst>
      <p:ext uri="{BB962C8B-B14F-4D97-AF65-F5344CB8AC3E}">
        <p14:creationId xmlns:p14="http://schemas.microsoft.com/office/powerpoint/2010/main" val="2438723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042A078C-3FFD-4730-B72E-1FA67B717BD4}"/>
              </a:ext>
            </a:extLst>
          </p:cNvPr>
          <p:cNvPicPr>
            <a:picLocks noChangeAspect="1"/>
          </p:cNvPicPr>
          <p:nvPr/>
        </p:nvPicPr>
        <p:blipFill>
          <a:blip r:embed="rId2"/>
          <a:stretch>
            <a:fillRect/>
          </a:stretch>
        </p:blipFill>
        <p:spPr>
          <a:xfrm>
            <a:off x="3943049" y="1347497"/>
            <a:ext cx="4305901" cy="4163006"/>
          </a:xfrm>
          <a:prstGeom prst="rect">
            <a:avLst/>
          </a:prstGeom>
        </p:spPr>
      </p:pic>
    </p:spTree>
    <p:extLst>
      <p:ext uri="{BB962C8B-B14F-4D97-AF65-F5344CB8AC3E}">
        <p14:creationId xmlns:p14="http://schemas.microsoft.com/office/powerpoint/2010/main" val="2174761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55D26000-EEC5-4E69-87DC-64705D49ECC5}"/>
              </a:ext>
            </a:extLst>
          </p:cNvPr>
          <p:cNvPicPr>
            <a:picLocks noChangeAspect="1"/>
          </p:cNvPicPr>
          <p:nvPr/>
        </p:nvPicPr>
        <p:blipFill>
          <a:blip r:embed="rId2"/>
          <a:stretch>
            <a:fillRect/>
          </a:stretch>
        </p:blipFill>
        <p:spPr>
          <a:xfrm>
            <a:off x="3962102" y="894996"/>
            <a:ext cx="4267796" cy="5068007"/>
          </a:xfrm>
          <a:prstGeom prst="rect">
            <a:avLst/>
          </a:prstGeom>
        </p:spPr>
      </p:pic>
    </p:spTree>
    <p:extLst>
      <p:ext uri="{BB962C8B-B14F-4D97-AF65-F5344CB8AC3E}">
        <p14:creationId xmlns:p14="http://schemas.microsoft.com/office/powerpoint/2010/main" val="1968277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REPORTS</a:t>
            </a:r>
          </a:p>
        </p:txBody>
      </p:sp>
    </p:spTree>
    <p:extLst>
      <p:ext uri="{BB962C8B-B14F-4D97-AF65-F5344CB8AC3E}">
        <p14:creationId xmlns:p14="http://schemas.microsoft.com/office/powerpoint/2010/main" val="197966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Entity relationship diagram</a:t>
            </a:r>
          </a:p>
        </p:txBody>
      </p:sp>
    </p:spTree>
    <p:extLst>
      <p:ext uri="{BB962C8B-B14F-4D97-AF65-F5344CB8AC3E}">
        <p14:creationId xmlns:p14="http://schemas.microsoft.com/office/powerpoint/2010/main" val="1308756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able&#10;&#10;Description automatically generated">
            <a:extLst>
              <a:ext uri="{FF2B5EF4-FFF2-40B4-BE49-F238E27FC236}">
                <a16:creationId xmlns:a16="http://schemas.microsoft.com/office/drawing/2014/main" id="{FB82A533-D936-47D8-A3A1-D270ABADFD1D}"/>
              </a:ext>
            </a:extLst>
          </p:cNvPr>
          <p:cNvPicPr>
            <a:picLocks noChangeAspect="1"/>
          </p:cNvPicPr>
          <p:nvPr/>
        </p:nvPicPr>
        <p:blipFill>
          <a:blip r:embed="rId2"/>
          <a:stretch>
            <a:fillRect/>
          </a:stretch>
        </p:blipFill>
        <p:spPr>
          <a:xfrm>
            <a:off x="2095500" y="2005012"/>
            <a:ext cx="8001000" cy="2847975"/>
          </a:xfrm>
          <a:prstGeom prst="rect">
            <a:avLst/>
          </a:prstGeom>
        </p:spPr>
      </p:pic>
    </p:spTree>
    <p:extLst>
      <p:ext uri="{BB962C8B-B14F-4D97-AF65-F5344CB8AC3E}">
        <p14:creationId xmlns:p14="http://schemas.microsoft.com/office/powerpoint/2010/main" val="3024631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able&#10;&#10;Description automatically generated">
            <a:extLst>
              <a:ext uri="{FF2B5EF4-FFF2-40B4-BE49-F238E27FC236}">
                <a16:creationId xmlns:a16="http://schemas.microsoft.com/office/drawing/2014/main" id="{9922022E-E3EC-49E6-93F4-56A9A717276D}"/>
              </a:ext>
            </a:extLst>
          </p:cNvPr>
          <p:cNvPicPr>
            <a:picLocks noChangeAspect="1"/>
          </p:cNvPicPr>
          <p:nvPr/>
        </p:nvPicPr>
        <p:blipFill>
          <a:blip r:embed="rId2"/>
          <a:stretch>
            <a:fillRect/>
          </a:stretch>
        </p:blipFill>
        <p:spPr>
          <a:xfrm>
            <a:off x="2095500" y="1985962"/>
            <a:ext cx="8001000" cy="2886075"/>
          </a:xfrm>
          <a:prstGeom prst="rect">
            <a:avLst/>
          </a:prstGeom>
        </p:spPr>
      </p:pic>
    </p:spTree>
    <p:extLst>
      <p:ext uri="{BB962C8B-B14F-4D97-AF65-F5344CB8AC3E}">
        <p14:creationId xmlns:p14="http://schemas.microsoft.com/office/powerpoint/2010/main" val="1619522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BC77BF-0686-47C9-8C57-92D063C3BB14}"/>
              </a:ext>
            </a:extLst>
          </p:cNvPr>
          <p:cNvPicPr>
            <a:picLocks noChangeAspect="1"/>
          </p:cNvPicPr>
          <p:nvPr/>
        </p:nvPicPr>
        <p:blipFill>
          <a:blip r:embed="rId2"/>
          <a:stretch>
            <a:fillRect/>
          </a:stretch>
        </p:blipFill>
        <p:spPr>
          <a:xfrm>
            <a:off x="2100262" y="2005012"/>
            <a:ext cx="7991475" cy="2847975"/>
          </a:xfrm>
          <a:prstGeom prst="rect">
            <a:avLst/>
          </a:prstGeom>
        </p:spPr>
      </p:pic>
    </p:spTree>
    <p:extLst>
      <p:ext uri="{BB962C8B-B14F-4D97-AF65-F5344CB8AC3E}">
        <p14:creationId xmlns:p14="http://schemas.microsoft.com/office/powerpoint/2010/main" val="4035936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7DBEDF-8486-4CEF-BD37-9406F284339A}"/>
              </a:ext>
            </a:extLst>
          </p:cNvPr>
          <p:cNvPicPr>
            <a:picLocks noChangeAspect="1"/>
          </p:cNvPicPr>
          <p:nvPr/>
        </p:nvPicPr>
        <p:blipFill>
          <a:blip r:embed="rId2"/>
          <a:stretch>
            <a:fillRect/>
          </a:stretch>
        </p:blipFill>
        <p:spPr>
          <a:xfrm>
            <a:off x="957262" y="2000250"/>
            <a:ext cx="10277475" cy="2857500"/>
          </a:xfrm>
          <a:prstGeom prst="rect">
            <a:avLst/>
          </a:prstGeom>
        </p:spPr>
      </p:pic>
    </p:spTree>
    <p:extLst>
      <p:ext uri="{BB962C8B-B14F-4D97-AF65-F5344CB8AC3E}">
        <p14:creationId xmlns:p14="http://schemas.microsoft.com/office/powerpoint/2010/main" val="20648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able&#10;&#10;Description automatically generated">
            <a:extLst>
              <a:ext uri="{FF2B5EF4-FFF2-40B4-BE49-F238E27FC236}">
                <a16:creationId xmlns:a16="http://schemas.microsoft.com/office/drawing/2014/main" id="{5B731A38-6BE8-42DC-8E6B-E7FF55E6E8D0}"/>
              </a:ext>
            </a:extLst>
          </p:cNvPr>
          <p:cNvPicPr>
            <a:picLocks noChangeAspect="1"/>
          </p:cNvPicPr>
          <p:nvPr/>
        </p:nvPicPr>
        <p:blipFill>
          <a:blip r:embed="rId2"/>
          <a:stretch>
            <a:fillRect/>
          </a:stretch>
        </p:blipFill>
        <p:spPr>
          <a:xfrm>
            <a:off x="952500" y="1905000"/>
            <a:ext cx="10287000" cy="3048000"/>
          </a:xfrm>
          <a:prstGeom prst="rect">
            <a:avLst/>
          </a:prstGeom>
        </p:spPr>
      </p:pic>
    </p:spTree>
    <p:extLst>
      <p:ext uri="{BB962C8B-B14F-4D97-AF65-F5344CB8AC3E}">
        <p14:creationId xmlns:p14="http://schemas.microsoft.com/office/powerpoint/2010/main" val="2201573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CDCB-7449-497C-9AFB-43CA554788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DAFC652-871F-412A-8C2E-CA1DC87844CC}"/>
              </a:ext>
            </a:extLst>
          </p:cNvPr>
          <p:cNvSpPr>
            <a:spLocks noGrp="1"/>
          </p:cNvSpPr>
          <p:nvPr>
            <p:ph idx="1"/>
          </p:nvPr>
        </p:nvSpPr>
        <p:spPr>
          <a:xfrm>
            <a:off x="1141413" y="1656522"/>
            <a:ext cx="10189196" cy="4582960"/>
          </a:xfrm>
        </p:spPr>
        <p:txBody>
          <a:bodyPr>
            <a:normAutofit fontScale="70000" lnSpcReduction="20000"/>
          </a:bodyPr>
          <a:lstStyle/>
          <a:p>
            <a:pPr marL="0" indent="0">
              <a:buNone/>
            </a:pPr>
            <a:r>
              <a:rPr lang="en-US" sz="2500" dirty="0"/>
              <a:t>Throughout the endeavor, several lessons were learned. I learnt that if each phase isn't finished correctly, the entire process would become more difficult. If I wasn't sufficiently prepared to move on to the next step, I'd have to go back and adjust my previous work. I had to backtrack and complete ideas along the way as I moved through the job without full planning. Each stage must be accomplished before moving on, otherwise there will be no obvious way to the next.</a:t>
            </a:r>
          </a:p>
          <a:p>
            <a:pPr marL="0" indent="0">
              <a:buNone/>
            </a:pPr>
            <a:r>
              <a:rPr lang="en-US" sz="2500" dirty="0"/>
              <a:t>Constructing the various table relationships was another amazing lesson. It was quite simple for me to understand how to visually see how it operates from a bird's eye view. Physically planning for the following steps by observing how the tables interacted was quite beneficial. As I previously stated, putting these safeguards in place before moving forward was possibly the most important lesson of all. In the beginning, I struggled with this and was obliged to go back and change earlier steps whenever I wanted to update something in subsequent steps.</a:t>
            </a:r>
          </a:p>
          <a:p>
            <a:pPr marL="0" indent="0">
              <a:buNone/>
            </a:pPr>
            <a:r>
              <a:rPr lang="en-US" sz="2500" dirty="0"/>
              <a:t>Overall, I've learned the value of thoroughly finishing measures along the route in order to achieve innovative productivity, transparency, and project deadlines. Along the road, I learnt how much more I can avoid the learning process if I communicate and plan effectively. Every step of the road was a blast, and I learnt a lot of exciting lessons along the way.</a:t>
            </a:r>
            <a:endParaRPr lang="en-US" dirty="0"/>
          </a:p>
        </p:txBody>
      </p:sp>
    </p:spTree>
    <p:extLst>
      <p:ext uri="{BB962C8B-B14F-4D97-AF65-F5344CB8AC3E}">
        <p14:creationId xmlns:p14="http://schemas.microsoft.com/office/powerpoint/2010/main" val="26670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Timeline&#10;&#10;Description automatically generated">
            <a:extLst>
              <a:ext uri="{FF2B5EF4-FFF2-40B4-BE49-F238E27FC236}">
                <a16:creationId xmlns:a16="http://schemas.microsoft.com/office/drawing/2014/main" id="{84AC52E4-99AD-46E8-90F8-1B41F8E0A6E8}"/>
              </a:ext>
            </a:extLst>
          </p:cNvPr>
          <p:cNvPicPr>
            <a:picLocks noGrp="1" noChangeAspect="1"/>
          </p:cNvPicPr>
          <p:nvPr>
            <p:ph idx="1"/>
          </p:nvPr>
        </p:nvPicPr>
        <p:blipFill>
          <a:blip r:embed="rId2"/>
          <a:stretch>
            <a:fillRect/>
          </a:stretch>
        </p:blipFill>
        <p:spPr>
          <a:xfrm>
            <a:off x="1474163" y="1097816"/>
            <a:ext cx="9243674" cy="4680839"/>
          </a:xfrm>
        </p:spPr>
      </p:pic>
    </p:spTree>
    <p:extLst>
      <p:ext uri="{BB962C8B-B14F-4D97-AF65-F5344CB8AC3E}">
        <p14:creationId xmlns:p14="http://schemas.microsoft.com/office/powerpoint/2010/main" val="289071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70C932A5-6874-45DB-8514-3903140D31D2}"/>
              </a:ext>
            </a:extLst>
          </p:cNvPr>
          <p:cNvPicPr>
            <a:picLocks noChangeAspect="1"/>
          </p:cNvPicPr>
          <p:nvPr/>
        </p:nvPicPr>
        <p:blipFill>
          <a:blip r:embed="rId2"/>
          <a:stretch>
            <a:fillRect/>
          </a:stretch>
        </p:blipFill>
        <p:spPr>
          <a:xfrm>
            <a:off x="1494054" y="805501"/>
            <a:ext cx="9203891" cy="5246998"/>
          </a:xfrm>
          <a:prstGeom prst="rect">
            <a:avLst/>
          </a:prstGeom>
        </p:spPr>
      </p:pic>
    </p:spTree>
    <p:extLst>
      <p:ext uri="{BB962C8B-B14F-4D97-AF65-F5344CB8AC3E}">
        <p14:creationId xmlns:p14="http://schemas.microsoft.com/office/powerpoint/2010/main" val="110164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40F3-B747-4027-A619-A2B0E19344C0}"/>
              </a:ext>
            </a:extLst>
          </p:cNvPr>
          <p:cNvSpPr>
            <a:spLocks noGrp="1"/>
          </p:cNvSpPr>
          <p:nvPr>
            <p:ph type="title"/>
          </p:nvPr>
        </p:nvSpPr>
        <p:spPr>
          <a:xfrm>
            <a:off x="0" y="2476500"/>
            <a:ext cx="12192000" cy="1905000"/>
          </a:xfrm>
        </p:spPr>
        <p:txBody>
          <a:bodyPr>
            <a:normAutofit/>
          </a:bodyPr>
          <a:lstStyle/>
          <a:p>
            <a:pPr algn="ctr"/>
            <a:r>
              <a:rPr lang="en-US" sz="6000" b="1" dirty="0"/>
              <a:t>DATA DICTIONARY</a:t>
            </a:r>
          </a:p>
        </p:txBody>
      </p:sp>
    </p:spTree>
    <p:extLst>
      <p:ext uri="{BB962C8B-B14F-4D97-AF65-F5344CB8AC3E}">
        <p14:creationId xmlns:p14="http://schemas.microsoft.com/office/powerpoint/2010/main" val="381376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2F3D5-FE3C-45AD-9E25-0808E37CD6E2}"/>
              </a:ext>
            </a:extLst>
          </p:cNvPr>
          <p:cNvPicPr>
            <a:picLocks noGrp="1" noChangeAspect="1"/>
          </p:cNvPicPr>
          <p:nvPr>
            <p:ph idx="1"/>
          </p:nvPr>
        </p:nvPicPr>
        <p:blipFill>
          <a:blip r:embed="rId2"/>
          <a:stretch>
            <a:fillRect/>
          </a:stretch>
        </p:blipFill>
        <p:spPr>
          <a:xfrm>
            <a:off x="960504" y="1120140"/>
            <a:ext cx="10270991" cy="4617720"/>
          </a:xfrm>
          <a:prstGeom prst="rect">
            <a:avLst/>
          </a:prstGeom>
        </p:spPr>
      </p:pic>
    </p:spTree>
    <p:extLst>
      <p:ext uri="{BB962C8B-B14F-4D97-AF65-F5344CB8AC3E}">
        <p14:creationId xmlns:p14="http://schemas.microsoft.com/office/powerpoint/2010/main" val="39209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0C9FAA-8DCB-463A-B3B7-3804384D4905}"/>
              </a:ext>
            </a:extLst>
          </p:cNvPr>
          <p:cNvPicPr>
            <a:picLocks noGrp="1" noChangeAspect="1"/>
          </p:cNvPicPr>
          <p:nvPr>
            <p:ph idx="1"/>
          </p:nvPr>
        </p:nvPicPr>
        <p:blipFill>
          <a:blip r:embed="rId2"/>
          <a:stretch>
            <a:fillRect/>
          </a:stretch>
        </p:blipFill>
        <p:spPr>
          <a:xfrm>
            <a:off x="920496" y="697484"/>
            <a:ext cx="10351008" cy="5463032"/>
          </a:xfrm>
          <a:prstGeom prst="rect">
            <a:avLst/>
          </a:prstGeom>
        </p:spPr>
      </p:pic>
    </p:spTree>
    <p:extLst>
      <p:ext uri="{BB962C8B-B14F-4D97-AF65-F5344CB8AC3E}">
        <p14:creationId xmlns:p14="http://schemas.microsoft.com/office/powerpoint/2010/main" val="92700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1645</TotalTime>
  <Words>3122</Words>
  <Application>Microsoft Office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Tw Cen MT</vt:lpstr>
      <vt:lpstr>Circuit</vt:lpstr>
      <vt:lpstr>Re burgess ventures</vt:lpstr>
      <vt:lpstr>Our Mission Statement:   The purpose of the RE Burgess Ventures database is to provide a robust and secure method to maintain the accuracy and integrity of property sales data while eliminating confusion. It will serve each department by providing the necessary data needed to execute their respective objectives in an easy and understandable way. The database will also be easily accessible and user-friendly to each authorized user on a variety of platforms.</vt:lpstr>
      <vt:lpstr>mission objectives for re burgess ventures database:   </vt:lpstr>
      <vt:lpstr>Entity relationship diagram</vt:lpstr>
      <vt:lpstr>PowerPoint Presentation</vt:lpstr>
      <vt:lpstr>PowerPoint Presentation</vt:lpstr>
      <vt:lpstr>DATA DICTIONARY</vt:lpstr>
      <vt:lpstr>PowerPoint Presentation</vt:lpstr>
      <vt:lpstr>PowerPoint Presentation</vt:lpstr>
      <vt:lpstr>PowerPoint Presentation</vt:lpstr>
      <vt:lpstr>PowerPoint Presentation</vt:lpstr>
      <vt:lpstr>SQL For create table and  insert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queries</vt:lpstr>
      <vt:lpstr>PowerPoint Presentation</vt:lpstr>
      <vt:lpstr>PowerPoint Presentation</vt:lpstr>
      <vt:lpstr>PowerPoint Presentation</vt:lpstr>
      <vt:lpstr>PowerPoint Presentation</vt:lpstr>
      <vt:lpstr>PowerPoint Presentation</vt:lpstr>
      <vt:lpstr>views</vt:lpstr>
      <vt:lpstr>PowerPoint Presentation</vt:lpstr>
      <vt:lpstr>PowerPoint Presentation</vt:lpstr>
      <vt:lpstr>PowerPoint Presentation</vt:lpstr>
      <vt:lpstr>PowerPoint Presentation</vt:lpstr>
      <vt:lpstr>PowerPoint Presentation</vt:lpstr>
      <vt:lpstr>FORMS</vt:lpstr>
      <vt:lpstr>PowerPoint Presentation</vt:lpstr>
      <vt:lpstr>PowerPoint Presentation</vt:lpstr>
      <vt:lpstr>PowerPoint Presentation</vt:lpstr>
      <vt:lpstr>PowerPoint Presentation</vt:lpstr>
      <vt:lpstr>PowerPoint Presentation</vt:lpstr>
      <vt:lpstr>REPORTS</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 burgess ventures</dc:title>
  <dc:creator>Priscilla Mendoza</dc:creator>
  <cp:lastModifiedBy>Eric Vara</cp:lastModifiedBy>
  <cp:revision>93</cp:revision>
  <dcterms:created xsi:type="dcterms:W3CDTF">2021-03-30T23:20:59Z</dcterms:created>
  <dcterms:modified xsi:type="dcterms:W3CDTF">2021-12-12T03:20:00Z</dcterms:modified>
</cp:coreProperties>
</file>