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alatino Linotyp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3gnNTYgLvMrPGR758H+rLW+nz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regular.fntdata"/><Relationship Id="rId11" Type="http://schemas.openxmlformats.org/officeDocument/2006/relationships/slide" Target="slides/slide7.xml"/><Relationship Id="rId22" Type="http://schemas.openxmlformats.org/officeDocument/2006/relationships/font" Target="fonts/PalatinoLinotype-italic.fntdata"/><Relationship Id="rId10" Type="http://schemas.openxmlformats.org/officeDocument/2006/relationships/slide" Target="slides/slide6.xml"/><Relationship Id="rId21" Type="http://schemas.openxmlformats.org/officeDocument/2006/relationships/font" Target="fonts/PalatinoLinotype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PalatinoLinotyp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28267029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28267029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f28267029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045f8da99_1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045f8da99_1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2045f8da99_1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A jornada compreende de cinco estações, cada uma com objetivos específicos e integração com disciplinas do semestre.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045f8da99_1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045f8da99_1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2045f8da99_1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25806b54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f25806b54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282670298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28267029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f282670298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28267029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f28267029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f28267029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28267029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28267029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f28267029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0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30.png"/><Relationship Id="rId6" Type="http://schemas.openxmlformats.org/officeDocument/2006/relationships/image" Target="../media/image13.png"/><Relationship Id="rId7" Type="http://schemas.openxmlformats.org/officeDocument/2006/relationships/image" Target="../media/image38.png"/><Relationship Id="rId8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0" Type="http://schemas.openxmlformats.org/officeDocument/2006/relationships/image" Target="../media/image18.png"/><Relationship Id="rId9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20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6.png"/><Relationship Id="rId4" Type="http://schemas.openxmlformats.org/officeDocument/2006/relationships/image" Target="../media/image28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0.png"/><Relationship Id="rId7" Type="http://schemas.openxmlformats.org/officeDocument/2006/relationships/image" Target="../media/image13.png"/><Relationship Id="rId8" Type="http://schemas.openxmlformats.org/officeDocument/2006/relationships/image" Target="../media/image3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 Branco">
  <p:cSld name="1_Em Branc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/>
        </p:nvSpPr>
        <p:spPr>
          <a:xfrm>
            <a:off x="1163" y="-8878"/>
            <a:ext cx="12190837" cy="6858000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" y="6045696"/>
            <a:ext cx="922501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7"/>
          <p:cNvSpPr/>
          <p:nvPr/>
        </p:nvSpPr>
        <p:spPr>
          <a:xfrm>
            <a:off x="922957" y="2696810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7"/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56" y="223120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8543" y="3164505"/>
            <a:ext cx="242294" cy="118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9291" y="6052405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7"/>
          <p:cNvSpPr txBox="1"/>
          <p:nvPr>
            <p:ph type="title"/>
          </p:nvPr>
        </p:nvSpPr>
        <p:spPr>
          <a:xfrm>
            <a:off x="838199" y="365125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  <a:defRPr sz="3600" cap="none">
                <a:solidFill>
                  <a:srgbClr val="A96A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1538384" y="1825625"/>
            <a:ext cx="9882090" cy="422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1290" y="1132130"/>
            <a:ext cx="1648409" cy="4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098" y="449246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11083" y="11399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8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02418" y="5534972"/>
            <a:ext cx="1627972" cy="4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8"/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24225" y="5439197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/>
          <p:nvPr>
            <p:ph type="title"/>
          </p:nvPr>
        </p:nvSpPr>
        <p:spPr>
          <a:xfrm>
            <a:off x="3285590" y="2248798"/>
            <a:ext cx="6762266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C2C6"/>
              </a:buClr>
              <a:buSzPts val="4400"/>
              <a:buFont typeface="Arial"/>
              <a:buNone/>
              <a:defRPr sz="4400" cap="none">
                <a:solidFill>
                  <a:srgbClr val="17C2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ma imagem contendo Aplicativo&#10;&#10;Descrição gerada automaticamente" id="48" name="Google Shape;48;p18"/>
          <p:cNvPicPr preferRelativeResize="0"/>
          <p:nvPr/>
        </p:nvPicPr>
        <p:blipFill rotWithShape="1">
          <a:blip r:embed="rId10">
            <a:alphaModFix/>
          </a:blip>
          <a:srcRect b="22247" l="13237" r="13442" t="19305"/>
          <a:stretch/>
        </p:blipFill>
        <p:spPr>
          <a:xfrm>
            <a:off x="10292419" y="97288"/>
            <a:ext cx="1841326" cy="181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/>
          <p:nvPr/>
        </p:nvSpPr>
        <p:spPr>
          <a:xfrm>
            <a:off x="702867" y="560471"/>
            <a:ext cx="5355808" cy="5784345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082" y="974707"/>
            <a:ext cx="785992" cy="64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3322" y="5283104"/>
            <a:ext cx="551181" cy="45096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9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9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12315" y="2094124"/>
            <a:ext cx="1127940" cy="176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9"/>
          <p:cNvGrpSpPr/>
          <p:nvPr/>
        </p:nvGrpSpPr>
        <p:grpSpPr>
          <a:xfrm>
            <a:off x="-9331" y="5611881"/>
            <a:ext cx="2273168" cy="449634"/>
            <a:chOff x="-9331" y="5677198"/>
            <a:chExt cx="2273168" cy="449634"/>
          </a:xfrm>
        </p:grpSpPr>
        <p:pic>
          <p:nvPicPr>
            <p:cNvPr id="59" name="Google Shape;59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5428" y="5699466"/>
              <a:ext cx="1648409" cy="427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9"/>
            <p:cNvPicPr preferRelativeResize="0"/>
            <p:nvPr/>
          </p:nvPicPr>
          <p:blipFill rotWithShape="1">
            <a:blip r:embed="rId7">
              <a:alphaModFix/>
            </a:blip>
            <a:srcRect b="-1851" l="16076" r="44655" t="-8810"/>
            <a:stretch/>
          </p:blipFill>
          <p:spPr>
            <a:xfrm>
              <a:off x="-9331" y="5677198"/>
              <a:ext cx="615428" cy="4496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837230" y="4009458"/>
            <a:ext cx="377214" cy="1510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9"/>
          <p:cNvGrpSpPr/>
          <p:nvPr/>
        </p:nvGrpSpPr>
        <p:grpSpPr>
          <a:xfrm>
            <a:off x="10851501" y="249133"/>
            <a:ext cx="1136177" cy="368299"/>
            <a:chOff x="10700458" y="258464"/>
            <a:chExt cx="1277890" cy="414236"/>
          </a:xfrm>
        </p:grpSpPr>
        <p:pic>
          <p:nvPicPr>
            <p:cNvPr id="63" name="Google Shape;63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387678" y="258464"/>
              <a:ext cx="590670" cy="414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700458" y="258464"/>
              <a:ext cx="590670" cy="4142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7394" y="5904176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type="title"/>
          </p:nvPr>
        </p:nvSpPr>
        <p:spPr>
          <a:xfrm>
            <a:off x="6203588" y="726045"/>
            <a:ext cx="578409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C19D"/>
              </a:buClr>
              <a:buSzPts val="3600"/>
              <a:buFont typeface="Arial"/>
              <a:buNone/>
              <a:defRPr sz="3600" cap="none">
                <a:solidFill>
                  <a:srgbClr val="03C19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6203588" y="2384433"/>
            <a:ext cx="5479425" cy="366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1248082" y="1689584"/>
            <a:ext cx="4196421" cy="3523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600"/>
              <a:buNone/>
              <a:defRPr sz="3600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uas Partes de Conteúdo">
  <p:cSld name="1_Duas Partes de Conteúd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7298482" y="0"/>
            <a:ext cx="4893518" cy="6675367"/>
          </a:xfrm>
          <a:prstGeom prst="rect">
            <a:avLst/>
          </a:prstGeom>
          <a:noFill/>
          <a:ln>
            <a:noFill/>
          </a:ln>
        </p:spPr>
      </p:sp>
      <p:pic>
        <p:nvPicPr>
          <p:cNvPr id="71" name="Google Shape;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" y="6045696"/>
            <a:ext cx="922501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0"/>
          <p:cNvSpPr/>
          <p:nvPr/>
        </p:nvSpPr>
        <p:spPr>
          <a:xfrm>
            <a:off x="922957" y="2696810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0"/>
          <p:cNvSpPr/>
          <p:nvPr/>
        </p:nvSpPr>
        <p:spPr>
          <a:xfrm rot="10800000">
            <a:off x="7034505" y="0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56" y="223120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0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9291" y="6052405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936018" y="726377"/>
            <a:ext cx="604574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  <a:defRPr sz="3600" cap="none">
                <a:solidFill>
                  <a:srgbClr val="A96A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423091" y="2310042"/>
            <a:ext cx="5479425" cy="366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ção">
  <p:cSld name="1_Comparaçã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 flipH="1">
            <a:off x="946942" y="2577812"/>
            <a:ext cx="2608947" cy="3086942"/>
          </a:xfrm>
          <a:prstGeom prst="rect">
            <a:avLst/>
          </a:prstGeom>
          <a:gradFill>
            <a:gsLst>
              <a:gs pos="0">
                <a:srgbClr val="14143C"/>
              </a:gs>
              <a:gs pos="53099">
                <a:srgbClr val="222E6C"/>
              </a:gs>
              <a:gs pos="100000">
                <a:srgbClr val="14143C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1"/>
          <p:cNvSpPr/>
          <p:nvPr/>
        </p:nvSpPr>
        <p:spPr>
          <a:xfrm flipH="1">
            <a:off x="6104884" y="2558079"/>
            <a:ext cx="2608947" cy="3086942"/>
          </a:xfrm>
          <a:prstGeom prst="rect">
            <a:avLst/>
          </a:prstGeom>
          <a:gradFill>
            <a:gsLst>
              <a:gs pos="0">
                <a:srgbClr val="14143C"/>
              </a:gs>
              <a:gs pos="53099">
                <a:srgbClr val="222E6C"/>
              </a:gs>
              <a:gs pos="100000">
                <a:srgbClr val="14143C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3535905" y="2679379"/>
            <a:ext cx="2588964" cy="2965642"/>
          </a:xfrm>
          <a:prstGeom prst="rect">
            <a:avLst/>
          </a:prstGeom>
          <a:solidFill>
            <a:srgbClr val="2332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8713832" y="2679379"/>
            <a:ext cx="2588964" cy="2965642"/>
          </a:xfrm>
          <a:prstGeom prst="rect">
            <a:avLst/>
          </a:prstGeom>
          <a:solidFill>
            <a:srgbClr val="2332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1"/>
          <p:cNvSpPr/>
          <p:nvPr/>
        </p:nvSpPr>
        <p:spPr>
          <a:xfrm rot="5400000">
            <a:off x="2179208" y="1324247"/>
            <a:ext cx="121300" cy="25889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1"/>
          <p:cNvSpPr/>
          <p:nvPr/>
        </p:nvSpPr>
        <p:spPr>
          <a:xfrm rot="5400000">
            <a:off x="4769737" y="1324247"/>
            <a:ext cx="121300" cy="2588964"/>
          </a:xfrm>
          <a:prstGeom prst="rect">
            <a:avLst/>
          </a:prstGeom>
          <a:solidFill>
            <a:srgbClr val="1AA7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1"/>
          <p:cNvSpPr/>
          <p:nvPr/>
        </p:nvSpPr>
        <p:spPr>
          <a:xfrm rot="5400000">
            <a:off x="7358700" y="1324247"/>
            <a:ext cx="121300" cy="2588964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1"/>
          <p:cNvSpPr/>
          <p:nvPr/>
        </p:nvSpPr>
        <p:spPr>
          <a:xfrm rot="5400000">
            <a:off x="9947664" y="1324247"/>
            <a:ext cx="121300" cy="2588964"/>
          </a:xfrm>
          <a:prstGeom prst="rect">
            <a:avLst/>
          </a:prstGeom>
          <a:solidFill>
            <a:srgbClr val="84B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9291" y="6052405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>
            <p:ph type="title"/>
          </p:nvPr>
        </p:nvSpPr>
        <p:spPr>
          <a:xfrm>
            <a:off x="838199" y="365125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8DFF"/>
              </a:buClr>
              <a:buSzPts val="3600"/>
              <a:buFont typeface="Arial"/>
              <a:buNone/>
              <a:defRPr sz="3600" cap="none">
                <a:solidFill>
                  <a:srgbClr val="2F8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1033471" y="2842991"/>
            <a:ext cx="2414580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3602450" y="2842991"/>
            <a:ext cx="2414580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3" type="body"/>
          </p:nvPr>
        </p:nvSpPr>
        <p:spPr>
          <a:xfrm>
            <a:off x="6212060" y="2842991"/>
            <a:ext cx="2414580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4" type="body"/>
          </p:nvPr>
        </p:nvSpPr>
        <p:spPr>
          <a:xfrm>
            <a:off x="8808013" y="2842991"/>
            <a:ext cx="2414580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mente Título">
  <p:cSld name="1_Somente Títul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-2" y="450034"/>
            <a:ext cx="7264401" cy="1610588"/>
          </a:xfrm>
          <a:prstGeom prst="rect">
            <a:avLst/>
          </a:prstGeom>
          <a:solidFill>
            <a:srgbClr val="02B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8518" y="6256081"/>
            <a:ext cx="590670" cy="4142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2"/>
          <p:cNvCxnSpPr/>
          <p:nvPr/>
        </p:nvCxnSpPr>
        <p:spPr>
          <a:xfrm>
            <a:off x="4412202" y="3337999"/>
            <a:ext cx="0" cy="2251038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2"/>
          <p:cNvCxnSpPr/>
          <p:nvPr/>
        </p:nvCxnSpPr>
        <p:spPr>
          <a:xfrm>
            <a:off x="7931009" y="3337999"/>
            <a:ext cx="0" cy="2316827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882" y="707313"/>
            <a:ext cx="404841" cy="111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9291" y="6052405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880469" y="579586"/>
            <a:ext cx="58817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033471" y="2842991"/>
            <a:ext cx="3243254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  <a:defRPr sz="24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552277" y="2842991"/>
            <a:ext cx="3243254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  <a:defRPr sz="24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3" type="body"/>
          </p:nvPr>
        </p:nvSpPr>
        <p:spPr>
          <a:xfrm>
            <a:off x="8066488" y="2842991"/>
            <a:ext cx="3243254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  <a:defRPr sz="24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/>
          <p:nvPr>
            <p:ph idx="4" type="pic"/>
          </p:nvPr>
        </p:nvSpPr>
        <p:spPr>
          <a:xfrm>
            <a:off x="7298482" y="1"/>
            <a:ext cx="4893518" cy="206062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údo com Legenda">
  <p:cSld name="1_Conteúdo com Legenda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6670" y="5560474"/>
            <a:ext cx="1648409" cy="4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438" y="454039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13976" y="298801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4564366" y="2917770"/>
            <a:ext cx="30632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1" sz="4200">
              <a:solidFill>
                <a:srgbClr val="17C3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29740" y="343261"/>
            <a:ext cx="1627972" cy="4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9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30.png"/><Relationship Id="rId7" Type="http://schemas.openxmlformats.org/officeDocument/2006/relationships/image" Target="../media/image13.png"/><Relationship Id="rId8" Type="http://schemas.openxmlformats.org/officeDocument/2006/relationships/image" Target="../media/image3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9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30.png"/><Relationship Id="rId7" Type="http://schemas.openxmlformats.org/officeDocument/2006/relationships/image" Target="../media/image13.png"/><Relationship Id="rId8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124175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203" name="Google Shape;20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098" y="5723630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11083" y="11399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"/>
          <p:cNvSpPr txBox="1"/>
          <p:nvPr/>
        </p:nvSpPr>
        <p:spPr>
          <a:xfrm>
            <a:off x="3515574" y="1864950"/>
            <a:ext cx="72594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400">
                <a:solidFill>
                  <a:srgbClr val="17C3C7"/>
                </a:solidFill>
              </a:rPr>
              <a:t>Projeto Azure:</a:t>
            </a:r>
            <a:endParaRPr b="1" sz="4400">
              <a:solidFill>
                <a:srgbClr val="17C3C7"/>
              </a:solidFill>
            </a:endParaRPr>
          </a:p>
          <a:p>
            <a:pPr indent="-508000" lvl="0" marL="457200" marR="0" rtl="0" algn="just">
              <a:lnSpc>
                <a:spcPct val="115000"/>
              </a:lnSpc>
              <a:spcBef>
                <a:spcPts val="85"/>
              </a:spcBef>
              <a:spcAft>
                <a:spcPts val="0"/>
              </a:spcAft>
              <a:buClr>
                <a:srgbClr val="17C3C7"/>
              </a:buClr>
              <a:buSzPts val="4400"/>
              <a:buChar char="●"/>
            </a:pPr>
            <a:r>
              <a:rPr b="1" lang="en-US" sz="4400">
                <a:solidFill>
                  <a:srgbClr val="17C3C7"/>
                </a:solidFill>
              </a:rPr>
              <a:t>Recursos Serverless</a:t>
            </a:r>
            <a:endParaRPr b="1" sz="1200">
              <a:solidFill>
                <a:schemeClr val="dk1"/>
              </a:solidFill>
            </a:endParaRPr>
          </a:p>
          <a:p>
            <a:pPr indent="-508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C3C7"/>
              </a:buClr>
              <a:buSzPts val="4400"/>
              <a:buChar char="●"/>
            </a:pPr>
            <a:r>
              <a:rPr b="1" lang="en-US" sz="4400">
                <a:solidFill>
                  <a:srgbClr val="17C3C7"/>
                </a:solidFill>
              </a:rPr>
              <a:t>Recursos Elastic Grow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4545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17C3C7"/>
              </a:solidFill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sp>
        <p:nvSpPr>
          <p:cNvPr descr="ppp" id="209" name="Google Shape;209;p1"/>
          <p:cNvSpPr/>
          <p:nvPr/>
        </p:nvSpPr>
        <p:spPr>
          <a:xfrm>
            <a:off x="2487225" y="1749925"/>
            <a:ext cx="8054100" cy="2788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211" name="Google Shape;211;p1"/>
          <p:cNvPicPr preferRelativeResize="0"/>
          <p:nvPr/>
        </p:nvPicPr>
        <p:blipFill rotWithShape="1">
          <a:blip r:embed="rId9">
            <a:alphaModFix/>
          </a:blip>
          <a:srcRect b="32873" l="0" r="0" t="32644"/>
          <a:stretch/>
        </p:blipFill>
        <p:spPr>
          <a:xfrm>
            <a:off x="9278695" y="387349"/>
            <a:ext cx="2504497" cy="8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09825" y="5858755"/>
            <a:ext cx="1889335" cy="24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213" name="Google Shape;21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808" y="242127"/>
            <a:ext cx="2181197" cy="145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282670298_0_20"/>
          <p:cNvSpPr txBox="1"/>
          <p:nvPr>
            <p:ph type="title"/>
          </p:nvPr>
        </p:nvSpPr>
        <p:spPr>
          <a:xfrm>
            <a:off x="838199" y="365125"/>
            <a:ext cx="10582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Processamento de Dados em Lotes</a:t>
            </a:r>
            <a:endParaRPr/>
          </a:p>
        </p:txBody>
      </p:sp>
      <p:sp>
        <p:nvSpPr>
          <p:cNvPr id="274" name="Google Shape;274;g2f282670298_0_20"/>
          <p:cNvSpPr txBox="1"/>
          <p:nvPr>
            <p:ph idx="1" type="body"/>
          </p:nvPr>
        </p:nvSpPr>
        <p:spPr>
          <a:xfrm>
            <a:off x="1538384" y="1825625"/>
            <a:ext cx="9882000" cy="42267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 processar grandes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volumes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de dados durante a noite, uma empresa de analise de dados usa Azure Virtual Machine Scale Sets para ajustar o número de VMs automaticamente conforme a demanda, otimizando custos.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 Azure Load Balancer distribui as tarefas entre as VMs, garantindo uma carga equilibrada e eficiente.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>
            <p:ph type="title"/>
          </p:nvPr>
        </p:nvSpPr>
        <p:spPr>
          <a:xfrm>
            <a:off x="1041124" y="317375"/>
            <a:ext cx="1058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lang="en-US"/>
              <a:t>Aplicação Web Global</a:t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1095850" y="1690825"/>
            <a:ext cx="4967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396AF1"/>
              </a:buClr>
              <a:buSzPts val="2000"/>
              <a:buFont typeface="Palatino Linotype"/>
              <a:buNone/>
            </a:pPr>
            <a:r>
              <a:rPr b="1" lang="en-US" sz="2000">
                <a:solidFill>
                  <a:srgbClr val="396AF1"/>
                </a:solidFill>
              </a:rPr>
              <a:t>Aplicação SaaS (Software as a Service)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1389276" y="2204851"/>
            <a:ext cx="46095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525"/>
                </a:solidFill>
              </a:rPr>
              <a:t>Uma aplicação SaaS global deve ser escalável e eficiente para atender usuários em diferentes fusos horários.</a:t>
            </a:r>
            <a:endParaRPr sz="2000">
              <a:solidFill>
                <a:srgbClr val="272525"/>
              </a:solidFill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6361801" y="2560201"/>
            <a:ext cx="46080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525"/>
                </a:solidFill>
              </a:rPr>
              <a:t>O Azure Virtual Machine Scale Sets ajusta a capacidade das VMs conforme a demanda regional, enquanto o Azure Load Balancer distribui o tráfego globalmente para garantir alta disponibilidade e reduzir a latência.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type="title"/>
          </p:nvPr>
        </p:nvSpPr>
        <p:spPr>
          <a:xfrm>
            <a:off x="876399" y="365125"/>
            <a:ext cx="1058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lang="en-US"/>
              <a:t>Azure Virtual Machine Scale Sets</a:t>
            </a: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1232150" y="1583075"/>
            <a:ext cx="4431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396AF1"/>
              </a:buClr>
              <a:buSzPts val="2000"/>
              <a:buFont typeface="Palatino Linotype"/>
              <a:buNone/>
            </a:pPr>
            <a:r>
              <a:rPr b="1" lang="en-US" sz="2000">
                <a:solidFill>
                  <a:srgbClr val="396AF1"/>
                </a:solidFill>
              </a:rPr>
              <a:t>Azure Virtual Machine Scale Sets</a:t>
            </a:r>
            <a:endParaRPr b="1" sz="2000">
              <a:solidFill>
                <a:srgbClr val="396AF1"/>
              </a:solidFill>
            </a:endParaRPr>
          </a:p>
          <a:p>
            <a:pPr indent="0" lvl="0" marL="0" marR="0" rtl="0" algn="l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396AF1"/>
              </a:buClr>
              <a:buSzPts val="2000"/>
              <a:buFont typeface="Palatino Linotype"/>
              <a:buNone/>
            </a:pPr>
            <a:r>
              <a:t/>
            </a:r>
            <a:endParaRPr b="1" sz="2000">
              <a:solidFill>
                <a:srgbClr val="396AF1"/>
              </a:solidFill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1312851" y="2015751"/>
            <a:ext cx="46095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525"/>
                </a:solidFill>
              </a:rPr>
              <a:t>Os Azure Virtual Machine Scale Sets são Conjuntos de Dimensionamento de Máquinas Virtuais do Azure ou um serviço do Azure que permite criar e gerenciar um grupo de máquinas virtuais idênticas</a:t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6731675" y="2079784"/>
            <a:ext cx="3333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396AF1"/>
              </a:buClr>
              <a:buSzPts val="2000"/>
              <a:buFont typeface="Palatino Linotype"/>
              <a:buNone/>
            </a:pPr>
            <a:r>
              <a:rPr b="1" lang="en-US" sz="2000">
                <a:solidFill>
                  <a:srgbClr val="396AF1"/>
                </a:solidFill>
              </a:rPr>
              <a:t>Funcionamento</a:t>
            </a:r>
            <a:endParaRPr b="1" sz="2000">
              <a:solidFill>
                <a:srgbClr val="396AF1"/>
              </a:solidFill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6699648" y="2560201"/>
            <a:ext cx="46095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525"/>
                </a:solidFill>
              </a:rPr>
              <a:t>Criação de grupos de VMs com configuração idêntica, escalonamento automático com base em métricas de uso e atualizações coordenadas em todas as VMs.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>
            <p:ph type="title"/>
          </p:nvPr>
        </p:nvSpPr>
        <p:spPr>
          <a:xfrm>
            <a:off x="1167861" y="269775"/>
            <a:ext cx="1058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lang="en-US"/>
              <a:t>Azure Load Balancer</a:t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2395521" y="1907900"/>
            <a:ext cx="8273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396AF1"/>
              </a:buClr>
              <a:buSzPts val="2000"/>
              <a:buFont typeface="Palatino Linotype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7734600" y="1821884"/>
            <a:ext cx="3333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396AF1"/>
              </a:buClr>
              <a:buSzPts val="2000"/>
              <a:buFont typeface="Palatino Linotype"/>
              <a:buNone/>
            </a:pPr>
            <a:r>
              <a:t/>
            </a:r>
            <a:endParaRPr sz="2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6540698" y="3536851"/>
            <a:ext cx="46095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Escalabilidade: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5"/>
              </a:spcBef>
              <a:spcAft>
                <a:spcPts val="8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Distribui o tráfego entre VMs para lidar com mais solicitações simultâneas e pode ser configurado com regras personalizadas para balanceamento de carga.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1258223" y="1404451"/>
            <a:ext cx="46095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 Azure Load Balancer distribui o tráfego de rede entre várias instâncias, melhorando a escalabilidade e disponibilidade das aplicações.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045f8da99_10_3"/>
          <p:cNvSpPr txBox="1"/>
          <p:nvPr>
            <p:ph type="title"/>
          </p:nvPr>
        </p:nvSpPr>
        <p:spPr>
          <a:xfrm>
            <a:off x="804899" y="594375"/>
            <a:ext cx="10582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Alta Disponibilidade:</a:t>
            </a:r>
            <a:endParaRPr/>
          </a:p>
        </p:txBody>
      </p:sp>
      <p:sp>
        <p:nvSpPr>
          <p:cNvPr id="307" name="Google Shape;307;g22045f8da99_10_3"/>
          <p:cNvSpPr txBox="1"/>
          <p:nvPr>
            <p:ph idx="1" type="body"/>
          </p:nvPr>
        </p:nvSpPr>
        <p:spPr>
          <a:xfrm>
            <a:off x="1538409" y="1816075"/>
            <a:ext cx="9882000" cy="42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Distribui tráfego entre várias VMs, reduzindo o tempo de inatividade.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Redireciona automaticamente o tráfego se uma VM falhar.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Suporta zonas e conjuntos de disponibilidade para garantir redundância.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4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-47750" y="-12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315" name="Google Shape;31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438" y="454039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13976" y="298801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 txBox="1"/>
          <p:nvPr/>
        </p:nvSpPr>
        <p:spPr>
          <a:xfrm>
            <a:off x="4564366" y="2917770"/>
            <a:ext cx="30632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1" sz="4200">
              <a:solidFill>
                <a:srgbClr val="17C3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/>
          <p:nvPr/>
        </p:nvSpPr>
        <p:spPr>
          <a:xfrm>
            <a:off x="2219589" y="2125675"/>
            <a:ext cx="7912500" cy="253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323" name="Google Shape;323;p14"/>
          <p:cNvPicPr preferRelativeResize="0"/>
          <p:nvPr/>
        </p:nvPicPr>
        <p:blipFill rotWithShape="1">
          <a:blip r:embed="rId9">
            <a:alphaModFix/>
          </a:blip>
          <a:srcRect b="32873" l="0" r="0" t="32644"/>
          <a:stretch/>
        </p:blipFill>
        <p:spPr>
          <a:xfrm>
            <a:off x="9278695" y="387349"/>
            <a:ext cx="2504497" cy="8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09825" y="5858755"/>
            <a:ext cx="1889335" cy="2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050" y="9525"/>
            <a:ext cx="12153900" cy="6838950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12" scaled="0"/>
          </a:gra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/>
          <p:nvPr/>
        </p:nvSpPr>
        <p:spPr>
          <a:xfrm>
            <a:off x="1388100" y="549750"/>
            <a:ext cx="10486200" cy="5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A96AFE"/>
                </a:solidFill>
              </a:rPr>
              <a:t>Recursos Serverless: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rgbClr val="272525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Azure Functions:</a:t>
            </a:r>
            <a:r>
              <a:rPr lang="en-US" sz="2200">
                <a:solidFill>
                  <a:schemeClr val="dk1"/>
                </a:solidFill>
              </a:rPr>
              <a:t> Serviço de computação serverless que permite executar código sob demanda sem a necessidade de provisionar infraestrutura.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rgbClr val="272525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Azure Logic Apps:</a:t>
            </a:r>
            <a:r>
              <a:rPr lang="en-US" sz="2200">
                <a:solidFill>
                  <a:schemeClr val="dk1"/>
                </a:solidFill>
              </a:rPr>
              <a:t> Plataforma de integração para automatizar tarefas e processos de negócios sem escrever código.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A96AFE"/>
                </a:solidFill>
              </a:rPr>
              <a:t>Recursos Elastic Grow:</a:t>
            </a:r>
            <a:endParaRPr b="1" sz="2200">
              <a:solidFill>
                <a:srgbClr val="A96AF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A96AFE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Azure Virtual Machine Scale Sets:</a:t>
            </a:r>
            <a:r>
              <a:rPr lang="en-US" sz="2200">
                <a:solidFill>
                  <a:schemeClr val="dk1"/>
                </a:solidFill>
              </a:rPr>
              <a:t> Serviço que permite criar e gerenciar um grupo de VMs idênticas, dimensionando automaticamente de acordo com a demanda.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rgbClr val="272525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Azure Load Balancer</a:t>
            </a:r>
            <a:r>
              <a:rPr lang="en-US" sz="2200">
                <a:solidFill>
                  <a:schemeClr val="dk1"/>
                </a:solidFill>
              </a:rPr>
              <a:t>: Distribui tráfego de rede de entrada para recursos da aplicação, garantindo alta disponibilidade e escalabilidade.</a:t>
            </a:r>
            <a:endParaRPr sz="2200">
              <a:solidFill>
                <a:schemeClr val="dk1"/>
              </a:solidFill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838200" y="852100"/>
            <a:ext cx="10582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ct val="100000"/>
              <a:buFont typeface="Arial"/>
              <a:buNone/>
            </a:pPr>
            <a:r>
              <a:rPr lang="en-US"/>
              <a:t>Azure Functions: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ct val="76595"/>
              <a:buFont typeface="Arial"/>
              <a:buNone/>
            </a:pPr>
            <a:r>
              <a:rPr lang="en-US"/>
              <a:t>Uma Introdução às Funções Serverless da Microsoft</a:t>
            </a:r>
            <a:endParaRPr b="1"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 txBox="1"/>
          <p:nvPr/>
        </p:nvSpPr>
        <p:spPr>
          <a:xfrm>
            <a:off x="1580500" y="1924100"/>
            <a:ext cx="99228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Lançado em Março de 2016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Executa código sob demanda, sem necessidade de provisionar infraestrutura.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Integração perfeita com outros serviços da Microsoft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Azure Storage / Azure SQL Database…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Proporciona aos Desenvolvedores um </a:t>
            </a:r>
            <a:r>
              <a:rPr lang="en-US" sz="2800">
                <a:solidFill>
                  <a:schemeClr val="dk1"/>
                </a:solidFill>
              </a:rPr>
              <a:t>ecossistema</a:t>
            </a:r>
            <a:r>
              <a:rPr lang="en-US" sz="2800">
                <a:solidFill>
                  <a:schemeClr val="dk1"/>
                </a:solidFill>
              </a:rPr>
              <a:t> completo para necessidades de computação em </a:t>
            </a:r>
            <a:r>
              <a:rPr lang="en-US" sz="2800">
                <a:solidFill>
                  <a:schemeClr val="dk1"/>
                </a:solidFill>
              </a:rPr>
              <a:t>nuvem.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/>
          <p:nvPr>
            <p:ph type="title"/>
          </p:nvPr>
        </p:nvSpPr>
        <p:spPr>
          <a:xfrm>
            <a:off x="838199" y="365125"/>
            <a:ext cx="1058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lang="en-US"/>
              <a:t>Benefícios - Azure Functions</a:t>
            </a:r>
            <a:endParaRPr/>
          </a:p>
        </p:txBody>
      </p:sp>
      <p:pic>
        <p:nvPicPr>
          <p:cNvPr id="232" name="Google Shape;2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3474" y="0"/>
            <a:ext cx="343945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/>
          <p:nvPr/>
        </p:nvSpPr>
        <p:spPr>
          <a:xfrm>
            <a:off x="1346900" y="1305625"/>
            <a:ext cx="7091700" cy="4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Velocidade </a:t>
            </a:r>
            <a:r>
              <a:rPr lang="en-US" sz="2800">
                <a:solidFill>
                  <a:schemeClr val="dk1"/>
                </a:solidFill>
              </a:rPr>
              <a:t>- </a:t>
            </a:r>
            <a:r>
              <a:rPr lang="en-US" sz="2000">
                <a:solidFill>
                  <a:schemeClr val="dk1"/>
                </a:solidFill>
              </a:rPr>
              <a:t>As funções do Azure são projetadas para serem rápidas e eficientes. Elas são inicializadas rapidamente e geralmente terminam a execução em poucos segundos.</a:t>
            </a:r>
            <a:endParaRPr sz="20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Simplicidade </a:t>
            </a:r>
            <a:r>
              <a:rPr lang="en-US" sz="2800">
                <a:solidFill>
                  <a:schemeClr val="dk1"/>
                </a:solidFill>
              </a:rPr>
              <a:t>- </a:t>
            </a:r>
            <a:r>
              <a:rPr lang="en-US" sz="2000">
                <a:solidFill>
                  <a:schemeClr val="dk1"/>
                </a:solidFill>
              </a:rPr>
              <a:t>Sem preocupação com servidores ou com a gestão de infraestrutura.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Integração com CI / CD</a:t>
            </a:r>
            <a:r>
              <a:rPr lang="en-US" sz="2800">
                <a:solidFill>
                  <a:schemeClr val="dk1"/>
                </a:solidFill>
              </a:rPr>
              <a:t> -</a:t>
            </a:r>
            <a:r>
              <a:rPr lang="en-US" sz="2000">
                <a:solidFill>
                  <a:schemeClr val="dk1"/>
                </a:solidFill>
              </a:rPr>
              <a:t> Integração </a:t>
            </a:r>
            <a:r>
              <a:rPr lang="en-US" sz="2000">
                <a:solidFill>
                  <a:schemeClr val="dk1"/>
                </a:solidFill>
              </a:rPr>
              <a:t>Contínua</a:t>
            </a:r>
            <a:r>
              <a:rPr lang="en-US" sz="2000">
                <a:solidFill>
                  <a:schemeClr val="dk1"/>
                </a:solidFill>
              </a:rPr>
              <a:t> / Entregas </a:t>
            </a:r>
            <a:r>
              <a:rPr lang="en-US" sz="2000">
                <a:solidFill>
                  <a:schemeClr val="dk1"/>
                </a:solidFill>
              </a:rPr>
              <a:t>Contínuas</a:t>
            </a:r>
            <a:r>
              <a:rPr lang="en-US" sz="2000">
                <a:solidFill>
                  <a:schemeClr val="dk1"/>
                </a:solidFill>
              </a:rPr>
              <a:t> permite automatização, testes e implantações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Escalabilidade</a:t>
            </a:r>
            <a:r>
              <a:rPr lang="en-US" sz="2800">
                <a:solidFill>
                  <a:schemeClr val="dk1"/>
                </a:solidFill>
              </a:rPr>
              <a:t> - </a:t>
            </a:r>
            <a:r>
              <a:rPr lang="en-US" sz="2000">
                <a:solidFill>
                  <a:schemeClr val="dk1"/>
                </a:solidFill>
              </a:rPr>
              <a:t>Ajusta automaticamente os recursos para atender as demandas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22045f8da99_1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450" y="659050"/>
            <a:ext cx="10649975" cy="53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25806b548_0_0"/>
          <p:cNvSpPr txBox="1"/>
          <p:nvPr>
            <p:ph type="title"/>
          </p:nvPr>
        </p:nvSpPr>
        <p:spPr>
          <a:xfrm>
            <a:off x="804900" y="78575"/>
            <a:ext cx="702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lang="en-US"/>
              <a:t>Caso de uso Azure Logic Apps</a:t>
            </a:r>
            <a:endParaRPr/>
          </a:p>
        </p:txBody>
      </p:sp>
      <p:sp>
        <p:nvSpPr>
          <p:cNvPr id="245" name="Google Shape;245;g2f25806b548_0_0"/>
          <p:cNvSpPr txBox="1"/>
          <p:nvPr/>
        </p:nvSpPr>
        <p:spPr>
          <a:xfrm>
            <a:off x="866550" y="869875"/>
            <a:ext cx="10458900" cy="5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1.</a:t>
            </a:r>
            <a:r>
              <a:rPr b="1" lang="en-US" sz="2800">
                <a:solidFill>
                  <a:schemeClr val="dk1"/>
                </a:solidFill>
              </a:rPr>
              <a:t> </a:t>
            </a:r>
            <a:r>
              <a:rPr b="1" lang="en-US" sz="2800">
                <a:solidFill>
                  <a:schemeClr val="dk1"/>
                </a:solidFill>
              </a:rPr>
              <a:t>Integração de Dados</a:t>
            </a:r>
            <a:r>
              <a:rPr lang="en-US" sz="2800">
                <a:solidFill>
                  <a:schemeClr val="dk1"/>
                </a:solidFill>
              </a:rPr>
              <a:t>: </a:t>
            </a:r>
            <a:r>
              <a:rPr lang="en-US" sz="2000">
                <a:solidFill>
                  <a:schemeClr val="dk1"/>
                </a:solidFill>
              </a:rPr>
              <a:t>O Azure Logic Apps é ideal para integrar dados de diversas fontes e sincronizar múltiplos sistemas.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2.</a:t>
            </a:r>
            <a:r>
              <a:rPr b="1" lang="en-US" sz="2800">
                <a:solidFill>
                  <a:schemeClr val="dk1"/>
                </a:solidFill>
              </a:rPr>
              <a:t> Processamento de Eventos em Tempo Real</a:t>
            </a:r>
            <a:r>
              <a:rPr lang="en-US" sz="2800">
                <a:solidFill>
                  <a:schemeClr val="dk1"/>
                </a:solidFill>
              </a:rPr>
              <a:t>:</a:t>
            </a:r>
            <a:r>
              <a:rPr lang="en-US" sz="2000">
                <a:solidFill>
                  <a:schemeClr val="dk1"/>
                </a:solidFill>
              </a:rPr>
              <a:t> O Azure Logic Apps permite a criação de fluxos de trabalho orientados a eventos em tempo real.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3.</a:t>
            </a:r>
            <a:r>
              <a:rPr b="1" lang="en-US" sz="2800">
                <a:solidFill>
                  <a:schemeClr val="dk1"/>
                </a:solidFill>
              </a:rPr>
              <a:t> Integração de Aplicações</a:t>
            </a:r>
            <a:r>
              <a:rPr lang="en-US" sz="2800">
                <a:solidFill>
                  <a:schemeClr val="dk1"/>
                </a:solidFill>
              </a:rPr>
              <a:t>: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Grandes organizações frequentemente dependem de múltiplos sistemas e aplicativos para executar funções comerciais variadas.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4.</a:t>
            </a:r>
            <a:r>
              <a:rPr b="1" lang="en-US" sz="2800">
                <a:solidFill>
                  <a:schemeClr val="dk1"/>
                </a:solidFill>
              </a:rPr>
              <a:t> Processamento de Pedidos de E-commerce: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ao operar uma plataforma de e-commerce, o Azure Logic Apps pode otimizar seus fluxos de trabalho de processamento de pedidos.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85"/>
              </a:spcBef>
              <a:spcAft>
                <a:spcPts val="85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282670298_0_2"/>
          <p:cNvSpPr txBox="1"/>
          <p:nvPr>
            <p:ph type="title"/>
          </p:nvPr>
        </p:nvSpPr>
        <p:spPr>
          <a:xfrm>
            <a:off x="838199" y="365125"/>
            <a:ext cx="10582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Recursos Elastic Grow</a:t>
            </a:r>
            <a:endParaRPr/>
          </a:p>
        </p:txBody>
      </p:sp>
      <p:sp>
        <p:nvSpPr>
          <p:cNvPr id="252" name="Google Shape;252;g2f282670298_0_2"/>
          <p:cNvSpPr txBox="1"/>
          <p:nvPr>
            <p:ph idx="1" type="body"/>
          </p:nvPr>
        </p:nvSpPr>
        <p:spPr>
          <a:xfrm>
            <a:off x="1279800" y="1758775"/>
            <a:ext cx="5788200" cy="42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Azure Virtual Machine Scale Sets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Escalonamento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automático de máquinas virtuais.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Dimensionamento vertical eficiente para atender a demanda.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f282670298_0_2"/>
          <p:cNvSpPr txBox="1"/>
          <p:nvPr>
            <p:ph idx="1" type="body"/>
          </p:nvPr>
        </p:nvSpPr>
        <p:spPr>
          <a:xfrm>
            <a:off x="7325900" y="1806550"/>
            <a:ext cx="5883900" cy="42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Azure Load Balancer</a:t>
            </a:r>
            <a:endParaRPr b="1" sz="2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Distribuição inteligente de tráfego.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Garante alta disponibilidade e escalabilidade das aplicações.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282670298_0_8"/>
          <p:cNvSpPr txBox="1"/>
          <p:nvPr>
            <p:ph type="title"/>
          </p:nvPr>
        </p:nvSpPr>
        <p:spPr>
          <a:xfrm>
            <a:off x="838199" y="365125"/>
            <a:ext cx="10582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E-commerce de Grande Escala</a:t>
            </a:r>
            <a:endParaRPr/>
          </a:p>
        </p:txBody>
      </p:sp>
      <p:sp>
        <p:nvSpPr>
          <p:cNvPr id="260" name="Google Shape;260;g2f282670298_0_8"/>
          <p:cNvSpPr txBox="1"/>
          <p:nvPr>
            <p:ph idx="1" type="body"/>
          </p:nvPr>
        </p:nvSpPr>
        <p:spPr>
          <a:xfrm>
            <a:off x="1538384" y="1825625"/>
            <a:ext cx="9882000" cy="42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 serviço de e-commerce utiliza Azure Virtual Machine Scale Sets para adicionar automaticamente VMs adicionais conforme a carga aumenta, garantindo que o site continue operando sem interrupções, mesmo com um aumento significativo de tráfego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282670298_0_14"/>
          <p:cNvSpPr txBox="1"/>
          <p:nvPr>
            <p:ph type="title"/>
          </p:nvPr>
        </p:nvSpPr>
        <p:spPr>
          <a:xfrm>
            <a:off x="838199" y="365125"/>
            <a:ext cx="10582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Exemplo: Magazine Luiza</a:t>
            </a:r>
            <a:endParaRPr/>
          </a:p>
        </p:txBody>
      </p:sp>
      <p:sp>
        <p:nvSpPr>
          <p:cNvPr id="267" name="Google Shape;267;g2f282670298_0_14"/>
          <p:cNvSpPr txBox="1"/>
          <p:nvPr>
            <p:ph idx="1" type="body"/>
          </p:nvPr>
        </p:nvSpPr>
        <p:spPr>
          <a:xfrm>
            <a:off x="1538384" y="1825625"/>
            <a:ext cx="9882000" cy="42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 Magazine Luiza, uma das maiores redes de varejo do Brasil, gerencia grandes volumes de dados, especialmente durante eventos como a Black Friday. Para lidar com a alta demanda, é utilizado Azure Virtual Machine Scale Sets para escalar automaticamente suas VMs e Azure Load Balancer para distribuir tarefas entre as máquinas, garantindo processamento eficiente e contínuo dos dados.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2022-03-17T13:16:59Z</dcterms:created>
  <dc:creator>Fernanda Calomeno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0x0101008A112F207B503A4BAC8BF726CABD9702</vt:lpwstr>
  </property>
  <property fmtid="{D5CDD505-2E9C-101B-9397-08002B2CF9AE}" pid="3" name="MediaServiceImageTags">
    <vt:lpwstr/>
  </property>
</Properties>
</file>