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alatino Linotyp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U5MsDbFCieo+X9QqxAw/IUnu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alatinoLinotype-bold.fntdata"/><Relationship Id="rId14" Type="http://schemas.openxmlformats.org/officeDocument/2006/relationships/font" Target="fonts/PalatinoLinotype-regular.fntdata"/><Relationship Id="rId17" Type="http://schemas.openxmlformats.org/officeDocument/2006/relationships/font" Target="fonts/PalatinoLinotype-boldItalic.fntdata"/><Relationship Id="rId16" Type="http://schemas.openxmlformats.org/officeDocument/2006/relationships/font" Target="fonts/PalatinoLinotyp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A jornada compreende de cinco estações, cada uma com objetivos específicos e integração com disciplinas do semestre.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622da61b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622da61b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d622da61bd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41.png"/><Relationship Id="rId10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 Branco">
  <p:cSld name="1_Em Branc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/>
        </p:nvSpPr>
        <p:spPr>
          <a:xfrm>
            <a:off x="1163" y="-8878"/>
            <a:ext cx="12190837" cy="6858000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" y="6045696"/>
            <a:ext cx="922501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7"/>
          <p:cNvSpPr/>
          <p:nvPr/>
        </p:nvSpPr>
        <p:spPr>
          <a:xfrm>
            <a:off x="922957" y="2696810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7"/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56" y="223120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8543" y="3164505"/>
            <a:ext cx="242294" cy="118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9291" y="6052405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7"/>
          <p:cNvSpPr txBox="1"/>
          <p:nvPr>
            <p:ph type="title"/>
          </p:nvPr>
        </p:nvSpPr>
        <p:spPr>
          <a:xfrm>
            <a:off x="838199" y="365125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  <a:defRPr sz="3600" cap="none">
                <a:solidFill>
                  <a:srgbClr val="A96A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1538384" y="1825625"/>
            <a:ext cx="9882090" cy="422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1290" y="1132130"/>
            <a:ext cx="1648409" cy="4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098" y="449246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11083" y="11399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8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02418" y="5534972"/>
            <a:ext cx="1627972" cy="4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8"/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24225" y="5439197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/>
          <p:nvPr>
            <p:ph type="title"/>
          </p:nvPr>
        </p:nvSpPr>
        <p:spPr>
          <a:xfrm>
            <a:off x="3285590" y="2248798"/>
            <a:ext cx="6762266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C2C6"/>
              </a:buClr>
              <a:buSzPts val="4400"/>
              <a:buFont typeface="Arial"/>
              <a:buNone/>
              <a:defRPr sz="4400" cap="none">
                <a:solidFill>
                  <a:srgbClr val="17C2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ma imagem contendo Aplicativo&#10;&#10;Descrição gerada automaticamente" id="48" name="Google Shape;48;p18"/>
          <p:cNvPicPr preferRelativeResize="0"/>
          <p:nvPr/>
        </p:nvPicPr>
        <p:blipFill rotWithShape="1">
          <a:blip r:embed="rId10">
            <a:alphaModFix/>
          </a:blip>
          <a:srcRect b="22246" l="13237" r="13442" t="19305"/>
          <a:stretch/>
        </p:blipFill>
        <p:spPr>
          <a:xfrm>
            <a:off x="10292419" y="97288"/>
            <a:ext cx="1841326" cy="181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/>
          <p:nvPr/>
        </p:nvSpPr>
        <p:spPr>
          <a:xfrm>
            <a:off x="702867" y="560471"/>
            <a:ext cx="5355808" cy="5784345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082" y="974707"/>
            <a:ext cx="785992" cy="64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3322" y="5283104"/>
            <a:ext cx="551181" cy="45096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9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9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12315" y="2094124"/>
            <a:ext cx="1127940" cy="176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9"/>
          <p:cNvGrpSpPr/>
          <p:nvPr/>
        </p:nvGrpSpPr>
        <p:grpSpPr>
          <a:xfrm>
            <a:off x="-9331" y="5611881"/>
            <a:ext cx="2273168" cy="449634"/>
            <a:chOff x="-9331" y="5677198"/>
            <a:chExt cx="2273168" cy="449634"/>
          </a:xfrm>
        </p:grpSpPr>
        <p:pic>
          <p:nvPicPr>
            <p:cNvPr id="59" name="Google Shape;59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5428" y="5699466"/>
              <a:ext cx="1648409" cy="427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9"/>
            <p:cNvPicPr preferRelativeResize="0"/>
            <p:nvPr/>
          </p:nvPicPr>
          <p:blipFill rotWithShape="1">
            <a:blip r:embed="rId7">
              <a:alphaModFix/>
            </a:blip>
            <a:srcRect b="-1850" l="16076" r="44655" t="-8810"/>
            <a:stretch/>
          </p:blipFill>
          <p:spPr>
            <a:xfrm>
              <a:off x="-9331" y="5677198"/>
              <a:ext cx="615428" cy="4496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837230" y="4009458"/>
            <a:ext cx="377214" cy="1510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9"/>
          <p:cNvGrpSpPr/>
          <p:nvPr/>
        </p:nvGrpSpPr>
        <p:grpSpPr>
          <a:xfrm>
            <a:off x="10851501" y="249133"/>
            <a:ext cx="1136177" cy="368299"/>
            <a:chOff x="10700458" y="258464"/>
            <a:chExt cx="1277890" cy="414236"/>
          </a:xfrm>
        </p:grpSpPr>
        <p:pic>
          <p:nvPicPr>
            <p:cNvPr id="63" name="Google Shape;63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387678" y="258464"/>
              <a:ext cx="590670" cy="414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700458" y="258464"/>
              <a:ext cx="590670" cy="4142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7394" y="5904176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>
            <p:ph type="title"/>
          </p:nvPr>
        </p:nvSpPr>
        <p:spPr>
          <a:xfrm>
            <a:off x="6203588" y="726045"/>
            <a:ext cx="578409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C19D"/>
              </a:buClr>
              <a:buSzPts val="3600"/>
              <a:buFont typeface="Arial"/>
              <a:buNone/>
              <a:defRPr sz="3600" cap="none">
                <a:solidFill>
                  <a:srgbClr val="03C19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6203588" y="2384433"/>
            <a:ext cx="5479425" cy="366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1248082" y="1689584"/>
            <a:ext cx="4196421" cy="3523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3600"/>
              <a:buNone/>
              <a:defRPr sz="3600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uas Partes de Conteúdo">
  <p:cSld name="1_Duas Partes de Conteúd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7298482" y="0"/>
            <a:ext cx="4893518" cy="6675367"/>
          </a:xfrm>
          <a:prstGeom prst="rect">
            <a:avLst/>
          </a:prstGeom>
          <a:noFill/>
          <a:ln>
            <a:noFill/>
          </a:ln>
        </p:spPr>
      </p:sp>
      <p:pic>
        <p:nvPicPr>
          <p:cNvPr id="71" name="Google Shape;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" y="6045696"/>
            <a:ext cx="922501" cy="8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0"/>
          <p:cNvSpPr/>
          <p:nvPr/>
        </p:nvSpPr>
        <p:spPr>
          <a:xfrm>
            <a:off x="922957" y="2696810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0"/>
          <p:cNvSpPr/>
          <p:nvPr/>
        </p:nvSpPr>
        <p:spPr>
          <a:xfrm rot="10800000">
            <a:off x="7034505" y="0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56" y="223120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0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9291" y="6052405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936018" y="726377"/>
            <a:ext cx="604574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  <a:defRPr sz="3600" cap="none">
                <a:solidFill>
                  <a:srgbClr val="A96A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423091" y="2310042"/>
            <a:ext cx="5479425" cy="366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ção">
  <p:cSld name="1_Comparaçã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 flipH="1">
            <a:off x="946942" y="2577812"/>
            <a:ext cx="2608947" cy="3086942"/>
          </a:xfrm>
          <a:prstGeom prst="rect">
            <a:avLst/>
          </a:prstGeom>
          <a:gradFill>
            <a:gsLst>
              <a:gs pos="0">
                <a:srgbClr val="14143C"/>
              </a:gs>
              <a:gs pos="53099">
                <a:srgbClr val="222E6C"/>
              </a:gs>
              <a:gs pos="100000">
                <a:srgbClr val="14143C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1"/>
          <p:cNvSpPr/>
          <p:nvPr/>
        </p:nvSpPr>
        <p:spPr>
          <a:xfrm flipH="1">
            <a:off x="6104884" y="2558079"/>
            <a:ext cx="2608947" cy="3086942"/>
          </a:xfrm>
          <a:prstGeom prst="rect">
            <a:avLst/>
          </a:prstGeom>
          <a:gradFill>
            <a:gsLst>
              <a:gs pos="0">
                <a:srgbClr val="14143C"/>
              </a:gs>
              <a:gs pos="53099">
                <a:srgbClr val="222E6C"/>
              </a:gs>
              <a:gs pos="100000">
                <a:srgbClr val="14143C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3535905" y="2679379"/>
            <a:ext cx="2588964" cy="2965642"/>
          </a:xfrm>
          <a:prstGeom prst="rect">
            <a:avLst/>
          </a:prstGeom>
          <a:solidFill>
            <a:srgbClr val="2332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8713832" y="2679379"/>
            <a:ext cx="2588964" cy="2965642"/>
          </a:xfrm>
          <a:prstGeom prst="rect">
            <a:avLst/>
          </a:prstGeom>
          <a:solidFill>
            <a:srgbClr val="2332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1"/>
          <p:cNvSpPr/>
          <p:nvPr/>
        </p:nvSpPr>
        <p:spPr>
          <a:xfrm rot="5400000">
            <a:off x="2179208" y="1324247"/>
            <a:ext cx="121300" cy="25889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1"/>
          <p:cNvSpPr/>
          <p:nvPr/>
        </p:nvSpPr>
        <p:spPr>
          <a:xfrm rot="5400000">
            <a:off x="4769737" y="1324247"/>
            <a:ext cx="121300" cy="2588964"/>
          </a:xfrm>
          <a:prstGeom prst="rect">
            <a:avLst/>
          </a:prstGeom>
          <a:solidFill>
            <a:srgbClr val="1AA7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1"/>
          <p:cNvSpPr/>
          <p:nvPr/>
        </p:nvSpPr>
        <p:spPr>
          <a:xfrm rot="5400000">
            <a:off x="7358700" y="1324247"/>
            <a:ext cx="121300" cy="2588964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1"/>
          <p:cNvSpPr/>
          <p:nvPr/>
        </p:nvSpPr>
        <p:spPr>
          <a:xfrm rot="5400000">
            <a:off x="9947664" y="1324247"/>
            <a:ext cx="121300" cy="2588964"/>
          </a:xfrm>
          <a:prstGeom prst="rect">
            <a:avLst/>
          </a:prstGeom>
          <a:solidFill>
            <a:srgbClr val="84B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9291" y="6052405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>
            <p:ph type="title"/>
          </p:nvPr>
        </p:nvSpPr>
        <p:spPr>
          <a:xfrm>
            <a:off x="838199" y="365125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8DFF"/>
              </a:buClr>
              <a:buSzPts val="3600"/>
              <a:buFont typeface="Arial"/>
              <a:buNone/>
              <a:defRPr sz="3600" cap="none">
                <a:solidFill>
                  <a:srgbClr val="2F8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1033471" y="2842991"/>
            <a:ext cx="2414580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3602450" y="2842991"/>
            <a:ext cx="2414580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3" type="body"/>
          </p:nvPr>
        </p:nvSpPr>
        <p:spPr>
          <a:xfrm>
            <a:off x="6212060" y="2842991"/>
            <a:ext cx="2414580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4" type="body"/>
          </p:nvPr>
        </p:nvSpPr>
        <p:spPr>
          <a:xfrm>
            <a:off x="8808013" y="2842991"/>
            <a:ext cx="2414580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mente Título">
  <p:cSld name="1_Somente Títul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-2" y="450034"/>
            <a:ext cx="7264401" cy="1610588"/>
          </a:xfrm>
          <a:prstGeom prst="rect">
            <a:avLst/>
          </a:prstGeom>
          <a:solidFill>
            <a:srgbClr val="02B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38518" y="6256081"/>
            <a:ext cx="590670" cy="4142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2"/>
          <p:cNvCxnSpPr/>
          <p:nvPr/>
        </p:nvCxnSpPr>
        <p:spPr>
          <a:xfrm>
            <a:off x="4412202" y="3337999"/>
            <a:ext cx="0" cy="2251038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2"/>
          <p:cNvCxnSpPr/>
          <p:nvPr/>
        </p:nvCxnSpPr>
        <p:spPr>
          <a:xfrm>
            <a:off x="7931009" y="3337999"/>
            <a:ext cx="0" cy="2316827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882" y="707313"/>
            <a:ext cx="404841" cy="111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9291" y="6052405"/>
            <a:ext cx="20002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880469" y="579586"/>
            <a:ext cx="58817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033471" y="2842991"/>
            <a:ext cx="3243254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  <a:defRPr sz="24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552277" y="2842991"/>
            <a:ext cx="3243254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  <a:defRPr sz="24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3" type="body"/>
          </p:nvPr>
        </p:nvSpPr>
        <p:spPr>
          <a:xfrm>
            <a:off x="8066488" y="2842991"/>
            <a:ext cx="3243254" cy="266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Arial"/>
              <a:buChar char="•"/>
              <a:defRPr sz="24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 sz="2800">
                <a:solidFill>
                  <a:srgbClr val="3A383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/>
          <p:nvPr>
            <p:ph idx="4" type="pic"/>
          </p:nvPr>
        </p:nvSpPr>
        <p:spPr>
          <a:xfrm>
            <a:off x="7298482" y="1"/>
            <a:ext cx="4893518" cy="206062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údo com Legenda">
  <p:cSld name="1_Conteúdo com Legenda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6670" y="5560474"/>
            <a:ext cx="1648409" cy="4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438" y="454039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13976" y="298801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4564366" y="2917770"/>
            <a:ext cx="30632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1" i="0" sz="4200" u="none" cap="none" strike="noStrike">
              <a:solidFill>
                <a:srgbClr val="17C3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29740" y="343261"/>
            <a:ext cx="1627972" cy="4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37.png"/><Relationship Id="rId9" Type="http://schemas.openxmlformats.org/officeDocument/2006/relationships/image" Target="../media/image3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7.png"/><Relationship Id="rId9" Type="http://schemas.openxmlformats.org/officeDocument/2006/relationships/image" Target="../media/image3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203" name="Google Shape;20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098" y="5723630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20196" y="0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"/>
          <p:cNvSpPr txBox="1"/>
          <p:nvPr/>
        </p:nvSpPr>
        <p:spPr>
          <a:xfrm>
            <a:off x="2590005" y="2233845"/>
            <a:ext cx="7324892" cy="2225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17C3C7"/>
                </a:solidFill>
                <a:latin typeface="Arial"/>
                <a:ea typeface="Arial"/>
                <a:cs typeface="Arial"/>
                <a:sym typeface="Arial"/>
              </a:rPr>
              <a:t>Sistema de Monitoramento Remoto de Equipamentos Industriais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210" name="Google Shape;210;p1"/>
          <p:cNvPicPr preferRelativeResize="0"/>
          <p:nvPr/>
        </p:nvPicPr>
        <p:blipFill rotWithShape="1">
          <a:blip r:embed="rId9">
            <a:alphaModFix/>
          </a:blip>
          <a:srcRect b="32872" l="0" r="0" t="32644"/>
          <a:stretch/>
        </p:blipFill>
        <p:spPr>
          <a:xfrm>
            <a:off x="9278695" y="387349"/>
            <a:ext cx="2504497" cy="8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09825" y="5858755"/>
            <a:ext cx="1889335" cy="24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212" name="Google Shape;21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808" y="242127"/>
            <a:ext cx="2181197" cy="145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title"/>
          </p:nvPr>
        </p:nvSpPr>
        <p:spPr>
          <a:xfrm>
            <a:off x="838199" y="365125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lang="en-US"/>
              <a:t>1. Introdução</a:t>
            </a: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1908693" y="1870001"/>
            <a:ext cx="9401458" cy="3261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Objetivo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Desenvolver um sistema para monitorar equipamentos industriais remotamente, fornecendo informações em tempo real para suporte à tomada de decisões.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Motivação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Aumentar a eficiência operacional e prevenir falhas em equipamentos críticos através de uma análise contínua de dados.</a:t>
            </a:r>
            <a:endParaRPr/>
          </a:p>
          <a:p>
            <a:pPr indent="0" lvl="0" marL="0" marR="0" rtl="0" algn="just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72525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838199" y="365125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b="1" lang="en-US"/>
              <a:t>2. Problemática do Tema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1899125" y="1438182"/>
            <a:ext cx="9099614" cy="401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Problema Central: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400"/>
              <a:t>Empresas enfrentam desafios relacionados à manutenção inadequada de equipamentos industria</a:t>
            </a:r>
            <a:endParaRPr sz="24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Altos Custos Operacionais: </a:t>
            </a:r>
            <a:endParaRPr b="1" sz="24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400"/>
              <a:t>Gastos com reparos emergenciais e substituição de equipamentos.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Paradas Não Planejadas: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400"/>
              <a:t>Interrupções inesperadas na produção.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Falta de Informações em Tempo Real: </a:t>
            </a:r>
            <a:endParaRPr b="1" sz="24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</a:pPr>
            <a:r>
              <a:rPr lang="en-US" sz="2400"/>
              <a:t>Dados não monitorados ou indisponíveis para análise preventiva.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/>
          <p:nvPr>
            <p:ph type="title"/>
          </p:nvPr>
        </p:nvSpPr>
        <p:spPr>
          <a:xfrm>
            <a:off x="873710" y="427269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lang="en-US"/>
              <a:t>3. </a:t>
            </a:r>
            <a:r>
              <a:rPr b="1" lang="en-US"/>
              <a:t>Tecnologias Utilizadas</a:t>
            </a:r>
            <a:endParaRPr/>
          </a:p>
        </p:txBody>
      </p:sp>
      <p:sp>
        <p:nvSpPr>
          <p:cNvPr id="232" name="Google Shape;232;p3"/>
          <p:cNvSpPr/>
          <p:nvPr/>
        </p:nvSpPr>
        <p:spPr>
          <a:xfrm>
            <a:off x="2044823" y="1415481"/>
            <a:ext cx="10147177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Hardware:</a:t>
            </a:r>
            <a:endParaRPr b="1" i="0" sz="24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Microcontrolador ESP32 de alta performance com conectividade Wi-Fi e Bluetooth.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Atua como o núcleo do sistema, gerenciando a coleta de dados e enviando-os ao servidor via protocolo MQTT.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Sensores:</a:t>
            </a:r>
            <a:endParaRPr b="1" i="0" sz="2400" u="none" cap="none" strike="noStrik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DHT22: Sensor utilizado para medir temperatura e umidade com alta precisão.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MPU6050: Sensor responsável pela medição de vibração, que combina acelerômetro e giroscópio para monitorar o movimento e detectar anomalias.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864832" y="365125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lang="en-US"/>
              <a:t>4. Imagem do Protótipo (Wokwi)  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136" y="1283517"/>
            <a:ext cx="9152231" cy="474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838199" y="365125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b="1" lang="en-US"/>
              <a:t>5.</a:t>
            </a:r>
            <a:r>
              <a:rPr b="1" lang="en-US"/>
              <a:t> Software Utilizados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1538384" y="1523784"/>
            <a:ext cx="9882090" cy="422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9732"/>
              <a:buNone/>
            </a:pPr>
            <a:r>
              <a:rPr b="1" lang="en-US" sz="3400"/>
              <a:t>Broker MQTT:</a:t>
            </a:r>
            <a:endParaRPr b="1" sz="34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49732"/>
              <a:buChar char="•"/>
            </a:pPr>
            <a:r>
              <a:rPr lang="en-US" sz="3400"/>
              <a:t>Utilização do HiveMQ para comunicação eficiente e em tempo real entre dispositivos.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9732"/>
              <a:buNone/>
            </a:pPr>
            <a:r>
              <a:rPr lang="en-US" sz="3400"/>
              <a:t>Suporte a qualidade de serviço configurável, garantindo entrega confiável das mensagens.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9732"/>
              <a:buNone/>
            </a:pPr>
            <a:r>
              <a:t/>
            </a:r>
            <a:endParaRPr b="1" sz="34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9732"/>
              <a:buNone/>
            </a:pPr>
            <a:r>
              <a:rPr b="1" lang="en-US" sz="3400"/>
              <a:t>Frontend</a:t>
            </a:r>
            <a:r>
              <a:rPr lang="en-US" sz="3400"/>
              <a:t>:</a:t>
            </a:r>
            <a:endParaRPr b="1" sz="34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49732"/>
              <a:buChar char="•"/>
            </a:pPr>
            <a:r>
              <a:rPr lang="en-US" sz="3400"/>
              <a:t>Desenvolvido em TypeScript e React.js, proporcionando gráficos interativos para visualização e análise de dados.</a:t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9732"/>
              <a:buNone/>
            </a:pPr>
            <a:r>
              <a:t/>
            </a:r>
            <a:endParaRPr b="1" sz="34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9732"/>
              <a:buNone/>
            </a:pPr>
            <a:r>
              <a:rPr b="1" lang="en-US" sz="3400"/>
              <a:t>Protocolo:</a:t>
            </a:r>
            <a:endParaRPr b="1" sz="3400"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9732"/>
              <a:buNone/>
            </a:pPr>
            <a:r>
              <a:rPr b="1" lang="en-US" sz="3400"/>
              <a:t>MQTT: </a:t>
            </a:r>
            <a:endParaRPr b="1" sz="3400"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ct val="149732"/>
              <a:buChar char="•"/>
            </a:pPr>
            <a:r>
              <a:rPr lang="en-US" sz="3400"/>
              <a:t>Protocolo leve para troca de mensagens entre os sensores e o servidor.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1591917" y="1825624"/>
            <a:ext cx="9882090" cy="422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053" y="1690688"/>
            <a:ext cx="8981817" cy="419838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>
            <p:ph type="title"/>
          </p:nvPr>
        </p:nvSpPr>
        <p:spPr>
          <a:xfrm>
            <a:off x="838199" y="365125"/>
            <a:ext cx="10582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6AFE"/>
              </a:buClr>
              <a:buSzPts val="3600"/>
              <a:buFont typeface="Arial"/>
              <a:buNone/>
            </a:pPr>
            <a:r>
              <a:rPr lang="en-US"/>
              <a:t>6. Dashbord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622da61bd_0_8"/>
          <p:cNvSpPr txBox="1"/>
          <p:nvPr>
            <p:ph type="title"/>
          </p:nvPr>
        </p:nvSpPr>
        <p:spPr>
          <a:xfrm>
            <a:off x="838199" y="365125"/>
            <a:ext cx="10582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Fluxograma</a:t>
            </a:r>
            <a:endParaRPr/>
          </a:p>
        </p:txBody>
      </p:sp>
      <p:pic>
        <p:nvPicPr>
          <p:cNvPr id="258" name="Google Shape;258;g2d622da61b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950" y="1825625"/>
            <a:ext cx="10582200" cy="42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266" name="Google Shape;2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438" y="454039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13976" y="298801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 txBox="1"/>
          <p:nvPr/>
        </p:nvSpPr>
        <p:spPr>
          <a:xfrm>
            <a:off x="4564376" y="2917775"/>
            <a:ext cx="326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1" i="0" sz="4200" u="none" cap="none" strike="noStrike">
              <a:solidFill>
                <a:srgbClr val="17C3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/>
          <p:nvPr/>
        </p:nvSpPr>
        <p:spPr>
          <a:xfrm>
            <a:off x="2170585" y="2185506"/>
            <a:ext cx="7912500" cy="253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nome da empresa&#10;&#10;Descrição gerada automaticamente" id="274" name="Google Shape;274;p14"/>
          <p:cNvPicPr preferRelativeResize="0"/>
          <p:nvPr/>
        </p:nvPicPr>
        <p:blipFill rotWithShape="1">
          <a:blip r:embed="rId9">
            <a:alphaModFix/>
          </a:blip>
          <a:srcRect b="32872" l="0" r="0" t="32644"/>
          <a:stretch/>
        </p:blipFill>
        <p:spPr>
          <a:xfrm>
            <a:off x="9278695" y="387349"/>
            <a:ext cx="2504497" cy="8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09825" y="5858755"/>
            <a:ext cx="1889335" cy="2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2022-03-17T13:16:59Z</dcterms:created>
  <dc:creator>Fernanda Calomeno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0x0101008A112F207B503A4BAC8BF726CABD9702</vt:lpwstr>
  </property>
  <property fmtid="{D5CDD505-2E9C-101B-9397-08002B2CF9AE}" pid="3" name="MediaServiceImageTags">
    <vt:lpwstr/>
  </property>
</Properties>
</file>