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3A815-E0F6-A4EC-A466-1FA73A65CCC7}" v="819" dt="2022-05-28T05:30:28.106"/>
    <p1510:client id="{BD5DBE8A-5A1E-D1BF-80E0-228E9082BF17}" v="416" dt="2022-05-27T21:14:39.126"/>
    <p1510:client id="{C2BD4C75-DC8A-4EAC-D9C5-74B341C69F5B}" v="143" dt="2022-05-26T20:54:10.033"/>
    <p1510:client id="{E246A9A6-B098-406A-A622-C26F94780F8F}" v="56" dt="2022-05-21T02:40:04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08627"/>
            <a:ext cx="9144000" cy="2387600"/>
          </a:xfrm>
        </p:spPr>
        <p:txBody>
          <a:bodyPr/>
          <a:lstStyle/>
          <a:p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Apresentação</a:t>
            </a:r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 </a:t>
            </a:r>
            <a:b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</a:br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Logotipo</a:t>
            </a:r>
            <a:endParaRPr lang="en-US" sz="7200" i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28/05/2022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2E267-0AE3-A10F-6436-6BE3CA4CED34}"/>
              </a:ext>
            </a:extLst>
          </p:cNvPr>
          <p:cNvSpPr/>
          <p:nvPr/>
        </p:nvSpPr>
        <p:spPr>
          <a:xfrm>
            <a:off x="11274725" y="-4313"/>
            <a:ext cx="920150" cy="6930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26416-483F-00B2-CCEF-82BA2C67D70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2E2E6F5-6408-89C8-52C2-881828BC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24" y="6232462"/>
            <a:ext cx="1436915" cy="6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D34BBD-15C8-63B3-F3C3-04F7BF81756C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280-2115-3E14-DE8C-9F1A34609E71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10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59B26B84-30DB-FD6F-4B85-EC8CE9F5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3" y="257145"/>
            <a:ext cx="2743200" cy="2908663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5934F97-A2F7-5E85-4F2E-B71ABBA7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1" y="218718"/>
            <a:ext cx="2743200" cy="2985516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727DF2A-1FE5-BBB5-B329-C153A28F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924" y="407574"/>
            <a:ext cx="4388152" cy="2390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7A631E-86CD-FF55-E84F-EF14E53D87E6}"/>
              </a:ext>
            </a:extLst>
          </p:cNvPr>
          <p:cNvSpPr txBox="1"/>
          <p:nvPr/>
        </p:nvSpPr>
        <p:spPr>
          <a:xfrm>
            <a:off x="297543" y="4688114"/>
            <a:ext cx="4267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cs typeface="Calibri"/>
              </a:rPr>
              <a:t>Primeiros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rascunhos</a:t>
            </a:r>
            <a:r>
              <a:rPr lang="en-US" sz="2800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03AAEA-9BAF-2B05-187E-BE6386570443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7A521-C16B-1EF4-C99E-D63822717B42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11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96AF843-584D-4681-2292-86E9B93B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3" y="-209907"/>
            <a:ext cx="9697961" cy="5282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0FC37-022D-F1F2-C568-E2FFA7392C38}"/>
              </a:ext>
            </a:extLst>
          </p:cNvPr>
          <p:cNvSpPr txBox="1"/>
          <p:nvPr/>
        </p:nvSpPr>
        <p:spPr>
          <a:xfrm>
            <a:off x="1168400" y="4893735"/>
            <a:ext cx="2985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cs typeface="Calibri"/>
              </a:rPr>
              <a:t>Resultado</a:t>
            </a:r>
            <a:r>
              <a:rPr lang="en-US" sz="2800" dirty="0">
                <a:cs typeface="Calibri"/>
              </a:rPr>
              <a:t> final.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C99A1-0E34-1EFC-8689-457FB6DE69BF}"/>
              </a:ext>
            </a:extLst>
          </p:cNvPr>
          <p:cNvSpPr txBox="1"/>
          <p:nvPr/>
        </p:nvSpPr>
        <p:spPr>
          <a:xfrm>
            <a:off x="4347179" y="370613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 </a:t>
            </a:r>
            <a:r>
              <a:rPr lang="en-US" sz="1200" b="1" dirty="0" err="1"/>
              <a:t>utilizada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Blanka Font</a:t>
            </a:r>
          </a:p>
        </p:txBody>
      </p:sp>
    </p:spTree>
    <p:extLst>
      <p:ext uri="{BB962C8B-B14F-4D97-AF65-F5344CB8AC3E}">
        <p14:creationId xmlns:p14="http://schemas.microsoft.com/office/powerpoint/2010/main" val="426770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&#10;&#10;Description automatically generated">
            <a:extLst>
              <a:ext uri="{FF2B5EF4-FFF2-40B4-BE49-F238E27FC236}">
                <a16:creationId xmlns:a16="http://schemas.microsoft.com/office/drawing/2014/main" id="{2DDED1AD-F526-4D42-3079-AF77B4F6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3" y="-209907"/>
            <a:ext cx="9697961" cy="52820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D6F83-6B50-AD00-933B-C538EE4DDECC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96F1B-55C7-0F69-76D3-9EC5E0201821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C25D4-3EF1-0AF4-0830-13DF44210A6D}"/>
              </a:ext>
            </a:extLst>
          </p:cNvPr>
          <p:cNvSpPr txBox="1"/>
          <p:nvPr/>
        </p:nvSpPr>
        <p:spPr>
          <a:xfrm>
            <a:off x="527352" y="4809067"/>
            <a:ext cx="823443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A </a:t>
            </a:r>
            <a:r>
              <a:rPr lang="en-US" sz="2800" dirty="0" err="1"/>
              <a:t>elipse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verde</a:t>
            </a:r>
            <a:r>
              <a:rPr lang="en-US" sz="2800" dirty="0"/>
              <a:t> </a:t>
            </a:r>
            <a:r>
              <a:rPr lang="en-US" sz="2800" dirty="0" err="1"/>
              <a:t>faz</a:t>
            </a:r>
            <a:r>
              <a:rPr lang="en-US" sz="2800" dirty="0"/>
              <a:t> </a:t>
            </a:r>
            <a:r>
              <a:rPr lang="en-US" sz="2800" dirty="0" err="1"/>
              <a:t>referência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globo</a:t>
            </a:r>
            <a:r>
              <a:rPr lang="en-US" sz="2800" dirty="0"/>
              <a:t> </a:t>
            </a:r>
            <a:r>
              <a:rPr lang="en-US" sz="2800" dirty="0" err="1"/>
              <a:t>terrestre</a:t>
            </a:r>
            <a:r>
              <a:rPr lang="en-US" sz="2800" dirty="0"/>
              <a:t>.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O </a:t>
            </a:r>
            <a:r>
              <a:rPr lang="en-US" sz="2800" dirty="0" err="1">
                <a:cs typeface="Calibri"/>
              </a:rPr>
              <a:t>raio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representa</a:t>
            </a:r>
            <a:r>
              <a:rPr lang="en-US" sz="2800" dirty="0">
                <a:cs typeface="Calibri"/>
              </a:rPr>
              <a:t> a </a:t>
            </a:r>
            <a:r>
              <a:rPr lang="en-US" sz="2800" dirty="0" err="1">
                <a:cs typeface="Calibri"/>
              </a:rPr>
              <a:t>energia</a:t>
            </a:r>
            <a:r>
              <a:rPr lang="en-US" sz="2800" dirty="0">
                <a:cs typeface="Calibri"/>
              </a:rPr>
              <a:t> e, </a:t>
            </a:r>
            <a:r>
              <a:rPr lang="en-US" sz="2800" dirty="0" err="1">
                <a:cs typeface="Calibri"/>
              </a:rPr>
              <a:t>assim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como</a:t>
            </a:r>
            <a:r>
              <a:rPr lang="en-US" sz="2800" dirty="0">
                <a:cs typeface="Calibri"/>
              </a:rPr>
              <a:t> a </a:t>
            </a:r>
            <a:r>
              <a:rPr lang="en-US" sz="2800" dirty="0" err="1">
                <a:cs typeface="Calibri"/>
              </a:rPr>
              <a:t>fonte</a:t>
            </a:r>
            <a:r>
              <a:rPr lang="en-US" sz="2800" dirty="0">
                <a:cs typeface="Calibri"/>
              </a:rPr>
              <a:t>, </a:t>
            </a:r>
            <a:r>
              <a:rPr lang="en-US" sz="2800" dirty="0" err="1">
                <a:cs typeface="Calibri"/>
              </a:rPr>
              <a:t>sua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cor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está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semelhante</a:t>
            </a:r>
            <a:r>
              <a:rPr lang="en-US" sz="2800" dirty="0">
                <a:cs typeface="Calibri"/>
              </a:rPr>
              <a:t> a do 13º </a:t>
            </a:r>
            <a:r>
              <a:rPr lang="en-US" sz="2800" dirty="0" err="1">
                <a:cs typeface="Calibri"/>
              </a:rPr>
              <a:t>objetivo</a:t>
            </a:r>
            <a:r>
              <a:rPr lang="en-US" sz="2800" dirty="0">
                <a:cs typeface="Calibri"/>
              </a:rPr>
              <a:t> da ONU.</a:t>
            </a:r>
          </a:p>
        </p:txBody>
      </p:sp>
    </p:spTree>
    <p:extLst>
      <p:ext uri="{BB962C8B-B14F-4D97-AF65-F5344CB8AC3E}">
        <p14:creationId xmlns:p14="http://schemas.microsoft.com/office/powerpoint/2010/main" val="259296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956E1A-90C8-3C77-B210-D8605B436F79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6C031-1787-495A-12F7-037FE5A1B26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13</a:t>
            </a:r>
          </a:p>
        </p:txBody>
      </p:sp>
      <p:pic>
        <p:nvPicPr>
          <p:cNvPr id="6" name="Picture 6" descr="Text, logo&#10;&#10;Description automatically generated">
            <a:extLst>
              <a:ext uri="{FF2B5EF4-FFF2-40B4-BE49-F238E27FC236}">
                <a16:creationId xmlns:a16="http://schemas.microsoft.com/office/drawing/2014/main" id="{860D1401-C421-1678-03AE-E9D66D35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76" y="-838859"/>
            <a:ext cx="8851294" cy="482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62163-FD82-6EF5-12FA-D15A3327B54A}"/>
              </a:ext>
            </a:extLst>
          </p:cNvPr>
          <p:cNvSpPr txBox="1"/>
          <p:nvPr/>
        </p:nvSpPr>
        <p:spPr>
          <a:xfrm>
            <a:off x="720876" y="3139924"/>
            <a:ext cx="824653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A </a:t>
            </a:r>
            <a:r>
              <a:rPr lang="en-US" sz="2800" dirty="0" err="1">
                <a:cs typeface="Calibri"/>
              </a:rPr>
              <a:t>fonte</a:t>
            </a:r>
            <a:r>
              <a:rPr lang="en-US" sz="2800" dirty="0">
                <a:cs typeface="Calibri"/>
              </a:rPr>
              <a:t> é </a:t>
            </a:r>
            <a:r>
              <a:rPr lang="en-US" sz="2800" dirty="0" err="1">
                <a:cs typeface="Calibri"/>
              </a:rPr>
              <a:t>uma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variação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moderno</a:t>
            </a:r>
            <a:r>
              <a:rPr lang="en-US" sz="2800" dirty="0">
                <a:cs typeface="Calibri"/>
              </a:rPr>
              <a:t> e </a:t>
            </a:r>
            <a:r>
              <a:rPr lang="en-US" sz="2800" dirty="0" err="1">
                <a:cs typeface="Calibri"/>
              </a:rPr>
              <a:t>escrita</a:t>
            </a:r>
            <a:r>
              <a:rPr lang="en-US" sz="2800" dirty="0">
                <a:cs typeface="Calibri"/>
              </a:rPr>
              <a:t> tribal para </a:t>
            </a:r>
            <a:r>
              <a:rPr lang="en-US" sz="2800" dirty="0" err="1">
                <a:cs typeface="Calibri"/>
              </a:rPr>
              <a:t>mixar</a:t>
            </a:r>
            <a:r>
              <a:rPr lang="en-US" sz="2800" dirty="0">
                <a:cs typeface="Calibri"/>
              </a:rPr>
              <a:t> o </a:t>
            </a:r>
            <a:r>
              <a:rPr lang="en-US" sz="2800" dirty="0" err="1">
                <a:cs typeface="Calibri"/>
              </a:rPr>
              <a:t>moderno</a:t>
            </a:r>
            <a:r>
              <a:rPr lang="en-US" sz="2800" dirty="0">
                <a:cs typeface="Calibri"/>
              </a:rPr>
              <a:t> da </a:t>
            </a:r>
            <a:r>
              <a:rPr lang="en-US" sz="2800" dirty="0" err="1">
                <a:cs typeface="Calibri"/>
              </a:rPr>
              <a:t>eletrecidade</a:t>
            </a:r>
            <a:r>
              <a:rPr lang="en-US" sz="2800" dirty="0">
                <a:cs typeface="Calibri"/>
              </a:rPr>
              <a:t> e a </a:t>
            </a:r>
            <a:r>
              <a:rPr lang="en-US" sz="2800" dirty="0" err="1">
                <a:cs typeface="Calibri"/>
              </a:rPr>
              <a:t>tribo</a:t>
            </a:r>
            <a:r>
              <a:rPr lang="en-US" sz="2800" dirty="0">
                <a:cs typeface="Calibri"/>
              </a:rPr>
              <a:t> com Gaia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A24E66-9E1C-B2C4-CE5D-0C6CBDE916C0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0AA30-33B6-E3E7-CD3F-7CE03CC99659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14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CD9E97D4-05BE-CC54-BACB-C861C572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5277" y="1582015"/>
            <a:ext cx="6154056" cy="3371052"/>
          </a:xfrm>
          <a:prstGeom prst="rect">
            <a:avLst/>
          </a:prstGeom>
        </p:spPr>
      </p:pic>
      <p:pic>
        <p:nvPicPr>
          <p:cNvPr id="7" name="Picture 7" descr="Text, logo&#10;&#10;Description automatically generated">
            <a:extLst>
              <a:ext uri="{FF2B5EF4-FFF2-40B4-BE49-F238E27FC236}">
                <a16:creationId xmlns:a16="http://schemas.microsoft.com/office/drawing/2014/main" id="{90E95443-28FF-156D-FA8D-5D7C5F2D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9" y="1713236"/>
            <a:ext cx="5343675" cy="2899338"/>
          </a:xfrm>
          <a:prstGeom prst="rect">
            <a:avLst/>
          </a:prstGeom>
        </p:spPr>
      </p:pic>
      <p:pic>
        <p:nvPicPr>
          <p:cNvPr id="8" name="Picture 8" descr="Text, logo&#10;&#10;Description automatically generated">
            <a:extLst>
              <a:ext uri="{FF2B5EF4-FFF2-40B4-BE49-F238E27FC236}">
                <a16:creationId xmlns:a16="http://schemas.microsoft.com/office/drawing/2014/main" id="{FA805172-5FF2-6596-2615-105D17E07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7" y="1883026"/>
            <a:ext cx="4654248" cy="2524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34E9BC-4DCA-7AF6-613C-779DD20FA081}"/>
              </a:ext>
            </a:extLst>
          </p:cNvPr>
          <p:cNvSpPr txBox="1"/>
          <p:nvPr/>
        </p:nvSpPr>
        <p:spPr>
          <a:xfrm>
            <a:off x="1047447" y="529287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800" dirty="0" err="1"/>
              <a:t>Variações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3228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8939-F919-96CD-86D1-6ED1BFA9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Design Digital</a:t>
            </a:r>
            <a:b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</a:b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Prof. Daniel Robledo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49EF-2039-817B-1F84-92F043FF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Grupo do PI:</a:t>
            </a:r>
          </a:p>
          <a:p>
            <a:pPr marL="0" indent="0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Ana Talitha França Souza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Daniel França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Eric Michel Estevam da Silva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Harthur Felipe Benetti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Luiz Fernando Avelino Betelli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Silmara Oliveira Lima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Vitor Villanova de Oliveira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sz="4900" i="1" dirty="0">
              <a:latin typeface="Calibri Light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2B7DE-7126-2FB5-A0F1-0F8855EA9114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63C3-4853-971B-97B7-0E6614C473F4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7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DA93-E9A6-E7EE-C9AE-0C464E21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i="1" dirty="0" err="1">
                <a:cs typeface="Calibri Light"/>
              </a:rPr>
              <a:t>Definição</a:t>
            </a:r>
            <a:r>
              <a:rPr lang="en-US" sz="4900" i="1" dirty="0">
                <a:cs typeface="Calibri Light"/>
              </a:rPr>
              <a:t> de </a:t>
            </a:r>
            <a:r>
              <a:rPr lang="en-US" sz="4900" i="1" dirty="0" err="1">
                <a:cs typeface="Calibri Light"/>
              </a:rPr>
              <a:t>logotipo</a:t>
            </a:r>
            <a:endParaRPr lang="en-US" sz="4900" i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6C84-8A8C-AB02-D6CC-8DCB5444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acordo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dicionário</a:t>
            </a:r>
            <a:r>
              <a:rPr lang="en-US" dirty="0">
                <a:cs typeface="Calibri"/>
              </a:rPr>
              <a:t> Oxford, </a:t>
            </a:r>
            <a:r>
              <a:rPr lang="en-US" dirty="0" err="1">
                <a:cs typeface="Calibri"/>
              </a:rPr>
              <a:t>logotipo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letras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reunidas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peça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impresso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tipografia</a:t>
            </a:r>
            <a:r>
              <a:rPr lang="en-US" dirty="0">
                <a:cs typeface="Calibri"/>
              </a:rPr>
              <a:t>, com o </a:t>
            </a:r>
            <a:r>
              <a:rPr lang="en-US" dirty="0" err="1">
                <a:cs typeface="Calibri"/>
              </a:rPr>
              <a:t>objetivo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acelerar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trabalho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composição</a:t>
            </a:r>
            <a:r>
              <a:rPr lang="en-US" dirty="0">
                <a:cs typeface="Calibri"/>
              </a:rPr>
              <a:t> manual.</a:t>
            </a: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É um </a:t>
            </a:r>
            <a:r>
              <a:rPr lang="en-US" dirty="0" err="1">
                <a:cs typeface="Calibri"/>
              </a:rPr>
              <a:t>símbolo</a:t>
            </a:r>
            <a:r>
              <a:rPr lang="en-US" dirty="0">
                <a:cs typeface="Calibri"/>
              </a:rPr>
              <a:t> que serve à </a:t>
            </a:r>
            <a:r>
              <a:rPr lang="en-US" dirty="0" err="1">
                <a:cs typeface="Calibri"/>
              </a:rPr>
              <a:t>identificação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empresa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instituição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produto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marca</a:t>
            </a:r>
            <a:r>
              <a:rPr lang="en-US" dirty="0">
                <a:cs typeface="Calibri"/>
              </a:rPr>
              <a:t> etc. C</a:t>
            </a:r>
            <a:r>
              <a:rPr lang="pt-BR" dirty="0" err="1">
                <a:latin typeface="Calibri"/>
                <a:cs typeface="Arial"/>
              </a:rPr>
              <a:t>onsiste</a:t>
            </a:r>
            <a:r>
              <a:rPr lang="pt-BR" dirty="0">
                <a:latin typeface="Calibri"/>
                <a:cs typeface="Arial"/>
              </a:rPr>
              <a:t> na estilização de uma letra ou na combinação de grupo de letras e símbolo com design característico, fixo e peculiar.</a:t>
            </a:r>
            <a:endParaRPr lang="en-US" dirty="0">
              <a:latin typeface="Calibri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DBD28-3AD6-FE77-CBF6-846F9FE83E93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D5CD0-C96B-2C84-90A3-701B093A17D2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04041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4F8-EF0C-908D-DD66-7A7C9615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4" y="-360590"/>
            <a:ext cx="10515600" cy="1325563"/>
          </a:xfrm>
        </p:spPr>
        <p:txBody>
          <a:bodyPr/>
          <a:lstStyle/>
          <a:p>
            <a:r>
              <a:rPr lang="en-US" sz="1200" b="1" dirty="0">
                <a:cs typeface="Calibri Light"/>
              </a:rPr>
              <a:t>Figura 1: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 17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objetivos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desenvolvimento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sustentável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IV</a:t>
            </a:r>
            <a:endParaRPr lang="en-US" sz="1200" cap="all" dirty="0" err="1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endParaRPr lang="en-US" sz="2800" b="1" dirty="0">
              <a:cs typeface="Calibri Ligh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F896A17-0A76-03D7-84A8-2EEA19D1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581" y="168576"/>
            <a:ext cx="8377410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9946E-109B-6398-78E4-6C364D29759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29A14-F9D1-0C26-C852-238A48641F1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698A4-2B18-4375-64F7-7E5E5AE7261A}"/>
              </a:ext>
            </a:extLst>
          </p:cNvPr>
          <p:cNvSpPr txBox="1"/>
          <p:nvPr/>
        </p:nvSpPr>
        <p:spPr>
          <a:xfrm>
            <a:off x="3297162" y="4518781"/>
            <a:ext cx="4666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Fonte:</a:t>
            </a:r>
            <a:r>
              <a:rPr lang="en-US" sz="1200" dirty="0"/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https://globalherit.hypotheses.org/6325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CB492-A63C-AB36-1DCE-F08A33126FFD}"/>
              </a:ext>
            </a:extLst>
          </p:cNvPr>
          <p:cNvSpPr txBox="1"/>
          <p:nvPr/>
        </p:nvSpPr>
        <p:spPr>
          <a:xfrm>
            <a:off x="246894" y="4915657"/>
            <a:ext cx="1055672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BR" sz="2800" dirty="0">
                <a:latin typeface="Calibri"/>
                <a:cs typeface="Arial"/>
              </a:rPr>
              <a:t>Nosso PI está fundamentado na pauta da ONU dos The Global </a:t>
            </a:r>
            <a:r>
              <a:rPr lang="pt-BR" sz="2800" dirty="0" err="1">
                <a:latin typeface="Calibri"/>
                <a:cs typeface="Arial"/>
              </a:rPr>
              <a:t>Goals</a:t>
            </a:r>
            <a:r>
              <a:rPr lang="pt-BR" sz="2800" dirty="0">
                <a:latin typeface="Calibri"/>
                <a:cs typeface="Arial"/>
              </a:rPr>
              <a:t>.</a:t>
            </a:r>
          </a:p>
          <a:p>
            <a:pPr marL="457200" indent="-457200">
              <a:buFont typeface="Arial"/>
              <a:buChar char="•"/>
            </a:pPr>
            <a:endParaRPr lang="pt-BR" sz="2800" dirty="0">
              <a:latin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pt-BR" sz="2800" dirty="0">
                <a:latin typeface="Calibri"/>
                <a:cs typeface="Arial"/>
              </a:rPr>
              <a:t>O The Global </a:t>
            </a:r>
            <a:r>
              <a:rPr lang="pt-BR" sz="2800" dirty="0" err="1">
                <a:latin typeface="Calibri"/>
                <a:cs typeface="Arial"/>
              </a:rPr>
              <a:t>Goals</a:t>
            </a:r>
            <a:r>
              <a:rPr lang="pt-BR" sz="2800" dirty="0">
                <a:latin typeface="Calibri"/>
                <a:cs typeface="Arial"/>
              </a:rPr>
              <a:t> são 17 objetivos globais para o desenvolvimento sustentável.</a:t>
            </a:r>
          </a:p>
          <a:p>
            <a:pPr marL="457200" indent="-457200">
              <a:buFont typeface="Arial"/>
              <a:buChar char="•"/>
            </a:pPr>
            <a:endParaRPr lang="pt-BR" sz="2800" dirty="0">
              <a:latin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pt-BR" sz="2800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72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9DCC-FE3A-0ECD-DEDA-40424536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62371" y="6957030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39A9C3D-D48B-9CB7-55E4-BB5F2CA7D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650" y="2155182"/>
            <a:ext cx="1902127" cy="190212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D0EFF8-356C-6198-150A-87DB07ADE55F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1D251-31D7-9F98-2161-171BD9C60855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5AA95-E03D-6844-A82C-BEF77CB87548}"/>
              </a:ext>
            </a:extLst>
          </p:cNvPr>
          <p:cNvSpPr txBox="1"/>
          <p:nvPr/>
        </p:nvSpPr>
        <p:spPr>
          <a:xfrm>
            <a:off x="757162" y="1192590"/>
            <a:ext cx="71942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O </a:t>
            </a:r>
            <a:r>
              <a:rPr lang="en-US" sz="2800" dirty="0" err="1">
                <a:cs typeface="Calibri"/>
              </a:rPr>
              <a:t>objetivo</a:t>
            </a:r>
            <a:r>
              <a:rPr lang="en-US" sz="2800" dirty="0">
                <a:cs typeface="Calibri"/>
              </a:rPr>
              <a:t> que </a:t>
            </a:r>
            <a:r>
              <a:rPr lang="en-US" sz="2800" dirty="0" err="1">
                <a:cs typeface="Calibri"/>
              </a:rPr>
              <a:t>será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trabalhado</a:t>
            </a:r>
            <a:r>
              <a:rPr lang="en-US" sz="2800" dirty="0">
                <a:cs typeface="Calibri"/>
              </a:rPr>
              <a:t> no PI é o 13º.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DFC7A-B47D-5E3D-75B9-ED8DF184C5D1}"/>
              </a:ext>
            </a:extLst>
          </p:cNvPr>
          <p:cNvSpPr txBox="1"/>
          <p:nvPr/>
        </p:nvSpPr>
        <p:spPr>
          <a:xfrm>
            <a:off x="841829" y="4567162"/>
            <a:ext cx="66620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cs typeface="Calibri"/>
              </a:rPr>
              <a:t>Ações</a:t>
            </a:r>
            <a:r>
              <a:rPr lang="en-US" sz="2800" dirty="0">
                <a:cs typeface="Calibri"/>
              </a:rPr>
              <a:t> contra a </a:t>
            </a:r>
            <a:r>
              <a:rPr lang="en-US" sz="2800" dirty="0" err="1">
                <a:cs typeface="Calibri"/>
              </a:rPr>
              <a:t>mudança</a:t>
            </a:r>
            <a:r>
              <a:rPr lang="en-US" sz="2800" dirty="0">
                <a:cs typeface="Calibri"/>
              </a:rPr>
              <a:t> global do </a:t>
            </a:r>
            <a:r>
              <a:rPr lang="en-US" sz="2800" dirty="0" err="1">
                <a:cs typeface="Calibri"/>
              </a:rPr>
              <a:t>clima</a:t>
            </a:r>
            <a:r>
              <a:rPr lang="en-US" sz="28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1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4FA850-AE68-7AAC-D53B-12FCE49F9AE9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1AD6B-173D-52CD-CF95-34C86C804B66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EC13D-FB36-184D-534C-B01C1F5B06F5}"/>
              </a:ext>
            </a:extLst>
          </p:cNvPr>
          <p:cNvSpPr txBox="1"/>
          <p:nvPr/>
        </p:nvSpPr>
        <p:spPr>
          <a:xfrm>
            <a:off x="769257" y="1773162"/>
            <a:ext cx="70732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A nossa contribuição contra a para mudança global no clima: é o EKKOGAIA.</a:t>
            </a:r>
            <a:endParaRPr lang="en-US" sz="28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2D353-12E1-EC13-63CB-7E4EB49919BD}"/>
              </a:ext>
            </a:extLst>
          </p:cNvPr>
          <p:cNvSpPr txBox="1"/>
          <p:nvPr/>
        </p:nvSpPr>
        <p:spPr>
          <a:xfrm>
            <a:off x="4032704" y="3851275"/>
            <a:ext cx="339634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Mas o que é EKKOGAIA?</a:t>
            </a:r>
          </a:p>
        </p:txBody>
      </p:sp>
    </p:spTree>
    <p:extLst>
      <p:ext uri="{BB962C8B-B14F-4D97-AF65-F5344CB8AC3E}">
        <p14:creationId xmlns:p14="http://schemas.microsoft.com/office/powerpoint/2010/main" val="198268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317862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EKKOGAIA</a:t>
            </a:r>
            <a:endParaRPr lang="en-US" sz="4900" i="1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853924" y="1712686"/>
            <a:ext cx="7242628" cy="4661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000" dirty="0" err="1">
                <a:latin typeface="Calibri"/>
                <a:cs typeface="Arial"/>
              </a:rPr>
              <a:t>Ekkogaia</a:t>
            </a:r>
            <a:r>
              <a:rPr lang="pt-BR" sz="2000" dirty="0">
                <a:latin typeface="Calibri"/>
                <a:cs typeface="Arial"/>
              </a:rPr>
              <a:t> é um aplicativo para dispositivos móveis que auxilia seu usuário a economizar energia elétrica:</a:t>
            </a:r>
            <a:endParaRPr lang="en-US" sz="2000">
              <a:latin typeface="Calibri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latin typeface="Calibri"/>
              <a:ea typeface="+mn-lt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000" dirty="0">
                <a:latin typeface="Calibri"/>
                <a:cs typeface="Arial"/>
              </a:rPr>
              <a:t>Ele pode com a autorização do usuário mudar configurações no dispositivo, salvando a bateria e fazendo com que o indivíduo carregue menos vezes o seu dispositivo.</a:t>
            </a:r>
            <a:endParaRPr lang="pt-BR" sz="2000">
              <a:latin typeface="Calibri"/>
              <a:ea typeface="+mn-lt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endParaRPr lang="pt-BR" sz="2000" dirty="0">
              <a:latin typeface="Calibri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000" dirty="0">
                <a:latin typeface="Calibri"/>
                <a:cs typeface="Arial"/>
              </a:rPr>
              <a:t>Conta com dicas diárias de economia de energia.</a:t>
            </a:r>
            <a:endParaRPr lang="pt-BR" sz="2000">
              <a:latin typeface="Calibri"/>
              <a:ea typeface="+mn-lt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endParaRPr lang="pt-BR" sz="2000" dirty="0">
              <a:latin typeface="Calibri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000" dirty="0">
                <a:latin typeface="Calibri"/>
                <a:cs typeface="Arial"/>
              </a:rPr>
              <a:t>Possui um contador de gastos de energia. </a:t>
            </a:r>
            <a:endParaRPr lang="en-US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41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indoor, blue, painting, painted&#10;&#10;Description automatically generated">
            <a:extLst>
              <a:ext uri="{FF2B5EF4-FFF2-40B4-BE49-F238E27FC236}">
                <a16:creationId xmlns:a16="http://schemas.microsoft.com/office/drawing/2014/main" id="{A8BDB1D8-D963-B22A-43BE-C86A5695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88258"/>
            <a:ext cx="3771295" cy="3771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3924A-D253-19E7-AC97-A1349A762831}"/>
              </a:ext>
            </a:extLst>
          </p:cNvPr>
          <p:cNvSpPr txBox="1"/>
          <p:nvPr/>
        </p:nvSpPr>
        <p:spPr>
          <a:xfrm>
            <a:off x="4119637" y="104020"/>
            <a:ext cx="31060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Figura 2: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Gaia, 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deusa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 Terra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93AC6-304D-8D59-C002-43D72BD1CB6B}"/>
              </a:ext>
            </a:extLst>
          </p:cNvPr>
          <p:cNvSpPr txBox="1"/>
          <p:nvPr/>
        </p:nvSpPr>
        <p:spPr>
          <a:xfrm>
            <a:off x="4119638" y="4155925"/>
            <a:ext cx="2549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/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https://mitologiagrega.net.br/gaia-a-deusa-da-terra/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A5989-79D5-D09D-7022-6DEDBA8A6D2E}"/>
              </a:ext>
            </a:extLst>
          </p:cNvPr>
          <p:cNvSpPr txBox="1"/>
          <p:nvPr/>
        </p:nvSpPr>
        <p:spPr>
          <a:xfrm>
            <a:off x="273352" y="4930018"/>
            <a:ext cx="105083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O </a:t>
            </a:r>
            <a:r>
              <a:rPr lang="en-US" sz="2800" dirty="0" err="1">
                <a:cs typeface="Calibri"/>
              </a:rPr>
              <a:t>nome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Ekkogaia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vem</a:t>
            </a:r>
            <a:r>
              <a:rPr lang="en-US" sz="2800" dirty="0">
                <a:cs typeface="Calibri"/>
              </a:rPr>
              <a:t> da </a:t>
            </a:r>
            <a:r>
              <a:rPr lang="en-US" sz="2800" dirty="0" err="1">
                <a:cs typeface="Calibri"/>
              </a:rPr>
              <a:t>junção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duas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palavras</a:t>
            </a:r>
            <a:r>
              <a:rPr lang="en-US" sz="2800" dirty="0">
                <a:cs typeface="Calibri"/>
              </a:rPr>
              <a:t>: Economia + Gaia.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DD587-035E-B8B5-075F-AC3C88A471EF}"/>
              </a:ext>
            </a:extLst>
          </p:cNvPr>
          <p:cNvSpPr txBox="1"/>
          <p:nvPr/>
        </p:nvSpPr>
        <p:spPr>
          <a:xfrm>
            <a:off x="273352" y="5716210"/>
            <a:ext cx="110042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A </a:t>
            </a:r>
            <a:r>
              <a:rPr lang="en-US" sz="2800" dirty="0" err="1">
                <a:cs typeface="Calibri"/>
              </a:rPr>
              <a:t>palavra</a:t>
            </a:r>
            <a:r>
              <a:rPr lang="en-US" sz="2800" dirty="0">
                <a:cs typeface="Calibri"/>
              </a:rPr>
              <a:t> "Economia" </a:t>
            </a:r>
            <a:r>
              <a:rPr lang="en-US" sz="2800" dirty="0" err="1">
                <a:cs typeface="Calibri"/>
              </a:rPr>
              <a:t>foi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cortada</a:t>
            </a:r>
            <a:r>
              <a:rPr lang="en-US" sz="2800" dirty="0">
                <a:cs typeface="Calibri"/>
              </a:rPr>
              <a:t> e </a:t>
            </a:r>
            <a:r>
              <a:rPr lang="en-US" sz="2800" dirty="0" err="1">
                <a:cs typeface="Calibri"/>
              </a:rPr>
              <a:t>teve</a:t>
            </a:r>
            <a:r>
              <a:rPr lang="en-US" sz="2800" dirty="0">
                <a:cs typeface="Calibri"/>
              </a:rPr>
              <a:t> o "C" </a:t>
            </a:r>
            <a:r>
              <a:rPr lang="en-US" sz="2800" dirty="0" err="1">
                <a:cs typeface="Calibri"/>
              </a:rPr>
              <a:t>substituido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por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dois</a:t>
            </a:r>
            <a:r>
              <a:rPr lang="en-US" sz="2800" dirty="0">
                <a:cs typeface="Calibri"/>
              </a:rPr>
              <a:t> "K's".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0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2476BE-49DD-8848-83D9-A6E3B6098AEF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0C208-1DD5-2CD0-DC7B-41CAD6F20CDA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09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C2B314-D1F9-445D-D5D6-A8454090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787400"/>
            <a:ext cx="2743200" cy="2743200"/>
          </a:xfrm>
          <a:prstGeom prst="rect">
            <a:avLst/>
          </a:prstGeom>
        </p:spPr>
      </p:pic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36A0F5AE-D910-A9DD-CB8D-98899C94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77" y="1735668"/>
            <a:ext cx="2667000" cy="1524000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0C6932D-5E19-B5A8-0164-CC9C97EFB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699" y="1718507"/>
            <a:ext cx="2543175" cy="180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B60582-6762-8CC0-41A3-B4A1A229B496}"/>
              </a:ext>
            </a:extLst>
          </p:cNvPr>
          <p:cNvSpPr txBox="1"/>
          <p:nvPr/>
        </p:nvSpPr>
        <p:spPr>
          <a:xfrm>
            <a:off x="866019" y="34785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https://pt.vecteezy.com/arte-vetorial/2271392-eco-energy-logo-images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A7DF-3096-F517-B032-2189843F2FDE}"/>
              </a:ext>
            </a:extLst>
          </p:cNvPr>
          <p:cNvSpPr txBox="1"/>
          <p:nvPr/>
        </p:nvSpPr>
        <p:spPr>
          <a:xfrm>
            <a:off x="4446210" y="347859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>
                <a:solidFill>
                  <a:srgbClr val="7F7F7F"/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https://www.logaster.com.br/blog/tips/professions/create-electrician-logo/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720D7-ED47-F318-A924-35D5CC3453AD}"/>
              </a:ext>
            </a:extLst>
          </p:cNvPr>
          <p:cNvSpPr txBox="1"/>
          <p:nvPr/>
        </p:nvSpPr>
        <p:spPr>
          <a:xfrm>
            <a:off x="7808686" y="3478590"/>
            <a:ext cx="32149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ea typeface="+mn-lt"/>
                <a:cs typeface="+mn-lt"/>
              </a:rPr>
              <a:t>Fonte: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https://www.megapixl.com/lightning-logo-symbol-thunderbolt-cube-electricity-electric-power-icon-design-concept-illustration-58555973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A2846-6044-CD9F-B575-7B58344F09E7}"/>
              </a:ext>
            </a:extLst>
          </p:cNvPr>
          <p:cNvSpPr txBox="1"/>
          <p:nvPr/>
        </p:nvSpPr>
        <p:spPr>
          <a:xfrm>
            <a:off x="633942" y="5218036"/>
            <a:ext cx="62266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cs typeface="Calibri"/>
              </a:rPr>
              <a:t>Primeiras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inspirações</a:t>
            </a:r>
            <a:r>
              <a:rPr lang="en-US" sz="2800" dirty="0">
                <a:cs typeface="Calibri"/>
              </a:rPr>
              <a:t> para o </a:t>
            </a:r>
            <a:r>
              <a:rPr lang="en-US" sz="2800" dirty="0" err="1">
                <a:cs typeface="Calibri"/>
              </a:rPr>
              <a:t>logotipo</a:t>
            </a:r>
            <a:r>
              <a:rPr lang="en-US" sz="2800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2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6611434B13A3479CB25E68C2F97656" ma:contentTypeVersion="8" ma:contentTypeDescription="Crie um novo documento." ma:contentTypeScope="" ma:versionID="e690f393f58afc50289eb8bca84d0b5e">
  <xsd:schema xmlns:xsd="http://www.w3.org/2001/XMLSchema" xmlns:xs="http://www.w3.org/2001/XMLSchema" xmlns:p="http://schemas.microsoft.com/office/2006/metadata/properties" xmlns:ns2="1d59b4e3-a75a-45fd-b48b-7e736d129f7c" xmlns:ns3="0d2254a8-b9ed-4394-a847-13ad7b246dd9" targetNamespace="http://schemas.microsoft.com/office/2006/metadata/properties" ma:root="true" ma:fieldsID="35e1e1df96c581faa18d9b75de6153ec" ns2:_="" ns3:_="">
    <xsd:import namespace="1d59b4e3-a75a-45fd-b48b-7e736d129f7c"/>
    <xsd:import namespace="0d2254a8-b9ed-4394-a847-13ad7b246dd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9b4e3-a75a-45fd-b48b-7e736d129f7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254a8-b9ed-4394-a847-13ad7b246dd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3fd8ced-df81-45f2-880c-27d017974e7c}" ma:internalName="TaxCatchAll" ma:showField="CatchAllData" ma:web="0d2254a8-b9ed-4394-a847-13ad7b246d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59b4e3-a75a-45fd-b48b-7e736d129f7c">
      <Terms xmlns="http://schemas.microsoft.com/office/infopath/2007/PartnerControls"/>
    </lcf76f155ced4ddcb4097134ff3c332f>
    <TaxCatchAll xmlns="0d2254a8-b9ed-4394-a847-13ad7b246dd9" xsi:nil="true"/>
  </documentManagement>
</p:properties>
</file>

<file path=customXml/itemProps1.xml><?xml version="1.0" encoding="utf-8"?>
<ds:datastoreItem xmlns:ds="http://schemas.openxmlformats.org/officeDocument/2006/customXml" ds:itemID="{308407FC-F17D-47E8-AA88-62D24346204B}"/>
</file>

<file path=customXml/itemProps2.xml><?xml version="1.0" encoding="utf-8"?>
<ds:datastoreItem xmlns:ds="http://schemas.openxmlformats.org/officeDocument/2006/customXml" ds:itemID="{0271FEB8-267E-4B28-AAFD-6837C5AC29C2}"/>
</file>

<file path=customXml/itemProps3.xml><?xml version="1.0" encoding="utf-8"?>
<ds:datastoreItem xmlns:ds="http://schemas.openxmlformats.org/officeDocument/2006/customXml" ds:itemID="{4BE94CC1-0AD3-421C-BD23-C60399E02F7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Apresentação  Logotipo</vt:lpstr>
      <vt:lpstr>Design Digital Prof. Daniel Robledo </vt:lpstr>
      <vt:lpstr>Definição de logotipo</vt:lpstr>
      <vt:lpstr>Figura 1: Os 17 objetivos de desenvolvimento sustentável IV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497</cp:revision>
  <dcterms:created xsi:type="dcterms:W3CDTF">2022-05-21T01:40:10Z</dcterms:created>
  <dcterms:modified xsi:type="dcterms:W3CDTF">2022-05-28T05:30:35Z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0x0101000F6611434B13A3479CB25E68C2F97656</vt:lpwstr>
  </property>
</Properties>
</file>