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74" r:id="rId9"/>
    <p:sldId id="275" r:id="rId10"/>
    <p:sldId id="276" r:id="rId11"/>
    <p:sldId id="277" r:id="rId12"/>
    <p:sldId id="280" r:id="rId13"/>
    <p:sldId id="263" r:id="rId14"/>
    <p:sldId id="269" r:id="rId15"/>
    <p:sldId id="273" r:id="rId16"/>
    <p:sldId id="272" r:id="rId17"/>
    <p:sldId id="265" r:id="rId18"/>
    <p:sldId id="267" r:id="rId19"/>
    <p:sldId id="268" r:id="rId20"/>
    <p:sldId id="281" r:id="rId21"/>
    <p:sldId id="285" r:id="rId22"/>
    <p:sldId id="286" r:id="rId23"/>
    <p:sldId id="270" r:id="rId24"/>
    <p:sldId id="271" r:id="rId25"/>
    <p:sldId id="284" r:id="rId26"/>
    <p:sldId id="287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Markov Models in DNA Sequencing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Marino &amp; Eric Marti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6019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 </a:t>
            </a:r>
            <a:r>
              <a:rPr lang="en-US" dirty="0"/>
              <a:t>- http://en.wikipedia.org/wiki/Viterbi_algorithm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63" y="2057400"/>
            <a:ext cx="440126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7" y="1828800"/>
            <a:ext cx="327209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9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6019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 </a:t>
            </a:r>
            <a:r>
              <a:rPr lang="en-US" dirty="0"/>
              <a:t>- http://en.wikipedia.org/wiki/Viterbi_algorithm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2057400"/>
            <a:ext cx="4997665" cy="264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41714"/>
            <a:ext cx="305869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5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60" y="2286000"/>
            <a:ext cx="4849390" cy="253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6019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 </a:t>
            </a:r>
            <a:r>
              <a:rPr lang="en-US" dirty="0"/>
              <a:t>- http://en.wikipedia.org/wiki/Viterbi_algorithm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05869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8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FragGeneScan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Start codons – ATG, GTG, TTG</a:t>
                </a:r>
              </a:p>
              <a:p>
                <a:r>
                  <a:rPr lang="en-US" dirty="0" smtClean="0"/>
                  <a:t>Stop codons – TAA, TAG, TGA</a:t>
                </a:r>
              </a:p>
              <a:p>
                <a:r>
                  <a:rPr lang="en-US" dirty="0" smtClean="0"/>
                  <a:t>Training set determines probability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𝑇𝐴𝐺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𝑠𝑡𝑜𝑝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=0.54,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𝑇𝐴𝐴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𝑠𝑡𝑜𝑝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=0.30,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𝑇𝐺𝐴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𝑠𝑡𝑜𝑝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=0.16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Start states modeled by positional weight matrix over 63 nucleotides centered on a putative start codon ATG, GTG, or TTG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𝑠𝑐𝑜𝑟𝑒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61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𝑡𝑟𝑖𝑛𝑢𝑐𝑙𝑒𝑜𝑡𝑖𝑑𝑒𝑖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𝑃𝑊𝑀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𝑡𝑟𝑖𝑛𝑢𝑐𝑙𝑒𝑜𝑡𝑖𝑑𝑒𝑖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𝑃𝑊𝑀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probability of observing trinucleotide at </a:t>
                </a:r>
                <a:r>
                  <a:rPr lang="en-US" dirty="0" smtClean="0"/>
                  <a:t>position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given the PWM of triplet frequencies (from training set)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5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518" y="628066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[1]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4071" y="5325925"/>
            <a:ext cx="7315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Sensitivity – ratio of true positives to all annotated genes</a:t>
            </a:r>
          </a:p>
          <a:p>
            <a:r>
              <a:rPr lang="en-US" dirty="0" smtClean="0"/>
              <a:t>Specificity – ratio of true positives to all predicted genes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477000" cy="48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0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FragGeneScan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</a:t>
            </a:r>
            <a:r>
              <a:rPr lang="en-US" dirty="0" err="1" smtClean="0"/>
              <a:t>FragGeneScan</a:t>
            </a:r>
            <a:r>
              <a:rPr lang="en-US" dirty="0" smtClean="0"/>
              <a:t> for 100 </a:t>
            </a:r>
            <a:r>
              <a:rPr lang="en-US" dirty="0" err="1" smtClean="0"/>
              <a:t>bp</a:t>
            </a:r>
            <a:r>
              <a:rPr lang="en-US" dirty="0" smtClean="0"/>
              <a:t> only 5% lower than for longer reads</a:t>
            </a:r>
          </a:p>
          <a:p>
            <a:r>
              <a:rPr lang="en-US" dirty="0" err="1" smtClean="0"/>
              <a:t>MetaGene</a:t>
            </a:r>
            <a:r>
              <a:rPr lang="en-US" dirty="0" smtClean="0"/>
              <a:t> shows 22% decrease in accuracy for shorter reads</a:t>
            </a:r>
          </a:p>
          <a:p>
            <a:r>
              <a:rPr lang="en-US" dirty="0" err="1" smtClean="0"/>
              <a:t>FragGeneScan</a:t>
            </a:r>
            <a:r>
              <a:rPr lang="en-US" dirty="0" smtClean="0"/>
              <a:t> shows consistently better performance by up to 65%</a:t>
            </a:r>
          </a:p>
          <a:p>
            <a:r>
              <a:rPr lang="en-US" dirty="0" smtClean="0"/>
              <a:t>Increased accuracy comes at expense of increased computation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of Howard Hughes Medical Institute</a:t>
            </a:r>
          </a:p>
          <a:p>
            <a:r>
              <a:rPr lang="en-US" dirty="0" smtClean="0"/>
              <a:t>Identify homologous protein and nucleotide sequences</a:t>
            </a:r>
          </a:p>
          <a:p>
            <a:r>
              <a:rPr lang="en-US" dirty="0" smtClean="0"/>
              <a:t>Core utility for protein family databases such as </a:t>
            </a:r>
            <a:r>
              <a:rPr lang="en-US" dirty="0" err="1" smtClean="0"/>
              <a:t>Pfam</a:t>
            </a:r>
            <a:r>
              <a:rPr lang="en-US" dirty="0" smtClean="0"/>
              <a:t> and </a:t>
            </a:r>
            <a:r>
              <a:rPr lang="en-US" dirty="0" err="1" smtClean="0"/>
              <a:t>InterPro</a:t>
            </a:r>
            <a:endParaRPr lang="en-US" dirty="0" smtClean="0"/>
          </a:p>
          <a:p>
            <a:r>
              <a:rPr lang="en-US" dirty="0" smtClean="0"/>
              <a:t>HMMER3 is complete rewrite of HMMER2 optimized for speed</a:t>
            </a:r>
          </a:p>
        </p:txBody>
      </p:sp>
    </p:spTree>
    <p:extLst>
      <p:ext uri="{BB962C8B-B14F-4D97-AF65-F5344CB8AC3E}">
        <p14:creationId xmlns:p14="http://schemas.microsoft.com/office/powerpoint/2010/main" val="35887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HMMER3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a heuristic acceleration algorithm in order to optimize for </a:t>
            </a:r>
            <a:r>
              <a:rPr lang="en-US" dirty="0" smtClean="0"/>
              <a:t>speed (not for all </a:t>
            </a:r>
            <a:r>
              <a:rPr lang="en-US" dirty="0" err="1" smtClean="0"/>
              <a:t>Pfam</a:t>
            </a:r>
            <a:r>
              <a:rPr lang="en-US" dirty="0" smtClean="0"/>
              <a:t> models)</a:t>
            </a:r>
            <a:endParaRPr lang="en-US" dirty="0" smtClean="0"/>
          </a:p>
          <a:p>
            <a:pPr lvl="1"/>
            <a:r>
              <a:rPr lang="en-US" dirty="0" smtClean="0"/>
              <a:t>Limits search model with heuristic filter</a:t>
            </a:r>
          </a:p>
          <a:p>
            <a:pPr lvl="1"/>
            <a:r>
              <a:rPr lang="en-US" dirty="0" smtClean="0"/>
              <a:t>Use of vector instructions</a:t>
            </a:r>
            <a:endParaRPr lang="en-US" dirty="0" smtClean="0"/>
          </a:p>
          <a:p>
            <a:r>
              <a:rPr lang="en-US" dirty="0" smtClean="0"/>
              <a:t>Protein queries – approximately as fast as BLAST</a:t>
            </a:r>
          </a:p>
          <a:p>
            <a:r>
              <a:rPr lang="en-US" dirty="0" smtClean="0"/>
              <a:t>DNA queries – less than 10x slower than BLAST</a:t>
            </a:r>
          </a:p>
          <a:p>
            <a:r>
              <a:rPr lang="en-US" dirty="0" smtClean="0"/>
              <a:t>Utilizes Smith-Waterman algorithm  (similar to Viterbi)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</a:t>
            </a:r>
            <a:r>
              <a:rPr lang="en-US" dirty="0" err="1" smtClean="0"/>
              <a:t>Watermann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𝑚𝑎𝑥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baseline="-25000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𝑏𝑗</m:t>
                                </m:r>
                              </m:e>
                            </m:d>
                            <m:r>
                              <a:rPr lang="en-US" b="0" i="1" baseline="-25000" dirty="0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𝑀𝑎𝑡𝑐h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𝑀𝑖𝑠𝑚𝑎𝑡𝑐h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max</m:t>
                            </m:r>
                            <m:r>
                              <m:rPr>
                                <m:sty m:val="p"/>
                              </m:rPr>
                              <a:rPr lang="en-US" b="0" i="0" baseline="-25000" dirty="0" smtClean="0">
                                <a:latin typeface="Cambria Math"/>
                              </a:rPr>
                              <m:t>k</m:t>
                            </m:r>
                            <m:r>
                              <a:rPr lang="en-US" b="0" i="1" baseline="-25000" dirty="0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b="0" i="1" baseline="-25000" dirty="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𝑊𝑘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baseline="-25000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𝐷𝑒𝑙𝑒𝑡𝑖𝑜𝑛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max</m:t>
                            </m:r>
                            <m:r>
                              <m:rPr>
                                <m:sty m:val="p"/>
                              </m:rPr>
                              <a:rPr lang="en-US" b="0" i="0" baseline="-25000" dirty="0" smtClean="0">
                                <a:latin typeface="Cambria Math"/>
                              </a:rPr>
                              <m:t>l</m:t>
                            </m:r>
                            <m:r>
                              <a:rPr lang="en-US" b="0" i="1" baseline="-25000" dirty="0" smtClean="0">
                                <a:latin typeface="Cambria Math"/>
                                <a:ea typeface="Cambria Math"/>
                              </a:rPr>
                              <m:t>≥1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⁡{</m:t>
                            </m:r>
                            <m:d>
                              <m:dPr>
                                <m:endChr m:val="}"/>
                                <m:ctrlPr>
                                  <a:rPr lang="en-US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𝑙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𝑊𝑙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𝐼𝑛𝑠𝑒𝑟𝑡𝑖𝑜𝑛</m:t>
                            </m:r>
                          </m:e>
                        </m:eqAr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 is the gap-scoring scheme</a:t>
                </a:r>
              </a:p>
              <a:p>
                <a:r>
                  <a:rPr lang="en-US" dirty="0" smtClean="0"/>
                  <a:t>H(</a:t>
                </a:r>
                <a:r>
                  <a:rPr lang="en-US" dirty="0" err="1"/>
                  <a:t>i</a:t>
                </a:r>
                <a:r>
                  <a:rPr lang="en-US" dirty="0" err="1" smtClean="0"/>
                  <a:t>,j</a:t>
                </a:r>
                <a:r>
                  <a:rPr lang="en-US" dirty="0" smtClean="0"/>
                  <a:t>) is the maximum similarity score</a:t>
                </a:r>
              </a:p>
              <a:p>
                <a:r>
                  <a:rPr lang="en-US" dirty="0"/>
                  <a:t>s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) is similarity function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</a:t>
            </a:r>
            <a:r>
              <a:rPr lang="en-US" dirty="0" err="1" smtClean="0"/>
              <a:t>Watermann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343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Sequence 1 = ACACACTA; sequence 2 = AGCACACA</a:t>
                </a:r>
              </a:p>
              <a:p>
                <a:r>
                  <a:rPr lang="en-US" dirty="0"/>
                  <a:t>s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) = +2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and -1 for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Result – sequence 1 = A-CACACTA; sequence 2 = AGCACAC-A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343400"/>
              </a:xfrm>
              <a:blipFill rotWithShape="1">
                <a:blip r:embed="rId2"/>
                <a:stretch>
                  <a:fillRect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7543800" cy="224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59436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 -http://en.wikipedia.org/wiki/Smith%E2%80%93Waterman_algorithm</a:t>
            </a:r>
          </a:p>
        </p:txBody>
      </p:sp>
    </p:spTree>
    <p:extLst>
      <p:ext uri="{BB962C8B-B14F-4D97-AF65-F5344CB8AC3E}">
        <p14:creationId xmlns:p14="http://schemas.microsoft.com/office/powerpoint/2010/main" val="28562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 process satisfying the Markov Property</a:t>
            </a:r>
          </a:p>
          <a:p>
            <a:r>
              <a:rPr lang="en-US" dirty="0" smtClean="0"/>
              <a:t>Probability distribution of future states dependent on present and past states depends only on present state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47989"/>
            <a:ext cx="5738813" cy="140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572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http://www.math.cornell.edu/~numb3rs/blanco/Undercurrents.html</a:t>
            </a:r>
          </a:p>
        </p:txBody>
      </p:sp>
    </p:spTree>
    <p:extLst>
      <p:ext uri="{BB962C8B-B14F-4D97-AF65-F5344CB8AC3E}">
        <p14:creationId xmlns:p14="http://schemas.microsoft.com/office/powerpoint/2010/main" val="22937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HMMer</a:t>
            </a:r>
            <a:r>
              <a:rPr lang="en-US" dirty="0" smtClean="0"/>
              <a:t> Algorithm[2]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and insert states emission probabilities learned during model estimation</a:t>
            </a:r>
          </a:p>
          <a:p>
            <a:r>
              <a:rPr lang="en-US" dirty="0" smtClean="0"/>
              <a:t>Insertions and deletions modeled by transition probabilities to them</a:t>
            </a:r>
          </a:p>
          <a:p>
            <a:r>
              <a:rPr lang="en-US" dirty="0" smtClean="0"/>
              <a:t>New algorithm limits transition possibilities to optimize for speed (from nine to seven)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Dirichlet</a:t>
            </a:r>
            <a:r>
              <a:rPr lang="en-US" dirty="0" smtClean="0"/>
              <a:t> mixture model</a:t>
            </a:r>
          </a:p>
          <a:p>
            <a:pPr lvl="1"/>
            <a:r>
              <a:rPr lang="en-US" dirty="0" smtClean="0"/>
              <a:t>L-parameter family of probability densities over (L-1)-dimensional space</a:t>
            </a:r>
          </a:p>
          <a:p>
            <a:pPr lvl="1"/>
            <a:r>
              <a:rPr lang="en-US" dirty="0" smtClean="0"/>
              <a:t>Mathematically convenient for multinomial space to assume prior is a </a:t>
            </a:r>
            <a:r>
              <a:rPr lang="en-US" dirty="0" err="1" smtClean="0"/>
              <a:t>Dirichlet</a:t>
            </a:r>
            <a:r>
              <a:rPr lang="en-US" dirty="0" smtClean="0"/>
              <a:t> distribution</a:t>
            </a:r>
          </a:p>
          <a:p>
            <a:pPr lvl="1"/>
            <a:r>
              <a:rPr lang="en-US" dirty="0" smtClean="0"/>
              <a:t>Components weighted probabilistically for each column given the amino acid frequency and combined with observed frequencies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HMMER Algorithm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group of sequences in training sequence that are highly similar may lead to overspecialization</a:t>
            </a:r>
          </a:p>
          <a:p>
            <a:r>
              <a:rPr lang="en-US" dirty="0" smtClean="0"/>
              <a:t>Sequence weighting techniques designed to overcome this</a:t>
            </a:r>
          </a:p>
          <a:p>
            <a:r>
              <a:rPr lang="en-US" dirty="0" smtClean="0"/>
              <a:t>Sequence weighting gives outlier sequence additional importance in calculating model parameters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62719"/>
            <a:ext cx="5048000" cy="243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59436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 </a:t>
            </a:r>
            <a:r>
              <a:rPr lang="en-US" dirty="0"/>
              <a:t>-http://compbio.soe.ucsc.edu/ismb99.handouts/KK185FP.html#seq_weight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assigned to a sequence determines its influence on final HMM</a:t>
            </a:r>
          </a:p>
          <a:p>
            <a:r>
              <a:rPr lang="en-US" dirty="0" smtClean="0"/>
              <a:t>Relative weights determined and then scaled to sum to the total weight</a:t>
            </a:r>
          </a:p>
          <a:p>
            <a:r>
              <a:rPr lang="en-US" dirty="0" err="1" smtClean="0"/>
              <a:t>HMMer</a:t>
            </a:r>
            <a:r>
              <a:rPr lang="en-US" dirty="0" smtClean="0"/>
              <a:t> groups sequences by single-linkage clustering and counts number of clusters above a specified level of identity</a:t>
            </a:r>
          </a:p>
          <a:p>
            <a:r>
              <a:rPr lang="en-US" dirty="0"/>
              <a:t>Sequence can be scored locally to entire profile (global/local) or part (local/local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local/local can result in multiple hits per sequence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in HMMER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Hmmalign</a:t>
            </a:r>
            <a:r>
              <a:rPr lang="en-US" dirty="0" smtClean="0"/>
              <a:t> – align sequences to existing model</a:t>
            </a:r>
          </a:p>
          <a:p>
            <a:r>
              <a:rPr lang="en-US" dirty="0" err="1" smtClean="0"/>
              <a:t>Hmmbuild</a:t>
            </a:r>
            <a:r>
              <a:rPr lang="en-US" dirty="0" smtClean="0"/>
              <a:t> – build a model from a multiple sequence alignment</a:t>
            </a:r>
          </a:p>
          <a:p>
            <a:r>
              <a:rPr lang="en-US" dirty="0" err="1" smtClean="0"/>
              <a:t>Hmmconvert</a:t>
            </a:r>
            <a:r>
              <a:rPr lang="en-US" dirty="0" smtClean="0"/>
              <a:t> – convert a model file into different formats</a:t>
            </a:r>
          </a:p>
          <a:p>
            <a:r>
              <a:rPr lang="en-US" dirty="0" err="1" smtClean="0"/>
              <a:t>Hmmemit</a:t>
            </a:r>
            <a:r>
              <a:rPr lang="en-US" dirty="0" smtClean="0"/>
              <a:t> – emit sequences probabilistically from a profile hmm</a:t>
            </a:r>
          </a:p>
          <a:p>
            <a:r>
              <a:rPr lang="en-US" dirty="0" err="1" smtClean="0"/>
              <a:t>Hmmfetch</a:t>
            </a:r>
            <a:r>
              <a:rPr lang="en-US" dirty="0" smtClean="0"/>
              <a:t> – get a single model from an HMM database</a:t>
            </a:r>
          </a:p>
          <a:p>
            <a:r>
              <a:rPr lang="en-US" dirty="0" err="1" smtClean="0"/>
              <a:t>Hmmpress</a:t>
            </a:r>
            <a:r>
              <a:rPr lang="en-US" dirty="0" smtClean="0"/>
              <a:t> – format an HMM database into a binary format for </a:t>
            </a:r>
            <a:r>
              <a:rPr lang="en-US" dirty="0" err="1" smtClean="0"/>
              <a:t>hmmscan</a:t>
            </a:r>
            <a:endParaRPr lang="en-US" dirty="0" smtClean="0"/>
          </a:p>
          <a:p>
            <a:r>
              <a:rPr lang="en-US" dirty="0" err="1" smtClean="0"/>
              <a:t>Hmmscan</a:t>
            </a:r>
            <a:r>
              <a:rPr lang="en-US" dirty="0" smtClean="0"/>
              <a:t> – search a sequence against a profile HMM database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in </a:t>
            </a:r>
            <a:r>
              <a:rPr lang="en-US" dirty="0" err="1" smtClean="0"/>
              <a:t>HMMer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Hmmsim</a:t>
            </a:r>
            <a:r>
              <a:rPr lang="en-US" dirty="0" smtClean="0"/>
              <a:t> – collect score distributions on random sequences</a:t>
            </a:r>
          </a:p>
          <a:p>
            <a:r>
              <a:rPr lang="en-US" dirty="0" err="1" smtClean="0"/>
              <a:t>Hmmstat</a:t>
            </a:r>
            <a:r>
              <a:rPr lang="en-US" dirty="0" smtClean="0"/>
              <a:t> – show summary statistics for each profile in a HMM database</a:t>
            </a:r>
          </a:p>
          <a:p>
            <a:r>
              <a:rPr lang="en-US" dirty="0" err="1" smtClean="0"/>
              <a:t>Phmmer</a:t>
            </a:r>
            <a:r>
              <a:rPr lang="en-US" dirty="0" smtClean="0"/>
              <a:t> – search a sequence against a sequence database (similar to BLAST)</a:t>
            </a:r>
          </a:p>
          <a:p>
            <a:r>
              <a:rPr lang="en-US" dirty="0" err="1" smtClean="0"/>
              <a:t>Hmmsearch</a:t>
            </a:r>
            <a:r>
              <a:rPr lang="en-US" dirty="0" smtClean="0"/>
              <a:t> – search a sequence database for matches to an HMM</a:t>
            </a:r>
          </a:p>
          <a:p>
            <a:r>
              <a:rPr lang="en-US" dirty="0" err="1" smtClean="0"/>
              <a:t>Jackhmmer</a:t>
            </a:r>
            <a:r>
              <a:rPr lang="en-US" dirty="0" smtClean="0"/>
              <a:t> – iteratively search a </a:t>
            </a:r>
            <a:r>
              <a:rPr lang="en-US" dirty="0" smtClean="0"/>
              <a:t>sequence </a:t>
            </a:r>
            <a:r>
              <a:rPr lang="en-US" dirty="0" smtClean="0"/>
              <a:t>against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7620000" cy="271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4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76200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Query start/end – start/end of the maximum expected accuracy (MEA) alignment with respect to the profile HMM</a:t>
            </a:r>
          </a:p>
          <a:p>
            <a:r>
              <a:rPr lang="en-US" dirty="0" smtClean="0"/>
              <a:t>Target Envelope – defines a subsequence for which there is substantial probability supporting a homologous domain/hit</a:t>
            </a:r>
          </a:p>
          <a:p>
            <a:r>
              <a:rPr lang="en-US" dirty="0" smtClean="0"/>
              <a:t>Target Alignment – start/end of MEA alignment of this domain with respect to the target sequence</a:t>
            </a:r>
          </a:p>
          <a:p>
            <a:r>
              <a:rPr lang="en-US" dirty="0" smtClean="0"/>
              <a:t>Bias – bias composition correction is bit score difference contributed by null2 model; high bias scores represent potential false positives</a:t>
            </a:r>
          </a:p>
          <a:p>
            <a:r>
              <a:rPr lang="en-US" dirty="0" smtClean="0"/>
              <a:t>Accuracy – measure of the reliability of the overall alignment</a:t>
            </a:r>
          </a:p>
          <a:p>
            <a:r>
              <a:rPr lang="en-US" dirty="0" smtClean="0"/>
              <a:t>% Identity – </a:t>
            </a:r>
            <a:r>
              <a:rPr lang="en-US" dirty="0" err="1" smtClean="0"/>
              <a:t>precentage</a:t>
            </a:r>
            <a:r>
              <a:rPr lang="en-US" dirty="0" smtClean="0"/>
              <a:t> of identical residues between query and target</a:t>
            </a:r>
          </a:p>
          <a:p>
            <a:r>
              <a:rPr lang="en-US" dirty="0" smtClean="0"/>
              <a:t>% similarity – similar to identity but using sum of identical and similar residues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85042"/>
            <a:ext cx="6400800" cy="220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/>
              <a:t>Rho, Mina, </a:t>
            </a:r>
            <a:r>
              <a:rPr lang="en-US" dirty="0" err="1"/>
              <a:t>Haixu</a:t>
            </a:r>
            <a:r>
              <a:rPr lang="en-US" dirty="0"/>
              <a:t> Tang, and Yuzhen Ye. "</a:t>
            </a:r>
            <a:r>
              <a:rPr lang="en-US" dirty="0" err="1"/>
              <a:t>FragGeneScan</a:t>
            </a:r>
            <a:r>
              <a:rPr lang="en-US" dirty="0"/>
              <a:t>: predicting genes in short and error-prone reads." </a:t>
            </a:r>
            <a:r>
              <a:rPr lang="en-US" i="1" dirty="0"/>
              <a:t>Nucleic acids research</a:t>
            </a:r>
            <a:r>
              <a:rPr lang="en-US" dirty="0"/>
              <a:t> 38.20 (2010): e191-e191</a:t>
            </a:r>
            <a:r>
              <a:rPr lang="en-US" dirty="0" smtClean="0"/>
              <a:t>.</a:t>
            </a:r>
          </a:p>
          <a:p>
            <a:r>
              <a:rPr lang="en-US" dirty="0" smtClean="0"/>
              <a:t>[2] </a:t>
            </a:r>
            <a:r>
              <a:rPr lang="en-US" dirty="0" err="1"/>
              <a:t>Wistrand</a:t>
            </a:r>
            <a:r>
              <a:rPr lang="en-US" dirty="0"/>
              <a:t>, Markus, and Erik LL </a:t>
            </a:r>
            <a:r>
              <a:rPr lang="en-US" dirty="0" err="1"/>
              <a:t>Sonnhammer</a:t>
            </a:r>
            <a:r>
              <a:rPr lang="en-US" dirty="0"/>
              <a:t>. "Improved profile HMM performance by assessment of critical algorithmic features in SAM and HMMER." </a:t>
            </a:r>
            <a:r>
              <a:rPr lang="en-US" i="1" dirty="0"/>
              <a:t>BMC bioinformatics</a:t>
            </a:r>
            <a:r>
              <a:rPr lang="en-US" dirty="0"/>
              <a:t> 6.1 (2005): 99</a:t>
            </a:r>
            <a:r>
              <a:rPr lang="en-US" dirty="0" smtClean="0"/>
              <a:t>.</a:t>
            </a:r>
          </a:p>
          <a:p>
            <a:r>
              <a:rPr lang="en-US" dirty="0" smtClean="0"/>
              <a:t>[3] </a:t>
            </a:r>
            <a:r>
              <a:rPr lang="en-US" dirty="0"/>
              <a:t>Sinha, Swati, and Andrew Michael Lynn. "HMM-</a:t>
            </a:r>
            <a:r>
              <a:rPr lang="en-US" dirty="0" err="1"/>
              <a:t>ModE</a:t>
            </a:r>
            <a:r>
              <a:rPr lang="en-US" dirty="0"/>
              <a:t>: implementation, benchmarking and validation with HMMER3." </a:t>
            </a:r>
            <a:r>
              <a:rPr lang="en-US" i="1" dirty="0"/>
              <a:t>BMC research notes</a:t>
            </a:r>
            <a:r>
              <a:rPr lang="en-US" dirty="0"/>
              <a:t> 7.1 (2014): 483</a:t>
            </a:r>
            <a:r>
              <a:rPr lang="en-US" dirty="0" smtClean="0"/>
              <a:t>.</a:t>
            </a:r>
          </a:p>
          <a:p>
            <a:r>
              <a:rPr lang="en-US" dirty="0"/>
              <a:t>[4] http://</a:t>
            </a:r>
            <a:r>
              <a:rPr lang="en-US" dirty="0" smtClean="0"/>
              <a:t>hmmer.janelia.org/help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further information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https://github.com/ericJmarti/ECES490-Tutorial-9/blob/master/README.md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5017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behavior of unobservable hidden states to be a Markov process</a:t>
            </a:r>
          </a:p>
          <a:p>
            <a:r>
              <a:rPr lang="en-US" dirty="0" smtClean="0"/>
              <a:t>Requires knowledge regarding emission and transmission probabilities</a:t>
            </a:r>
          </a:p>
          <a:p>
            <a:pPr lvl="1"/>
            <a:r>
              <a:rPr lang="en-US" dirty="0" smtClean="0"/>
              <a:t>Emission probabilities – probability of observation given the system is in a particular state</a:t>
            </a:r>
          </a:p>
          <a:p>
            <a:pPr lvl="1"/>
            <a:r>
              <a:rPr lang="en-US" dirty="0" smtClean="0"/>
              <a:t>Transmission probabilities – probability distribution of next state given current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Model observed sequence of bases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}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baseline="-25000" smtClean="0">
                              <a:latin typeface="Cambria Math"/>
                              <a:ea typeface="Cambria Math"/>
                            </a:rPr>
                            <m:t>≥0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∈{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}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by two-state hidden Markov model with non-observable state binary with one corresponding to coding region and zero corresponding to non-coding region</a:t>
                </a:r>
              </a:p>
              <a:p>
                <a:r>
                  <a:rPr lang="en-US" dirty="0" smtClean="0"/>
                  <a:t> Codons composed of three successive symbols , thus, a higher order HMM is appropriate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 baseline="-2500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depends on current state X</a:t>
                </a:r>
                <a14:m>
                  <m:oMath xmlns:m="http://schemas.openxmlformats.org/officeDocument/2006/math">
                    <m:r>
                      <a:rPr lang="en-US" i="1" baseline="-2500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as well as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𝑚𝑜𝑑𝑢𝑙𝑜</m:t>
                    </m:r>
                    <m:r>
                      <a:rPr lang="en-US" b="0" i="1" smtClean="0">
                        <a:latin typeface="Cambria Math"/>
                      </a:rPr>
                      <m:t> 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Alternatively, condition state probability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 baseline="-25000">
                        <a:latin typeface="Cambria Math"/>
                      </a:rPr>
                      <m:t>𝑘</m:t>
                    </m:r>
                    <m:r>
                      <a:rPr lang="en-US" b="0" i="1" baseline="-25000" smtClean="0">
                        <a:latin typeface="Cambria Math"/>
                      </a:rPr>
                      <m:t>−1 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 baseline="-25000">
                        <a:latin typeface="Cambria Math"/>
                      </a:rPr>
                      <m:t>𝑘</m:t>
                    </m:r>
                    <m:r>
                      <a:rPr lang="en-US" b="0" i="1" baseline="-25000" smtClean="0"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 smtClean="0"/>
                  <a:t> in addition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 baseline="-25000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4701" r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5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FragGeneScan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in 2010 by </a:t>
            </a:r>
            <a:r>
              <a:rPr lang="en-US" dirty="0" smtClean="0"/>
              <a:t>researches at Indiana University School of Informatics and Computing in collaboration with the Center for Genomics and Bioinformatics</a:t>
            </a:r>
          </a:p>
          <a:p>
            <a:r>
              <a:rPr lang="en-US" dirty="0" err="1" smtClean="0"/>
              <a:t>Probablistic</a:t>
            </a:r>
            <a:r>
              <a:rPr lang="en-US" dirty="0" smtClean="0"/>
              <a:t> </a:t>
            </a:r>
            <a:r>
              <a:rPr lang="en-US" dirty="0" smtClean="0"/>
              <a:t>model combines sequencing error models and codon usages to improve accuracy in predicting protein-coding regions</a:t>
            </a:r>
          </a:p>
          <a:p>
            <a:r>
              <a:rPr lang="en-US" dirty="0" smtClean="0"/>
              <a:t>Unique features</a:t>
            </a:r>
          </a:p>
          <a:p>
            <a:pPr lvl="1"/>
            <a:r>
              <a:rPr lang="en-US" dirty="0" smtClean="0"/>
              <a:t>Finding genes fragmented by boundary of given input sequences</a:t>
            </a:r>
          </a:p>
          <a:p>
            <a:pPr lvl="1"/>
            <a:r>
              <a:rPr lang="en-US" dirty="0" smtClean="0"/>
              <a:t>Correcting frameshifts caused by </a:t>
            </a:r>
            <a:r>
              <a:rPr lang="en-US" dirty="0" err="1" smtClean="0"/>
              <a:t>indel</a:t>
            </a:r>
            <a:r>
              <a:rPr lang="en-US" dirty="0" smtClean="0"/>
              <a:t> errors in reads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FragGeneScan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Viterbi algorithm – determines most likely sequence of hidden states</a:t>
                </a:r>
              </a:p>
              <a:p>
                <a:r>
                  <a:rPr lang="en-US" dirty="0" smtClean="0"/>
                  <a:t>Conditions</a:t>
                </a:r>
              </a:p>
              <a:p>
                <a:pPr lvl="1"/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Length of genes is no longer than 60 </a:t>
                </a:r>
                <a:r>
                  <a:rPr lang="en-US" dirty="0" err="1" smtClean="0"/>
                  <a:t>bp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(ii) Genes start in a start state or match state</a:t>
                </a:r>
              </a:p>
              <a:p>
                <a:pPr lvl="1"/>
                <a:r>
                  <a:rPr lang="en-US" dirty="0" smtClean="0"/>
                  <a:t>(iii) genes end in a stop state</a:t>
                </a:r>
              </a:p>
              <a:p>
                <a:r>
                  <a:rPr lang="en-US" dirty="0" smtClean="0"/>
                  <a:t>Predicts complete genes as well as partial gene</a:t>
                </a:r>
              </a:p>
              <a:p>
                <a:r>
                  <a:rPr lang="en-US" dirty="0"/>
                  <a:t>Computational complexity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where n is the total length of input genomic sequences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36099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6019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 </a:t>
            </a:r>
            <a:r>
              <a:rPr lang="en-US" dirty="0"/>
              <a:t>- http://en.wikipedia.org/wiki/Viterbi_algorithm</a:t>
            </a:r>
          </a:p>
        </p:txBody>
      </p:sp>
    </p:spTree>
    <p:extLst>
      <p:ext uri="{BB962C8B-B14F-4D97-AF65-F5344CB8AC3E}">
        <p14:creationId xmlns:p14="http://schemas.microsoft.com/office/powerpoint/2010/main" val="8254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41436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6019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 </a:t>
            </a:r>
            <a:r>
              <a:rPr lang="en-US" dirty="0"/>
              <a:t>- http://en.wikipedia.org/wiki/Viterbi_algorithm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52900" y="1447800"/>
            <a:ext cx="381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Observation matrix – {normal, cold, dizzy}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likely generated by states  - {Healthy, Healthy, Fever}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6019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 </a:t>
            </a:r>
            <a:r>
              <a:rPr lang="en-US" dirty="0"/>
              <a:t>- http://en.wikipedia.org/wiki/Viterbi_algorithm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71600"/>
            <a:ext cx="3173186" cy="412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41436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2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616</TotalTime>
  <Words>1243</Words>
  <Application>Microsoft Office PowerPoint</Application>
  <PresentationFormat>On-screen Show (4:3)</PresentationFormat>
  <Paragraphs>144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Adjacency</vt:lpstr>
      <vt:lpstr>Hidden Markov Models in DNA Sequencing</vt:lpstr>
      <vt:lpstr>Markov Process</vt:lpstr>
      <vt:lpstr>Hidden Markov Model</vt:lpstr>
      <vt:lpstr>Example</vt:lpstr>
      <vt:lpstr>FragGeneScan</vt:lpstr>
      <vt:lpstr>FragGeneScan Algorithm</vt:lpstr>
      <vt:lpstr>Viterbi Algorithm</vt:lpstr>
      <vt:lpstr>Viterbi Algorithm</vt:lpstr>
      <vt:lpstr>Viterbi Algorithm</vt:lpstr>
      <vt:lpstr>Viterbi Algorithm</vt:lpstr>
      <vt:lpstr>Viterbi Algorithm</vt:lpstr>
      <vt:lpstr>Viterbi Algorithm</vt:lpstr>
      <vt:lpstr>FragGeneScan Algorithm</vt:lpstr>
      <vt:lpstr>PowerPoint Presentation</vt:lpstr>
      <vt:lpstr>FragGeneScan</vt:lpstr>
      <vt:lpstr>HMMER</vt:lpstr>
      <vt:lpstr>HMMER3</vt:lpstr>
      <vt:lpstr>Smith-Watermann Algorithm</vt:lpstr>
      <vt:lpstr>Smith-Watermann Algorithm</vt:lpstr>
      <vt:lpstr>HMMer Algorithm[2]</vt:lpstr>
      <vt:lpstr>HMMER Algorithm [2]</vt:lpstr>
      <vt:lpstr>Sequence Weighting</vt:lpstr>
      <vt:lpstr>Programs in HMMER</vt:lpstr>
      <vt:lpstr>Programs in HMMer</vt:lpstr>
      <vt:lpstr>Output</vt:lpstr>
      <vt:lpstr>Output</vt:lpstr>
      <vt:lpstr>References</vt:lpstr>
      <vt:lpstr>For further information see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Models in DNA Sequencing</dc:title>
  <dc:creator>Owner</dc:creator>
  <cp:lastModifiedBy>Owner</cp:lastModifiedBy>
  <cp:revision>35</cp:revision>
  <dcterms:created xsi:type="dcterms:W3CDTF">2006-08-16T00:00:00Z</dcterms:created>
  <dcterms:modified xsi:type="dcterms:W3CDTF">2015-05-18T18:36:37Z</dcterms:modified>
</cp:coreProperties>
</file>