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05" r:id="rId2"/>
    <p:sldId id="509" r:id="rId3"/>
    <p:sldId id="504" r:id="rId4"/>
    <p:sldId id="564" r:id="rId5"/>
    <p:sldId id="522" r:id="rId6"/>
    <p:sldId id="419" r:id="rId7"/>
    <p:sldId id="264" r:id="rId8"/>
    <p:sldId id="507" r:id="rId9"/>
    <p:sldId id="508" r:id="rId10"/>
    <p:sldId id="318" r:id="rId11"/>
    <p:sldId id="562" r:id="rId12"/>
    <p:sldId id="565" r:id="rId13"/>
    <p:sldId id="315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62" autoAdjust="0"/>
    <p:restoredTop sz="60612" autoAdjust="0"/>
  </p:normalViewPr>
  <p:slideViewPr>
    <p:cSldViewPr snapToGrid="0">
      <p:cViewPr varScale="1">
        <p:scale>
          <a:sx n="173" d="100"/>
          <a:sy n="173" d="100"/>
        </p:scale>
        <p:origin x="56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7DEB0-5AA4-49C7-B0AD-AD047A002C4C}" type="datetimeFigureOut">
              <a:rPr lang="en-US" smtClean="0"/>
              <a:t>8/28/19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4D32B-0177-4B34-AE20-6C727056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05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Optimism, good natured humor, and effectively working together is immensely important to delivering good software… and likely equally important to delivering just about any quality product</a:t>
            </a:r>
          </a:p>
          <a:p>
            <a:endParaRPr lang="en-US" sz="1000" dirty="0"/>
          </a:p>
          <a:p>
            <a:r>
              <a:rPr lang="en-US" sz="1000" dirty="0"/>
              <a:t>Even if you don’t intend to be a professional software developer, many of the things that we learn will be valuable in related areas. </a:t>
            </a:r>
          </a:p>
          <a:p>
            <a:endParaRPr lang="en-US" sz="1000" dirty="0"/>
          </a:p>
          <a:p>
            <a:r>
              <a:rPr lang="en-US" sz="1000" dirty="0" err="1"/>
              <a:t>Soooo</a:t>
            </a:r>
            <a:r>
              <a:rPr lang="en-US" sz="1000" dirty="0"/>
              <a:t>… We have 16 weeks to learn something valuable and interesting. Let’s enjoy our time together and make the most out of it. </a:t>
            </a:r>
          </a:p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9809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59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This was kind of “hippy-</a:t>
            </a:r>
            <a:r>
              <a:rPr lang="en-US" sz="1200" dirty="0" err="1"/>
              <a:t>ish</a:t>
            </a:r>
            <a:r>
              <a:rPr lang="en-US" sz="1200" dirty="0"/>
              <a:t>” and egalitarian in its day… quite controversial in its day</a:t>
            </a:r>
          </a:p>
          <a:p>
            <a:r>
              <a:rPr lang="en-US" sz="1200" dirty="0"/>
              <a:t>“Everyone is a team member and is responsible for the work getting done”… we don’t need no titles or positions… self-organizing… we will make our own commitments… transparency (let’s share the information)… flexible/organic teams, organic architecture (minimal documentation/standards)… no contracts (let’s talk it over)</a:t>
            </a:r>
          </a:p>
          <a:p>
            <a:endParaRPr lang="en-US" sz="1200" dirty="0"/>
          </a:p>
          <a:p>
            <a:r>
              <a:rPr lang="en-US" sz="1200" dirty="0"/>
              <a:t>The flip side: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 will actively and voluntarily play important roles on our team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The rules (rituals) that we do have… we WILL follow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 will create, demo, and release working software/products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 will utilize practical processes, tools, documentation, and planning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When we make commitments, we will live up to those commitments… as a team (“No winners on a losing team, and no losers on a winning team”)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 will be responsive and continuously improve (Retrospectives)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 will be transparent with how WE work and share our information</a:t>
            </a:r>
          </a:p>
          <a:p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9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106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79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635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339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639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592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728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79CA-5593-44B9-9585-5A7B08973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E673A-A12E-4EAE-AAEE-1D8C33B97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0A690-A5A9-42A5-957B-F2043430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8/28/19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48F73-40C8-4265-B665-988DFC4E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18BEF-A0EA-4B00-B92A-31BD5EA0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0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0A69-0A96-4408-918B-852C2388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8B5C5-5982-4F25-BF80-70A68DCD7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C0DD-D1D4-451C-BF1E-F37CA37C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8/28/19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D31F2-3E3C-47BF-8B74-C37BA0DD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682A-A511-4060-AAD3-319915F8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E9592-4564-44CF-B146-ABA3624CF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E50E9-A590-46E1-B22A-4BA751B75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8E949-42D9-4FCC-AAF3-EFB914BE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8/28/19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3ABB1-B5C4-4B83-BF75-02D3BBA0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72D29-A262-47C0-9FDC-2EE0780D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7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B57A-183D-4B36-9232-552CD479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0C98B-E3AB-45A4-A3E1-FF422E28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B8398-2635-4C1D-9564-19BA39C3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8/28/19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A9543-AD96-46BC-8DF7-8D3A431C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41951-E228-421B-B28B-A22DED09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8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6655-2C75-4449-B634-FB2919A1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49C01-BA41-4848-89BE-AEBD93EC1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84383-F8B1-435B-BBF7-82BF7331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8/28/19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BF78A-8E6A-4777-828A-7D4D21D8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C4756-2709-41FD-88D4-E95D8564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1BDA-7A16-461F-9C8A-4B7C940E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7449F-FB5B-4BA4-86FD-F61EAFAC9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406EE-9A59-4BAD-AF1C-D47A03001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4744E-2FCD-4385-BC54-467012E2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8/28/19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1EDA2-C9E2-4C4E-A16E-24760B77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5CB8C-065A-4771-8014-F924C9A7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7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F573-D3B3-41CF-83F4-FB0F1647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6BC6E-3A34-4FC8-9590-CFFCBE7A4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2EE51-3653-4E27-A438-2A59EB999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1A0ED-D53F-4A9D-9260-E6196201D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D368D-018B-4D8D-97BA-7EA4B5A10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B6CC1-883C-4C1E-9BAD-C19C13B6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8/28/19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1A70F-1E03-456D-8F68-D9D440D9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6B607-F078-4C1F-A38F-1D01E074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3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38F5-2814-457A-B867-83EA39B6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6261F-9A9E-4B99-B9FE-B00381CB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8/28/19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28554-E12A-4C0E-A2CD-1F7E7901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EDE96-8BAE-4BD2-8359-AB9A4F1D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4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4D235-B521-434F-9C3A-7CE875F0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8/28/19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EB77C-E2C4-4B20-ADA3-6063C1E3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0CBED-9E87-451E-B4D8-6D08340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4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F71D-6F99-4644-9C32-F273FFE4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05EF-C2B9-456F-8835-AC3B30EC3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F5425-39B1-448C-8C09-17379C37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BA82B-3112-4EFF-AC26-2E536424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8/28/19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06351-6F3F-4F91-83A9-98E77363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C2999-BD87-4680-BD2C-CB3D582E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7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0D97-8169-48FD-9147-8032374D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B0208-ECE4-4EC6-8863-4F0A678DC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18575-E703-4582-85F8-8E9B25B79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62DF0-4906-4B3E-BFDB-1D097C8B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8/28/19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B56B4-594C-41A7-9BB0-DDD2A8B0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95E30-F343-40B8-BCB6-C1A66C3E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4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E1329-2699-44E1-85C9-6B4F2B3C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40CC9-D7DA-4EED-A52B-F8230F31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B572-3054-4639-B241-E9DD97237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E0E1-344B-4E26-B5AD-CE86AB802485}" type="datetimeFigureOut">
              <a:rPr lang="en-US" smtClean="0"/>
              <a:t>8/28/19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87CDE-CC99-473F-8F62-749AA3E6D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6558F-BCFA-4DF9-8CEB-3521E11E9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6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9TycLR0TqF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Discussion, Lecture, &amp; Lab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/>
              <a:t>Agenda for Wednesday, August 28</a:t>
            </a:r>
            <a:r>
              <a:rPr lang="en-US" sz="2200" baseline="30000" dirty="0"/>
              <a:t>th</a:t>
            </a:r>
            <a:r>
              <a:rPr lang="en-US" sz="2200" dirty="0"/>
              <a:t> from 2 to 2:50pm CST: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Review Assignment from Last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Friendly Conversation Topic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Q&amp;A: Course Syllabus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Q&amp;A: Programming Assignment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Q&amp;A: Quiz 1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Assignment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Lab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Wrap-up and Final Questions/Comments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Discussion &amp; Questions welcome at any time… please be present with no phones or email during our time together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55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Complete Activity List items though 10 and be prepared to discuss in our next class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992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  <a:endParaRPr lang="en-US" sz="36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398"/>
            <a:ext cx="10718950" cy="54633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Organize into Scrum teams (10 minutes):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Split up into “two pizza sized” teams (3-7 people)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Make sure that the team has a mix of programming experience levels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MacOS users may want to be on the same team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Identify a Scrum Master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Select a adjective/noun team name (i.e. Brown Bears, Backrow Bobcats, etc.)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Co-locate your team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Add your team name to your name card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Take a team picture (with name cards)</a:t>
            </a:r>
          </a:p>
        </p:txBody>
      </p:sp>
    </p:spTree>
    <p:extLst>
      <p:ext uri="{BB962C8B-B14F-4D97-AF65-F5344CB8AC3E}">
        <p14:creationId xmlns:p14="http://schemas.microsoft.com/office/powerpoint/2010/main" val="3264693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  <a:endParaRPr lang="en-US" sz="36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398"/>
            <a:ext cx="10718950" cy="54633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Scrum Team: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Discuss the assignment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Identify two team members (not the Scrum Master) who will each lead the discussion of a OOP Concept starting at 2:34pm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Discuss “Object-Oriented Programming Concepts &amp; Practices”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Team report-out by Scrum Master 2:48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u="sng" dirty="0"/>
              <a:t>Team Report-out Guidelines</a:t>
            </a:r>
          </a:p>
          <a:p>
            <a:pPr marL="0" indent="0">
              <a:buNone/>
            </a:pPr>
            <a:r>
              <a:rPr lang="en-US" sz="2000" dirty="0"/>
              <a:t>Scrum Master stand up, give your name, your team name, and briefly answer the following questions: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000" dirty="0"/>
              <a:t>What did you accomplish since the last meeting?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000" dirty="0"/>
              <a:t>What will you working on until the next meeting?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000" dirty="0"/>
              <a:t>Is the team committed to completing assignments? All/Most/Some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000" dirty="0"/>
              <a:t>What is getting in your way or keeping you from completing the assignments?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31569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4951" y="3025490"/>
            <a:ext cx="10013049" cy="807019"/>
          </a:xfrm>
        </p:spPr>
        <p:txBody>
          <a:bodyPr anchor="ctr">
            <a:noAutofit/>
          </a:bodyPr>
          <a:lstStyle/>
          <a:p>
            <a:r>
              <a:rPr lang="en-US" sz="3600" dirty="0"/>
              <a:t>Wrap-up and </a:t>
            </a:r>
            <a:br>
              <a:rPr lang="en-US" sz="3600" dirty="0"/>
            </a:br>
            <a:r>
              <a:rPr lang="en-US" sz="3600" dirty="0"/>
              <a:t>Final Questions/Comments</a:t>
            </a:r>
            <a:br>
              <a:rPr lang="en-US" sz="3600" dirty="0"/>
            </a:br>
            <a:br>
              <a:rPr lang="en-US" sz="3600" dirty="0"/>
            </a:br>
            <a:r>
              <a:rPr lang="en-US" sz="3600" b="1" dirty="0"/>
              <a:t>Take your name tags with you and bring them back to class through the end of Sprint 2</a:t>
            </a:r>
            <a:br>
              <a:rPr lang="en-US" sz="3600" b="1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50477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for This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Activity List items 1 through 8 before our next class and be prepared to discuss them 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Be ready to form Scrum teams that each have a mix of skill sets during our next lab/lecture session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Take your name tags with you and bring them back to class through the end of Sprint 2</a:t>
            </a:r>
          </a:p>
        </p:txBody>
      </p:sp>
    </p:spTree>
    <p:extLst>
      <p:ext uri="{BB962C8B-B14F-4D97-AF65-F5344CB8AC3E}">
        <p14:creationId xmlns:p14="http://schemas.microsoft.com/office/powerpoint/2010/main" val="2772111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Today’s “Friendly Conversation” topic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30752"/>
            <a:ext cx="10515601" cy="4646211"/>
          </a:xfrm>
        </p:spPr>
        <p:txBody>
          <a:bodyPr anchor="ctr"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3600" dirty="0"/>
              <a:t>Agile Manifesto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“We are uncovering better ways of developing software by doing it and helping others do it. Through this work we have come to value: </a:t>
            </a:r>
          </a:p>
          <a:p>
            <a:pPr lvl="1"/>
            <a:r>
              <a:rPr lang="en-US" sz="2000" dirty="0"/>
              <a:t>Individuals and interactions over processes and tools </a:t>
            </a:r>
          </a:p>
          <a:p>
            <a:pPr lvl="1"/>
            <a:r>
              <a:rPr lang="en-US" sz="2000" dirty="0"/>
              <a:t>Working software over comprehensive documentation </a:t>
            </a:r>
          </a:p>
          <a:p>
            <a:pPr lvl="1"/>
            <a:r>
              <a:rPr lang="en-US" sz="2000" dirty="0"/>
              <a:t>Customer collaboration over contract negotiation </a:t>
            </a:r>
          </a:p>
          <a:p>
            <a:pPr lvl="1"/>
            <a:r>
              <a:rPr lang="en-US" sz="2000" dirty="0"/>
              <a:t>Responding to change over following a plan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That is, while there is value in the items on the right, we value the items on the left more.”</a:t>
            </a:r>
          </a:p>
        </p:txBody>
      </p:sp>
    </p:spTree>
    <p:extLst>
      <p:ext uri="{BB962C8B-B14F-4D97-AF65-F5344CB8AC3E}">
        <p14:creationId xmlns:p14="http://schemas.microsoft.com/office/powerpoint/2010/main" val="783862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Discussion: Scrum </a:t>
            </a:r>
          </a:p>
        </p:txBody>
      </p:sp>
    </p:spTree>
    <p:extLst>
      <p:ext uri="{BB962C8B-B14F-4D97-AF65-F5344CB8AC3E}">
        <p14:creationId xmlns:p14="http://schemas.microsoft.com/office/powerpoint/2010/main" val="3278879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8B5CA-B7E4-41A8-A034-C822BB8F7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Scrum Roles </a:t>
            </a:r>
            <a:br>
              <a:rPr lang="en-US" dirty="0"/>
            </a:br>
            <a:r>
              <a:rPr lang="en-US" sz="3200" dirty="0"/>
              <a:t>from Introduction to Scrum - 7 Minutes YouTube video </a:t>
            </a:r>
            <a:r>
              <a:rPr lang="en-US" sz="3200" dirty="0">
                <a:hlinkClick r:id="rId3"/>
              </a:rPr>
              <a:t>[link]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3F4D2A-A464-486B-869D-13414E9D7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9293" y="1690688"/>
            <a:ext cx="9473413" cy="505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175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&amp; Scrum Roles –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6" y="612354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 err="1">
                <a:hlinkClick r:id="rId3" tooltip="User:Dr ian mitchell (page does not exist)"/>
              </a:rPr>
              <a:t>Dr</a:t>
            </a:r>
            <a:r>
              <a:rPr lang="en-US" dirty="0">
                <a:hlinkClick r:id="rId3" tooltip="User:Dr ian mitchell (page does not exist)"/>
              </a:rPr>
              <a:t> </a:t>
            </a:r>
            <a:r>
              <a:rPr lang="en-US" dirty="0" err="1">
                <a:hlinkClick r:id="rId3" tooltip="User:Dr ian mitchell (page does not exist)"/>
              </a:rPr>
              <a:t>ian</a:t>
            </a:r>
            <a:r>
              <a:rPr lang="en-US" dirty="0">
                <a:hlinkClick r:id="rId3" tooltip="User:Dr ian mitchell (page does not exist)"/>
              </a:rPr>
              <a:t> </a:t>
            </a:r>
            <a:r>
              <a:rPr lang="en-US" dirty="0" err="1">
                <a:hlinkClick r:id="rId3" tooltip="User:Dr ian mitchell (page does not exist)"/>
              </a:rPr>
              <a:t>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2221847" y="2608846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7901EE9-B35E-1246-B87C-60E51728ADB2}"/>
              </a:ext>
            </a:extLst>
          </p:cNvPr>
          <p:cNvSpPr/>
          <p:nvPr/>
        </p:nvSpPr>
        <p:spPr>
          <a:xfrm>
            <a:off x="6548040" y="3052384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859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Q&amp;A: Syllabus Overview</a:t>
            </a:r>
          </a:p>
        </p:txBody>
      </p:sp>
    </p:spTree>
    <p:extLst>
      <p:ext uri="{BB962C8B-B14F-4D97-AF65-F5344CB8AC3E}">
        <p14:creationId xmlns:p14="http://schemas.microsoft.com/office/powerpoint/2010/main" val="1661887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Q&amp;A: Programming Assignment 1</a:t>
            </a:r>
          </a:p>
        </p:txBody>
      </p:sp>
    </p:spTree>
    <p:extLst>
      <p:ext uri="{BB962C8B-B14F-4D97-AF65-F5344CB8AC3E}">
        <p14:creationId xmlns:p14="http://schemas.microsoft.com/office/powerpoint/2010/main" val="1487770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Q&amp;A: Quiz 1 </a:t>
            </a:r>
          </a:p>
        </p:txBody>
      </p:sp>
    </p:spTree>
    <p:extLst>
      <p:ext uri="{BB962C8B-B14F-4D97-AF65-F5344CB8AC3E}">
        <p14:creationId xmlns:p14="http://schemas.microsoft.com/office/powerpoint/2010/main" val="1858883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765</Words>
  <Application>Microsoft Macintosh PowerPoint</Application>
  <PresentationFormat>Widescreen</PresentationFormat>
  <Paragraphs>90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Object-Oriented Programming Discussion, Lecture, &amp; Lab Eric Pogue</vt:lpstr>
      <vt:lpstr>Assignment for This Class</vt:lpstr>
      <vt:lpstr>Today’s “Friendly Conversation” topic</vt:lpstr>
      <vt:lpstr>Discussion: Scrum </vt:lpstr>
      <vt:lpstr>Scrum Roles  from Introduction to Scrum - 7 Minutes YouTube video [link]</vt:lpstr>
      <vt:lpstr>Scrum &amp; Scrum Roles – Sprint Planning</vt:lpstr>
      <vt:lpstr>Q&amp;A: Syllabus Overview</vt:lpstr>
      <vt:lpstr>Q&amp;A: Programming Assignment 1</vt:lpstr>
      <vt:lpstr>Q&amp;A: Quiz 1 </vt:lpstr>
      <vt:lpstr>Assignment for Next Class</vt:lpstr>
      <vt:lpstr>Lab</vt:lpstr>
      <vt:lpstr>Lab</vt:lpstr>
      <vt:lpstr>Wrap-up and  Final Questions/Comments  Take your name tags with you and bring them back to class through the end of Sprint 2 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Discussion, Lecture, &amp; Lab Eric Pogue</dc:title>
  <dc:creator>Eric Pogue</dc:creator>
  <cp:lastModifiedBy>Pogue, Eric</cp:lastModifiedBy>
  <cp:revision>18</cp:revision>
  <dcterms:created xsi:type="dcterms:W3CDTF">2019-01-14T15:53:15Z</dcterms:created>
  <dcterms:modified xsi:type="dcterms:W3CDTF">2019-08-28T16:34:32Z</dcterms:modified>
</cp:coreProperties>
</file>