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" ContentType="application/vnd.ms-exce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05" r:id="rId2"/>
    <p:sldId id="916" r:id="rId3"/>
    <p:sldId id="757" r:id="rId4"/>
    <p:sldId id="898" r:id="rId5"/>
    <p:sldId id="911" r:id="rId6"/>
    <p:sldId id="912" r:id="rId7"/>
    <p:sldId id="913" r:id="rId8"/>
    <p:sldId id="914" r:id="rId9"/>
    <p:sldId id="915" r:id="rId10"/>
    <p:sldId id="755" r:id="rId11"/>
    <p:sldId id="759" r:id="rId12"/>
    <p:sldId id="917" r:id="rId13"/>
    <p:sldId id="656" r:id="rId14"/>
    <p:sldId id="661" r:id="rId15"/>
    <p:sldId id="6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29" autoAdjust="0"/>
    <p:restoredTop sz="88710" autoAdjust="0"/>
  </p:normalViewPr>
  <p:slideViewPr>
    <p:cSldViewPr snapToGrid="0">
      <p:cViewPr varScale="1">
        <p:scale>
          <a:sx n="257" d="100"/>
          <a:sy n="257" d="100"/>
        </p:scale>
        <p:origin x="2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2/18/20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582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24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75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597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6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02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35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15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15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166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607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93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508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24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Microsoft_Excel_97_-_2004_Worksheet.xls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ist_of_TCP_and_UDP_port_numbers" TargetMode="External"/><Relationship Id="rId3" Type="http://schemas.openxmlformats.org/officeDocument/2006/relationships/hyperlink" Target="https://en.wikipedia.org/wiki/Internet" TargetMode="External"/><Relationship Id="rId7" Type="http://schemas.openxmlformats.org/officeDocument/2006/relationships/hyperlink" Target="https://en.wikipedia.org/wiki/Network_socke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User_Datagram_Protocol" TargetMode="External"/><Relationship Id="rId5" Type="http://schemas.openxmlformats.org/officeDocument/2006/relationships/hyperlink" Target="https://en.wikipedia.org/wiki/Transmission_Control_Protocol" TargetMode="External"/><Relationship Id="rId4" Type="http://schemas.openxmlformats.org/officeDocument/2006/relationships/hyperlink" Target="https://en.wikipedia.org/wiki/Internet_Protocol" TargetMode="External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JavaScript" TargetMode="External"/><Relationship Id="rId3" Type="http://schemas.openxmlformats.org/officeDocument/2006/relationships/hyperlink" Target="https://en.wikipedia.org/wiki/World_Wide_Web" TargetMode="External"/><Relationship Id="rId7" Type="http://schemas.openxmlformats.org/officeDocument/2006/relationships/hyperlink" Target="https://en.wikipedia.org/wiki/Cascading_Style_Sheet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HTML" TargetMode="External"/><Relationship Id="rId5" Type="http://schemas.openxmlformats.org/officeDocument/2006/relationships/hyperlink" Target="https://en.wikipedia.org/wiki/Domain_Name_System" TargetMode="External"/><Relationship Id="rId10" Type="http://schemas.openxmlformats.org/officeDocument/2006/relationships/hyperlink" Target="https://en.wikipedia.org/wiki/Internet_protocol_suite" TargetMode="External"/><Relationship Id="rId4" Type="http://schemas.openxmlformats.org/officeDocument/2006/relationships/hyperlink" Target="https://en.wikipedia.org/wiki/Hypertext_Transfer_Protocol" TargetMode="External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XML-RPC" TargetMode="External"/><Relationship Id="rId3" Type="http://schemas.openxmlformats.org/officeDocument/2006/relationships/hyperlink" Target="https://en.wikipedia.org/wiki/Remote_procedure_call" TargetMode="External"/><Relationship Id="rId7" Type="http://schemas.openxmlformats.org/officeDocument/2006/relationships/hyperlink" Target="https://en.wikipedia.org/wiki/X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ommon_Object_Request_Broker_Architecture" TargetMode="External"/><Relationship Id="rId5" Type="http://schemas.openxmlformats.org/officeDocument/2006/relationships/hyperlink" Target="https://en.wikipedia.org/wiki/Distributed_Component_Object_Model" TargetMode="External"/><Relationship Id="rId10" Type="http://schemas.openxmlformats.org/officeDocument/2006/relationships/hyperlink" Target="https://en.wikipedia.org/wiki/Internet_protocol_suite" TargetMode="External"/><Relationship Id="rId4" Type="http://schemas.openxmlformats.org/officeDocument/2006/relationships/hyperlink" Target="https://en.wikipedia.org/wiki/Java_remote_method_invocation" TargetMode="External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Representational_state_transfer" TargetMode="External"/><Relationship Id="rId3" Type="http://schemas.openxmlformats.org/officeDocument/2006/relationships/hyperlink" Target="https://en.wikipedia.org/wiki/Web_service" TargetMode="External"/><Relationship Id="rId7" Type="http://schemas.openxmlformats.org/officeDocument/2006/relationships/hyperlink" Target="https://en.wikipedia.org/wiki/JS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OAP" TargetMode="External"/><Relationship Id="rId5" Type="http://schemas.openxmlformats.org/officeDocument/2006/relationships/hyperlink" Target="https://en.wikipedia.org/wiki/XML-RPC" TargetMode="External"/><Relationship Id="rId10" Type="http://schemas.openxmlformats.org/officeDocument/2006/relationships/hyperlink" Target="https://en.wikipedia.org/wiki/Internet_protocol_suite" TargetMode="External"/><Relationship Id="rId4" Type="http://schemas.openxmlformats.org/officeDocument/2006/relationships/hyperlink" Target="https://en.wikipedia.org/wiki/XM" TargetMode="External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.tutsplus.com/tutorials/rest-vs-grpc-battle-of-the-apis--cms-30711" TargetMode="External"/><Relationship Id="rId3" Type="http://schemas.openxmlformats.org/officeDocument/2006/relationships/hyperlink" Target="https://en.wikipedia.org/wiki/Web_service" TargetMode="External"/><Relationship Id="rId7" Type="http://schemas.openxmlformats.org/officeDocument/2006/relationships/hyperlink" Target="https://grpc.io/faq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GRPC" TargetMode="External"/><Relationship Id="rId11" Type="http://schemas.openxmlformats.org/officeDocument/2006/relationships/hyperlink" Target="https://en.wikipedia.org/wiki/Internet_protocol_suite" TargetMode="External"/><Relationship Id="rId5" Type="http://schemas.openxmlformats.org/officeDocument/2006/relationships/hyperlink" Target="https://en.wikipedia.org/wiki/Representational_state_transfer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en.wikipedia.org/wiki/JSON" TargetMode="External"/><Relationship Id="rId9" Type="http://schemas.openxmlformats.org/officeDocument/2006/relationships/hyperlink" Target="https://medium.com/@EmperorRXF/evaluating-performance-of-rest-vs-grpc-1b8bdf0b22d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 for Tuesday, February 18</a:t>
            </a:r>
            <a:r>
              <a:rPr lang="en-US" sz="2000" baseline="30000" dirty="0"/>
              <a:t>th</a:t>
            </a: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Optional Open Mic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Topic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Q&amp;A  for Sprint 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Discussion &amp; Questions welcome at any time… please be present with no phones or email during our time together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 fontScale="90000"/>
          </a:bodyPr>
          <a:lstStyle/>
          <a:p>
            <a:pPr fontAlgn="t"/>
            <a:r>
              <a:rPr lang="en-US" sz="4400" dirty="0" err="1"/>
              <a:t>Optionål</a:t>
            </a:r>
            <a:r>
              <a:rPr lang="en-US" sz="4800" dirty="0"/>
              <a:t> Open Mic Demos</a:t>
            </a:r>
            <a:br>
              <a:rPr lang="en-US" sz="4800" dirty="0"/>
            </a:br>
            <a:br>
              <a:rPr lang="en-US" sz="4800" dirty="0"/>
            </a:br>
            <a:r>
              <a:rPr lang="en-US" dirty="0" err="1"/>
              <a:t>join.me</a:t>
            </a:r>
            <a:r>
              <a:rPr lang="en-US" dirty="0"/>
              <a:t>/</a:t>
            </a:r>
            <a:r>
              <a:rPr lang="en-US" dirty="0" err="1"/>
              <a:t>ericjpogue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72444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Upcoming Demos 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A9F5467-3A8F-A645-9E5B-18FFCE79F1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378956"/>
              </p:ext>
            </p:extLst>
          </p:nvPr>
        </p:nvGraphicFramePr>
        <p:xfrm>
          <a:off x="3708400" y="1731963"/>
          <a:ext cx="4775200" cy="339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Worksheet" r:id="rId4" imgW="4775200" imgH="3390900" progId="Excel.Sheet.8">
                  <p:embed/>
                </p:oleObj>
              </mc:Choice>
              <mc:Fallback>
                <p:oleObj name="Worksheet" r:id="rId4" imgW="4775200" imgH="3390900" progId="Excel.Sheet.8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7A9F5467-3A8F-A645-9E5B-18FFCE79F1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08400" y="1731963"/>
                        <a:ext cx="4775200" cy="339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6DC71DB-37BC-8142-A89B-0573B23942D8}"/>
              </a:ext>
            </a:extLst>
          </p:cNvPr>
          <p:cNvSpPr/>
          <p:nvPr/>
        </p:nvSpPr>
        <p:spPr>
          <a:xfrm>
            <a:off x="3648440" y="5425402"/>
            <a:ext cx="4644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Demos will be the first Thursday of each sprint. </a:t>
            </a:r>
          </a:p>
        </p:txBody>
      </p:sp>
    </p:spTree>
    <p:extLst>
      <p:ext uri="{BB962C8B-B14F-4D97-AF65-F5344CB8AC3E}">
        <p14:creationId xmlns:p14="http://schemas.microsoft.com/office/powerpoint/2010/main" val="4186897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Q&amp;A  for Sprint 3 </a:t>
            </a:r>
          </a:p>
        </p:txBody>
      </p:sp>
    </p:spTree>
    <p:extLst>
      <p:ext uri="{BB962C8B-B14F-4D97-AF65-F5344CB8AC3E}">
        <p14:creationId xmlns:p14="http://schemas.microsoft.com/office/powerpoint/2010/main" val="4279638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 Sprint 2 Assignments &amp; Activity List Items are due Sunday.</a:t>
            </a:r>
          </a:p>
          <a:p>
            <a:pPr marL="0" indent="0">
              <a:buNone/>
            </a:pPr>
            <a:r>
              <a:rPr lang="en-US" sz="2000" dirty="0"/>
              <a:t>FaceDraw v2 complete by the start of class on Thursday, February 20</a:t>
            </a:r>
            <a:r>
              <a:rPr lang="en-US" sz="2000" baseline="30000" dirty="0"/>
              <a:t>th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0184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8"/>
            <a:ext cx="10718950" cy="3444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Group: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Optional coding together with </a:t>
            </a:r>
            <a:r>
              <a:rPr lang="en-US" sz="2000" dirty="0" err="1"/>
              <a:t>HelloGoodbye</a:t>
            </a:r>
            <a:r>
              <a:rPr lang="en-US" sz="2000" dirty="0"/>
              <a:t>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600" dirty="0" err="1"/>
              <a:t>HelloGoodbye</a:t>
            </a:r>
            <a:r>
              <a:rPr lang="en-US" sz="1600" dirty="0"/>
              <a:t> class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600" dirty="0"/>
              <a:t>Random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600" dirty="0"/>
              <a:t>Override </a:t>
            </a:r>
            <a:r>
              <a:rPr lang="en-US" sz="1600" dirty="0" err="1"/>
              <a:t>toString</a:t>
            </a:r>
            <a:endParaRPr lang="en-US" sz="1600" dirty="0"/>
          </a:p>
          <a:p>
            <a:pPr marL="914400" lvl="1" indent="-457200">
              <a:buFont typeface="+mj-lt"/>
              <a:buAutoNum type="alphaLcParenR"/>
            </a:pPr>
            <a:r>
              <a:rPr lang="en-US" sz="1600" dirty="0" err="1"/>
              <a:t>ArrayList</a:t>
            </a:r>
            <a:endParaRPr lang="en-US" sz="1600" dirty="0"/>
          </a:p>
          <a:p>
            <a:pPr marL="914400" lvl="1" indent="-457200">
              <a:buFont typeface="+mj-lt"/>
              <a:buAutoNum type="alphaLcParenR"/>
            </a:pPr>
            <a:r>
              <a:rPr lang="en-US" sz="1600" dirty="0"/>
              <a:t>Submitting zip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FaceDraw, FaceDraw, and more FaceDraw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D663FC-2FE3-C74F-A0F7-0E8E49701540}"/>
              </a:ext>
            </a:extLst>
          </p:cNvPr>
          <p:cNvSpPr txBox="1">
            <a:spLocks/>
          </p:cNvSpPr>
          <p:nvPr/>
        </p:nvSpPr>
        <p:spPr>
          <a:xfrm>
            <a:off x="838200" y="4745399"/>
            <a:ext cx="10718950" cy="1813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u="sng" dirty="0"/>
              <a:t>Report Out Guidelines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Scrum Master stand up, give your name, your team name,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What is getting in your way or keeping you from completing the assignments?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8879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426583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Prework &amp;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Activities List items through item 8</a:t>
            </a:r>
          </a:p>
          <a:p>
            <a:pPr marL="0" indent="0">
              <a:buNone/>
            </a:pPr>
            <a:r>
              <a:rPr lang="en-US" sz="2000" dirty="0"/>
              <a:t>FaceDraw v1 complete by the start of class on Tuesday, February 18</a:t>
            </a:r>
            <a:r>
              <a:rPr lang="en-US" sz="2000" baseline="30000" dirty="0"/>
              <a:t>th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3835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Friendly Conversation Topic</a:t>
            </a:r>
          </a:p>
        </p:txBody>
      </p:sp>
    </p:spTree>
    <p:extLst>
      <p:ext uri="{BB962C8B-B14F-4D97-AF65-F5344CB8AC3E}">
        <p14:creationId xmlns:p14="http://schemas.microsoft.com/office/powerpoint/2010/main" val="1083335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Autofit/>
          </a:bodyPr>
          <a:lstStyle/>
          <a:p>
            <a:pPr>
              <a:spcBef>
                <a:spcPts val="300"/>
              </a:spcBef>
            </a:pPr>
            <a:r>
              <a:rPr lang="en-US" sz="3600" dirty="0"/>
              <a:t>Network Architecture &amp; Protocols – Part 2</a:t>
            </a:r>
          </a:p>
        </p:txBody>
      </p:sp>
    </p:spTree>
    <p:extLst>
      <p:ext uri="{BB962C8B-B14F-4D97-AF65-F5344CB8AC3E}">
        <p14:creationId xmlns:p14="http://schemas.microsoft.com/office/powerpoint/2010/main" val="206383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Network Architecture – The Internet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89EFC2-A45C-4711-8D64-BFBB2CF029BD}"/>
              </a:ext>
            </a:extLst>
          </p:cNvPr>
          <p:cNvSpPr txBox="1">
            <a:spLocks/>
          </p:cNvSpPr>
          <p:nvPr/>
        </p:nvSpPr>
        <p:spPr>
          <a:xfrm>
            <a:off x="838200" y="1227552"/>
            <a:ext cx="10515600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The Internet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IP (Internet Protocol)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TCP (Transmission Control Protocol) </a:t>
            </a:r>
            <a:r>
              <a:rPr lang="en-US" sz="2000" dirty="0">
                <a:hlinkClick r:id="rId5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TCP/IP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UDP (User Datagram Protocol) </a:t>
            </a:r>
            <a:r>
              <a:rPr lang="en-US" sz="2000" dirty="0">
                <a:hlinkClick r:id="rId6"/>
              </a:rPr>
              <a:t>[link]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UDP/IP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TCP/IP or UDP/IP Socket </a:t>
            </a:r>
            <a:r>
              <a:rPr lang="en-US" sz="2000" dirty="0">
                <a:hlinkClick r:id="rId7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TCP and UDP Protocols &amp; Port Numbers </a:t>
            </a:r>
            <a:r>
              <a:rPr lang="en-US" sz="2000" dirty="0">
                <a:hlinkClick r:id="rId8"/>
              </a:rPr>
              <a:t>[link]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9E2CFF-2E53-4E08-B47B-2E03CBDC1E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8967" y="1425197"/>
            <a:ext cx="5400726" cy="400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Network Architecture – The Web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89EFC2-A45C-4711-8D64-BFBB2CF029BD}"/>
              </a:ext>
            </a:extLst>
          </p:cNvPr>
          <p:cNvSpPr txBox="1">
            <a:spLocks/>
          </p:cNvSpPr>
          <p:nvPr/>
        </p:nvSpPr>
        <p:spPr>
          <a:xfrm>
            <a:off x="838200" y="1227552"/>
            <a:ext cx="10515600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The Web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HTTP (Hypertext Transfer Protocol)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DNS (Domain Name System) </a:t>
            </a:r>
            <a:r>
              <a:rPr lang="en-US" sz="2000" dirty="0">
                <a:hlinkClick r:id="rId5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HTML (Hypertext Markup Language) </a:t>
            </a:r>
            <a:r>
              <a:rPr lang="en-US" sz="2000" dirty="0">
                <a:hlinkClick r:id="rId6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CSS (Cascading Style Sheets) </a:t>
            </a:r>
            <a:r>
              <a:rPr lang="en-US" sz="2000" dirty="0">
                <a:hlinkClick r:id="rId7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JavaScript [</a:t>
            </a:r>
            <a:r>
              <a:rPr lang="en-US" sz="2000" dirty="0">
                <a:hlinkClick r:id="rId8"/>
              </a:rPr>
              <a:t>link</a:t>
            </a:r>
            <a:r>
              <a:rPr lang="en-US" sz="2000" dirty="0"/>
              <a:t>]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D0AC4C-9095-4FBA-8E03-0CC37CBE48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4538" y="1061323"/>
            <a:ext cx="3650098" cy="4569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9FE5D9-63F7-424C-8E00-845B24A1F384}"/>
              </a:ext>
            </a:extLst>
          </p:cNvPr>
          <p:cNvSpPr txBox="1"/>
          <p:nvPr/>
        </p:nvSpPr>
        <p:spPr>
          <a:xfrm>
            <a:off x="8004132" y="5748128"/>
            <a:ext cx="284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Internet Protocol Suite </a:t>
            </a:r>
            <a:r>
              <a:rPr lang="en-US" dirty="0">
                <a:hlinkClick r:id="rId10"/>
              </a:rPr>
              <a:t>[link]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49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Network Architecture – Distributed Computing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89EFC2-A45C-4711-8D64-BFBB2CF029BD}"/>
              </a:ext>
            </a:extLst>
          </p:cNvPr>
          <p:cNvSpPr txBox="1">
            <a:spLocks/>
          </p:cNvSpPr>
          <p:nvPr/>
        </p:nvSpPr>
        <p:spPr>
          <a:xfrm>
            <a:off x="838200" y="1227552"/>
            <a:ext cx="10515600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RPC (Remote procedure call)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SOA (service-oriented architecture) version 1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Java RMI (Java remote method invocation)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DCOM (Distributed Component Object Model) </a:t>
            </a:r>
            <a:r>
              <a:rPr lang="en-US" sz="2000" dirty="0">
                <a:hlinkClick r:id="rId5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CORBA (Common Object Request Broker Architecture) </a:t>
            </a:r>
            <a:r>
              <a:rPr lang="en-US" sz="2000" dirty="0">
                <a:hlinkClick r:id="rId6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[The Web takes over the world]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XML (Extensible Markup Language) </a:t>
            </a:r>
            <a:r>
              <a:rPr lang="en-US" sz="2000" dirty="0">
                <a:hlinkClick r:id="rId7"/>
              </a:rPr>
              <a:t>[link]</a:t>
            </a: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XML-RPC (XML &amp; HTTP) </a:t>
            </a:r>
            <a:r>
              <a:rPr lang="en-US" sz="2000" dirty="0">
                <a:hlinkClick r:id="rId8"/>
              </a:rPr>
              <a:t>[link]</a:t>
            </a:r>
            <a:r>
              <a:rPr lang="en-US" sz="20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A9BE90-C0D4-406B-8CC0-01FCDC9A15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4538" y="1061323"/>
            <a:ext cx="3650098" cy="4569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EC40FC-5ED0-44E3-B813-C6735E625590}"/>
              </a:ext>
            </a:extLst>
          </p:cNvPr>
          <p:cNvSpPr txBox="1"/>
          <p:nvPr/>
        </p:nvSpPr>
        <p:spPr>
          <a:xfrm>
            <a:off x="8004132" y="5748128"/>
            <a:ext cx="284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Internet Protocol Suite </a:t>
            </a:r>
            <a:r>
              <a:rPr lang="en-US" dirty="0">
                <a:hlinkClick r:id="rId10"/>
              </a:rPr>
              <a:t>[link]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001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Network Architecture – Web Services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89EFC2-A45C-4711-8D64-BFBB2CF029BD}"/>
              </a:ext>
            </a:extLst>
          </p:cNvPr>
          <p:cNvSpPr txBox="1">
            <a:spLocks/>
          </p:cNvSpPr>
          <p:nvPr/>
        </p:nvSpPr>
        <p:spPr>
          <a:xfrm>
            <a:off x="838200" y="1227552"/>
            <a:ext cx="10515600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Web Services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…SOA (service-oriented architecture) version 2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XML (Extensible Markup Language) </a:t>
            </a:r>
            <a:r>
              <a:rPr lang="en-US" sz="2000" dirty="0">
                <a:hlinkClick r:id="rId4"/>
              </a:rPr>
              <a:t>[link]</a:t>
            </a: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XML-RPC (XML &amp; HTTP) </a:t>
            </a:r>
            <a:r>
              <a:rPr lang="en-US" sz="2000" dirty="0">
                <a:hlinkClick r:id="rId5"/>
              </a:rPr>
              <a:t>[link]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SOAP (Simple Object Access Protocol) </a:t>
            </a:r>
            <a:r>
              <a:rPr lang="en-US" sz="2000" dirty="0">
                <a:hlinkClick r:id="rId6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JSON (JavaScript Object Notation) </a:t>
            </a:r>
            <a:r>
              <a:rPr lang="en-US" sz="2000" dirty="0">
                <a:hlinkClick r:id="rId7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REST (Representational State Transfer) </a:t>
            </a:r>
            <a:r>
              <a:rPr lang="en-US" sz="2000" dirty="0">
                <a:hlinkClick r:id="rId8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107D95-60D1-476F-8F34-B0D12CE62F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4538" y="1061323"/>
            <a:ext cx="3650098" cy="4569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B0F564-56B6-4C5C-B0C1-1AF4213D17D6}"/>
              </a:ext>
            </a:extLst>
          </p:cNvPr>
          <p:cNvSpPr txBox="1"/>
          <p:nvPr/>
        </p:nvSpPr>
        <p:spPr>
          <a:xfrm>
            <a:off x="8004132" y="5748128"/>
            <a:ext cx="284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Internet Protocol Suite </a:t>
            </a:r>
            <a:r>
              <a:rPr lang="en-US" dirty="0">
                <a:hlinkClick r:id="rId10"/>
              </a:rPr>
              <a:t>[link]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87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Network Architecture – Back to the Future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89EFC2-A45C-4711-8D64-BFBB2CF029BD}"/>
              </a:ext>
            </a:extLst>
          </p:cNvPr>
          <p:cNvSpPr txBox="1">
            <a:spLocks/>
          </p:cNvSpPr>
          <p:nvPr/>
        </p:nvSpPr>
        <p:spPr>
          <a:xfrm>
            <a:off x="838200" y="1227552"/>
            <a:ext cx="10515600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Web Services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…SOA (service-oriented architecture) version 2 [link]</a:t>
            </a:r>
          </a:p>
          <a:p>
            <a:pPr marL="0" indent="0">
              <a:buNone/>
            </a:pPr>
            <a:r>
              <a:rPr lang="en-US" sz="2000" dirty="0"/>
              <a:t>JSON (JavaScript Object Notation)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REST (Representational State Transfer) </a:t>
            </a:r>
            <a:r>
              <a:rPr lang="en-US" sz="2000" dirty="0">
                <a:hlinkClick r:id="rId5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gRPC</a:t>
            </a:r>
            <a:r>
              <a:rPr lang="en-US" sz="2000" dirty="0"/>
              <a:t> </a:t>
            </a:r>
            <a:r>
              <a:rPr lang="en-US" sz="2000" dirty="0">
                <a:hlinkClick r:id="rId6"/>
              </a:rPr>
              <a:t>[link]</a:t>
            </a:r>
            <a:r>
              <a:rPr lang="en-US" sz="2000" dirty="0"/>
              <a:t> Or </a:t>
            </a:r>
            <a:r>
              <a:rPr lang="en-US" sz="2000" dirty="0">
                <a:hlinkClick r:id="rId7"/>
              </a:rPr>
              <a:t>https://grpc.io/faq/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REST vs </a:t>
            </a:r>
            <a:r>
              <a:rPr lang="en-US" sz="2000" dirty="0" err="1"/>
              <a:t>gRPC</a:t>
            </a:r>
            <a:r>
              <a:rPr lang="en-US" sz="200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REST vs. </a:t>
            </a:r>
            <a:r>
              <a:rPr lang="en-US" sz="2000" dirty="0" err="1"/>
              <a:t>gRPC</a:t>
            </a:r>
            <a:r>
              <a:rPr lang="en-US" sz="2000" dirty="0"/>
              <a:t>: Battle of the APIs </a:t>
            </a:r>
            <a:r>
              <a:rPr lang="en-US" sz="2000" dirty="0">
                <a:hlinkClick r:id="rId8"/>
              </a:rPr>
              <a:t>[link]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Evaluating Performance of REST vs. </a:t>
            </a:r>
            <a:r>
              <a:rPr lang="en-US" sz="2000" dirty="0" err="1"/>
              <a:t>gRPC</a:t>
            </a:r>
            <a:r>
              <a:rPr lang="en-US" sz="2000" dirty="0"/>
              <a:t> </a:t>
            </a:r>
            <a:r>
              <a:rPr lang="en-US" sz="2000" dirty="0">
                <a:hlinkClick r:id="rId9"/>
              </a:rPr>
              <a:t>[link]</a:t>
            </a:r>
            <a:r>
              <a:rPr lang="en-US" sz="2000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1FC054-0B24-4CFD-B5CC-ADC37DA850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04538" y="1061323"/>
            <a:ext cx="3650098" cy="4569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930956-2EDD-4146-85BF-6182A3CEB693}"/>
              </a:ext>
            </a:extLst>
          </p:cNvPr>
          <p:cNvSpPr txBox="1"/>
          <p:nvPr/>
        </p:nvSpPr>
        <p:spPr>
          <a:xfrm>
            <a:off x="8004132" y="5748128"/>
            <a:ext cx="284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Internet Protocol Suite </a:t>
            </a:r>
            <a:r>
              <a:rPr lang="en-US" dirty="0">
                <a:hlinkClick r:id="rId11"/>
              </a:rPr>
              <a:t>[link]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08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</TotalTime>
  <Words>646</Words>
  <Application>Microsoft Macintosh PowerPoint</Application>
  <PresentationFormat>Widescreen</PresentationFormat>
  <Paragraphs>120</Paragraphs>
  <Slides>15</Slides>
  <Notes>15</Notes>
  <HiddenSlides>3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Microsoft Excel 97 - 2004 Worksheet</vt:lpstr>
      <vt:lpstr>Object-Oriented Programming Discussion, Lecture, &amp; Lab Eric Pogue</vt:lpstr>
      <vt:lpstr>Prework &amp; Announcements</vt:lpstr>
      <vt:lpstr>Friendly Conversation Topic</vt:lpstr>
      <vt:lpstr>Network Architecture &amp; Protocols – Part 2</vt:lpstr>
      <vt:lpstr>Network Architecture – The Internet</vt:lpstr>
      <vt:lpstr>Network Architecture – The Web</vt:lpstr>
      <vt:lpstr>Network Architecture – Distributed Computing</vt:lpstr>
      <vt:lpstr>Network Architecture – Web Services</vt:lpstr>
      <vt:lpstr>Network Architecture – Back to the Future </vt:lpstr>
      <vt:lpstr>Optionål Open Mic Demos  join.me/ericjpogue</vt:lpstr>
      <vt:lpstr>Upcoming Demos </vt:lpstr>
      <vt:lpstr>Q&amp;A  for Sprint 3 </vt:lpstr>
      <vt:lpstr>Assignment</vt:lpstr>
      <vt:lpstr>Lab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Eric Pogue</dc:creator>
  <cp:lastModifiedBy>Pogue, Eric</cp:lastModifiedBy>
  <cp:revision>91</cp:revision>
  <dcterms:created xsi:type="dcterms:W3CDTF">2019-01-14T15:53:15Z</dcterms:created>
  <dcterms:modified xsi:type="dcterms:W3CDTF">2020-02-18T14:34:22Z</dcterms:modified>
</cp:coreProperties>
</file>