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" ContentType="application/vnd.ms-exce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305" r:id="rId2"/>
    <p:sldId id="759" r:id="rId3"/>
    <p:sldId id="757" r:id="rId4"/>
    <p:sldId id="898" r:id="rId5"/>
    <p:sldId id="911" r:id="rId6"/>
    <p:sldId id="912" r:id="rId7"/>
    <p:sldId id="913" r:id="rId8"/>
    <p:sldId id="914" r:id="rId9"/>
    <p:sldId id="915" r:id="rId10"/>
    <p:sldId id="656" r:id="rId11"/>
    <p:sldId id="917" r:id="rId12"/>
    <p:sldId id="918" r:id="rId13"/>
    <p:sldId id="66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427" autoAdjust="0"/>
    <p:restoredTop sz="88710" autoAdjust="0"/>
  </p:normalViewPr>
  <p:slideViewPr>
    <p:cSldViewPr snapToGrid="0">
      <p:cViewPr varScale="1">
        <p:scale>
          <a:sx n="257" d="100"/>
          <a:sy n="257" d="100"/>
        </p:scale>
        <p:origin x="21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7DEB0-5AA4-49C7-B0AD-AD047A002C4C}" type="datetimeFigureOut">
              <a:rPr lang="en-US" smtClean="0"/>
              <a:t>2/27/20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4D32B-0177-4B34-AE20-6C7270561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41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6053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Grace period until Monday morning a 6am 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6023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Grace period until Monday morning a 6am 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8352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7400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3023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24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9159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3150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1661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6077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6931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5088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824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379CA-5593-44B9-9585-5A7B08973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AE673A-A12E-4EAE-AAEE-1D8C33B979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0A690-A5A9-42A5-957B-F20434309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2/27/20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48F73-40C8-4265-B665-988DFC4ED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18BEF-A0EA-4B00-B92A-31BD5EA07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704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F0A69-0A96-4408-918B-852C23889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68B5C5-5982-4F25-BF80-70A68DCD79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1C0DD-D1D4-451C-BF1E-F37CA37CC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2/27/20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D31F2-3E3C-47BF-8B74-C37BA0DD1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0682A-A511-4060-AAD3-319915F83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BE9592-4564-44CF-B146-ABA3624CF6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9E50E9-A590-46E1-B22A-4BA751B758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8E949-42D9-4FCC-AAF3-EFB914BE7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2/27/20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3ABB1-B5C4-4B83-BF75-02D3BBA00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72D29-A262-47C0-9FDC-2EE0780D1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70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2B57A-183D-4B36-9232-552CD4795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0C98B-E3AB-45A4-A3E1-FF422E285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B8398-2635-4C1D-9564-19BA39C32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2/27/20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A9543-AD96-46BC-8DF7-8D3A431CC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41951-E228-421B-B28B-A22DED09D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182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56655-2C75-4449-B634-FB2919A1E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D49C01-BA41-4848-89BE-AEBD93EC1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84383-F8B1-435B-BBF7-82BF73315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2/27/20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BF78A-8E6A-4777-828A-7D4D21D80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C4756-2709-41FD-88D4-E95D85649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50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11BDA-7A16-461F-9C8A-4B7C940EE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7449F-FB5B-4BA4-86FD-F61EAFAC92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406EE-9A59-4BAD-AF1C-D47A03001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74744E-2FCD-4385-BC54-467012E27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2/27/20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41EDA2-C9E2-4C4E-A16E-24760B779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D5CB8C-065A-4771-8014-F924C9A76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077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4F573-D3B3-41CF-83F4-FB0F16474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6BC6E-3A34-4FC8-9590-CFFCBE7A4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E2EE51-3653-4E27-A438-2A59EB9993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71A0ED-D53F-4A9D-9260-E6196201DE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8D368D-018B-4D8D-97BA-7EA4B5A103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6B6CC1-883C-4C1E-9BAD-C19C13B69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2/27/20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E1A70F-1E03-456D-8F68-D9D440D95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F6B607-F078-4C1F-A38F-1D01E0747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832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338F5-2814-457A-B867-83EA39B6D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F6261F-9A9E-4B99-B9FE-B00381CB4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2/27/20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E28554-E12A-4C0E-A2CD-1F7E7901D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5EDE96-8BAE-4BD2-8359-AB9A4F1DB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40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E4D235-B521-434F-9C3A-7CE875F02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2/27/20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DEB77C-E2C4-4B20-ADA3-6063C1E31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30CBED-9E87-451E-B4D8-6D08340CF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749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AF71D-6F99-4644-9C32-F273FFE40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D05EF-C2B9-456F-8835-AC3B30EC3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7F5425-39B1-448C-8C09-17379C3757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4BA82B-3112-4EFF-AC26-2E5364247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2/27/20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906351-6F3F-4F91-83A9-98E77363B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2C2999-BD87-4680-BD2C-CB3D582E6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077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50D97-8169-48FD-9147-8032374DD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4B0208-ECE4-4EC6-8863-4F0A678DCC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318575-E703-4582-85F8-8E9B25B799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162DF0-4906-4B3E-BFDB-1D097C8B9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2/27/20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9B56B4-594C-41A7-9BB0-DDD2A8B01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95E30-F343-40B8-BCB6-C1A66C3E7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547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BE1329-2699-44E1-85C9-6B4F2B3C3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40CC9-D7DA-4EED-A52B-F8230F313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5B572-3054-4639-B241-E9DD972373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2E0E1-344B-4E26-B5AD-CE86AB802485}" type="datetimeFigureOut">
              <a:rPr lang="en-US" smtClean="0"/>
              <a:t>2/27/20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87CDE-CC99-473F-8F62-749AA3E6D1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6558F-BCFA-4DF9-8CEB-3521E11E99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765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Microsoft_Excel_97_-_2004_Worksheet.xls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List_of_TCP_and_UDP_port_numbers" TargetMode="External"/><Relationship Id="rId3" Type="http://schemas.openxmlformats.org/officeDocument/2006/relationships/hyperlink" Target="https://en.wikipedia.org/wiki/Internet" TargetMode="External"/><Relationship Id="rId7" Type="http://schemas.openxmlformats.org/officeDocument/2006/relationships/hyperlink" Target="https://en.wikipedia.org/wiki/Network_socke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User_Datagram_Protocol" TargetMode="External"/><Relationship Id="rId5" Type="http://schemas.openxmlformats.org/officeDocument/2006/relationships/hyperlink" Target="https://en.wikipedia.org/wiki/Transmission_Control_Protocol" TargetMode="External"/><Relationship Id="rId4" Type="http://schemas.openxmlformats.org/officeDocument/2006/relationships/hyperlink" Target="https://en.wikipedia.org/wiki/Internet_Protocol" TargetMode="External"/><Relationship Id="rId9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JavaScript" TargetMode="External"/><Relationship Id="rId3" Type="http://schemas.openxmlformats.org/officeDocument/2006/relationships/hyperlink" Target="https://en.wikipedia.org/wiki/World_Wide_Web" TargetMode="External"/><Relationship Id="rId7" Type="http://schemas.openxmlformats.org/officeDocument/2006/relationships/hyperlink" Target="https://en.wikipedia.org/wiki/Cascading_Style_Sheet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HTML" TargetMode="External"/><Relationship Id="rId5" Type="http://schemas.openxmlformats.org/officeDocument/2006/relationships/hyperlink" Target="https://en.wikipedia.org/wiki/Domain_Name_System" TargetMode="External"/><Relationship Id="rId10" Type="http://schemas.openxmlformats.org/officeDocument/2006/relationships/hyperlink" Target="https://en.wikipedia.org/wiki/Internet_protocol_suite" TargetMode="External"/><Relationship Id="rId4" Type="http://schemas.openxmlformats.org/officeDocument/2006/relationships/hyperlink" Target="https://en.wikipedia.org/wiki/Hypertext_Transfer_Protocol" TargetMode="External"/><Relationship Id="rId9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XML-RPC" TargetMode="External"/><Relationship Id="rId3" Type="http://schemas.openxmlformats.org/officeDocument/2006/relationships/hyperlink" Target="https://en.wikipedia.org/wiki/Remote_procedure_call" TargetMode="External"/><Relationship Id="rId7" Type="http://schemas.openxmlformats.org/officeDocument/2006/relationships/hyperlink" Target="https://en.wikipedia.org/wiki/XM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Common_Object_Request_Broker_Architecture" TargetMode="External"/><Relationship Id="rId5" Type="http://schemas.openxmlformats.org/officeDocument/2006/relationships/hyperlink" Target="https://en.wikipedia.org/wiki/Distributed_Component_Object_Model" TargetMode="External"/><Relationship Id="rId10" Type="http://schemas.openxmlformats.org/officeDocument/2006/relationships/hyperlink" Target="https://en.wikipedia.org/wiki/Internet_protocol_suite" TargetMode="External"/><Relationship Id="rId4" Type="http://schemas.openxmlformats.org/officeDocument/2006/relationships/hyperlink" Target="https://en.wikipedia.org/wiki/Java_remote_method_invocation" TargetMode="External"/><Relationship Id="rId9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Representational_state_transfer" TargetMode="External"/><Relationship Id="rId3" Type="http://schemas.openxmlformats.org/officeDocument/2006/relationships/hyperlink" Target="https://en.wikipedia.org/wiki/Web_service" TargetMode="External"/><Relationship Id="rId7" Type="http://schemas.openxmlformats.org/officeDocument/2006/relationships/hyperlink" Target="https://en.wikipedia.org/wiki/JSON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SOAP" TargetMode="External"/><Relationship Id="rId5" Type="http://schemas.openxmlformats.org/officeDocument/2006/relationships/hyperlink" Target="https://en.wikipedia.org/wiki/XML-RPC" TargetMode="External"/><Relationship Id="rId10" Type="http://schemas.openxmlformats.org/officeDocument/2006/relationships/hyperlink" Target="https://en.wikipedia.org/wiki/Internet_protocol_suite" TargetMode="External"/><Relationship Id="rId4" Type="http://schemas.openxmlformats.org/officeDocument/2006/relationships/hyperlink" Target="https://en.wikipedia.org/wiki/XM" TargetMode="External"/><Relationship Id="rId9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code.tutsplus.com/tutorials/rest-vs-grpc-battle-of-the-apis--cms-30711" TargetMode="External"/><Relationship Id="rId3" Type="http://schemas.openxmlformats.org/officeDocument/2006/relationships/hyperlink" Target="https://en.wikipedia.org/wiki/Web_service" TargetMode="External"/><Relationship Id="rId7" Type="http://schemas.openxmlformats.org/officeDocument/2006/relationships/hyperlink" Target="https://grpc.io/faq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GRPC" TargetMode="External"/><Relationship Id="rId11" Type="http://schemas.openxmlformats.org/officeDocument/2006/relationships/hyperlink" Target="https://en.wikipedia.org/wiki/Internet_protocol_suite" TargetMode="External"/><Relationship Id="rId5" Type="http://schemas.openxmlformats.org/officeDocument/2006/relationships/hyperlink" Target="https://en.wikipedia.org/wiki/Representational_state_transfer" TargetMode="External"/><Relationship Id="rId10" Type="http://schemas.openxmlformats.org/officeDocument/2006/relationships/image" Target="../media/image4.png"/><Relationship Id="rId4" Type="http://schemas.openxmlformats.org/officeDocument/2006/relationships/hyperlink" Target="https://en.wikipedia.org/wiki/JSON" TargetMode="External"/><Relationship Id="rId9" Type="http://schemas.openxmlformats.org/officeDocument/2006/relationships/hyperlink" Target="https://medium.com/@EmperorRXF/evaluating-performance-of-rest-vs-grpc-1b8bdf0b22d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6405-6F1F-4926-B387-B75245C2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68155" cy="1325563"/>
          </a:xfrm>
        </p:spPr>
        <p:txBody>
          <a:bodyPr>
            <a:normAutofit/>
          </a:bodyPr>
          <a:lstStyle/>
          <a:p>
            <a:r>
              <a:rPr lang="en-US" sz="3600" dirty="0"/>
              <a:t>Object-Oriented Programming</a:t>
            </a:r>
            <a:br>
              <a:rPr lang="en-US" dirty="0"/>
            </a:br>
            <a:r>
              <a:rPr lang="en-US" sz="1800" dirty="0"/>
              <a:t>Lecture, Discussion, &amp; Lab</a:t>
            </a:r>
            <a:br>
              <a:rPr lang="en-US" sz="1800" dirty="0"/>
            </a:br>
            <a:r>
              <a:rPr lang="en-US" sz="1800" dirty="0"/>
              <a:t>Eric Pogue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8"/>
            <a:ext cx="10515600" cy="44376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Agenda for Thursday, February 27</a:t>
            </a:r>
            <a:r>
              <a:rPr lang="en-US" sz="2000" baseline="30000" dirty="0"/>
              <a:t>th</a:t>
            </a:r>
            <a:r>
              <a:rPr lang="en-US" sz="2000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Friendly Conversation Topic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&amp; Announcements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Thursday Demos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3 Retrospective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4 Planning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Assignment for Next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Lab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Discussion &amp; Questions welcome at any time… please be present with no phones or email during our time together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EDCD7D6-DA50-40A6-870F-1D890F732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055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444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Activities List items through item 4</a:t>
            </a:r>
          </a:p>
          <a:p>
            <a:pPr marL="0" indent="0">
              <a:buNone/>
            </a:pPr>
            <a:r>
              <a:rPr lang="en-US" sz="2000" dirty="0"/>
              <a:t>Be ready for Sprint 3 demos including completing Class Forum postings</a:t>
            </a:r>
          </a:p>
          <a:p>
            <a:pPr marL="0" indent="0">
              <a:buNone/>
            </a:pPr>
            <a:r>
              <a:rPr lang="en-US" sz="2000" dirty="0"/>
              <a:t>Be ready to complete DB4 as a team</a:t>
            </a:r>
          </a:p>
        </p:txBody>
      </p:sp>
    </p:spTree>
    <p:extLst>
      <p:ext uri="{BB962C8B-B14F-4D97-AF65-F5344CB8AC3E}">
        <p14:creationId xmlns:p14="http://schemas.microsoft.com/office/powerpoint/2010/main" val="381560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444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Activities List items through item 4</a:t>
            </a:r>
          </a:p>
          <a:p>
            <a:pPr marL="0" indent="0">
              <a:buNone/>
            </a:pPr>
            <a:r>
              <a:rPr lang="en-US" sz="2000" dirty="0"/>
              <a:t>Be ready for Sprint 3 demos including completing Class Forum postings</a:t>
            </a:r>
          </a:p>
          <a:p>
            <a:pPr marL="0" indent="0">
              <a:buNone/>
            </a:pPr>
            <a:r>
              <a:rPr lang="en-US" sz="2000" dirty="0"/>
              <a:t>Be ready to complete DB4 as a team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871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Lab</a:t>
            </a:r>
            <a:endParaRPr lang="en-US" sz="3600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2398"/>
            <a:ext cx="10718950" cy="34446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As A Team: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Review of the sprint 4 activities list and assignments in detail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Mosaic Lite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Team report out by Scrum Master 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8D663FC-2FE3-C74F-A0F7-0E8E49701540}"/>
              </a:ext>
            </a:extLst>
          </p:cNvPr>
          <p:cNvSpPr txBox="1">
            <a:spLocks/>
          </p:cNvSpPr>
          <p:nvPr/>
        </p:nvSpPr>
        <p:spPr>
          <a:xfrm>
            <a:off x="838200" y="4745399"/>
            <a:ext cx="10718950" cy="18135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u="sng" dirty="0"/>
              <a:t>Report Out Guidelines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Scrum Master stand up, give your name, your team name, and briefly answer the following questions: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1600" dirty="0"/>
              <a:t>What did you accomplish since the last meeting? And what will you be working on until the next meeting?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1600" dirty="0"/>
              <a:t>Is the team committed to completing assignments? All/Most/Some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1600" dirty="0"/>
              <a:t>What is getting in your way or keeping you from completing the assignments?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37554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51480"/>
            <a:ext cx="9144000" cy="75504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4265837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Demos 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7A9F5467-3A8F-A645-9E5B-18FFCE79F12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2013229"/>
              </p:ext>
            </p:extLst>
          </p:nvPr>
        </p:nvGraphicFramePr>
        <p:xfrm>
          <a:off x="3708400" y="1731963"/>
          <a:ext cx="4775200" cy="339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Worksheet" r:id="rId4" imgW="4775200" imgH="3390900" progId="Excel.Sheet.8">
                  <p:embed/>
                </p:oleObj>
              </mc:Choice>
              <mc:Fallback>
                <p:oleObj name="Worksheet" r:id="rId4" imgW="4775200" imgH="3390900" progId="Excel.Sheet.8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7A9F5467-3A8F-A645-9E5B-18FFCE79F1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08400" y="1731963"/>
                        <a:ext cx="4775200" cy="3390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A6DC71DB-37BC-8142-A89B-0573B23942D8}"/>
              </a:ext>
            </a:extLst>
          </p:cNvPr>
          <p:cNvSpPr/>
          <p:nvPr/>
        </p:nvSpPr>
        <p:spPr>
          <a:xfrm>
            <a:off x="3648440" y="5425402"/>
            <a:ext cx="4644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Demos will be the first Thursday of each sprint. </a:t>
            </a:r>
          </a:p>
        </p:txBody>
      </p:sp>
    </p:spTree>
    <p:extLst>
      <p:ext uri="{BB962C8B-B14F-4D97-AF65-F5344CB8AC3E}">
        <p14:creationId xmlns:p14="http://schemas.microsoft.com/office/powerpoint/2010/main" val="4186897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51480"/>
            <a:ext cx="9144000" cy="75504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Friendly Conversation Topic</a:t>
            </a:r>
          </a:p>
        </p:txBody>
      </p:sp>
    </p:spTree>
    <p:extLst>
      <p:ext uri="{BB962C8B-B14F-4D97-AF65-F5344CB8AC3E}">
        <p14:creationId xmlns:p14="http://schemas.microsoft.com/office/powerpoint/2010/main" val="1083335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Autofit/>
          </a:bodyPr>
          <a:lstStyle/>
          <a:p>
            <a:pPr>
              <a:spcBef>
                <a:spcPts val="300"/>
              </a:spcBef>
            </a:pPr>
            <a:r>
              <a:rPr lang="en-US" sz="3600" dirty="0"/>
              <a:t>Network Architecture &amp; Protocols – Part 3</a:t>
            </a:r>
          </a:p>
        </p:txBody>
      </p:sp>
    </p:spTree>
    <p:extLst>
      <p:ext uri="{BB962C8B-B14F-4D97-AF65-F5344CB8AC3E}">
        <p14:creationId xmlns:p14="http://schemas.microsoft.com/office/powerpoint/2010/main" val="206383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Network Architecture – The Internet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089EFC2-A45C-4711-8D64-BFBB2CF029BD}"/>
              </a:ext>
            </a:extLst>
          </p:cNvPr>
          <p:cNvSpPr txBox="1">
            <a:spLocks/>
          </p:cNvSpPr>
          <p:nvPr/>
        </p:nvSpPr>
        <p:spPr>
          <a:xfrm>
            <a:off x="838200" y="1227552"/>
            <a:ext cx="10515600" cy="4949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The Internet </a:t>
            </a:r>
            <a:r>
              <a:rPr lang="en-US" sz="2000" dirty="0">
                <a:hlinkClick r:id="rId3"/>
              </a:rPr>
              <a:t>[link]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IP (Internet Protocol) </a:t>
            </a:r>
            <a:r>
              <a:rPr lang="en-US" sz="2000" dirty="0">
                <a:hlinkClick r:id="rId4"/>
              </a:rPr>
              <a:t>[link]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TCP (Transmission Control Protocol) </a:t>
            </a:r>
            <a:r>
              <a:rPr lang="en-US" sz="2000" dirty="0">
                <a:hlinkClick r:id="rId5"/>
              </a:rPr>
              <a:t>[link]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TCP/IP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UDP (User Datagram Protocol) </a:t>
            </a:r>
            <a:r>
              <a:rPr lang="en-US" sz="2000" dirty="0">
                <a:hlinkClick r:id="rId6"/>
              </a:rPr>
              <a:t>[link] 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UDP/IP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TCP/IP or UDP/IP Socket </a:t>
            </a:r>
            <a:r>
              <a:rPr lang="en-US" sz="2000" dirty="0">
                <a:hlinkClick r:id="rId7"/>
              </a:rPr>
              <a:t>[link]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TCP and UDP Protocols &amp; Port Numbers </a:t>
            </a:r>
            <a:r>
              <a:rPr lang="en-US" sz="2000" dirty="0">
                <a:hlinkClick r:id="rId8"/>
              </a:rPr>
              <a:t>[link]</a:t>
            </a:r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9E2CFF-2E53-4E08-B47B-2E03CBDC1E3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58967" y="1425197"/>
            <a:ext cx="5400726" cy="4007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561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Network Architecture – The Web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089EFC2-A45C-4711-8D64-BFBB2CF029BD}"/>
              </a:ext>
            </a:extLst>
          </p:cNvPr>
          <p:cNvSpPr txBox="1">
            <a:spLocks/>
          </p:cNvSpPr>
          <p:nvPr/>
        </p:nvSpPr>
        <p:spPr>
          <a:xfrm>
            <a:off x="838200" y="1227552"/>
            <a:ext cx="10515600" cy="4949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The Web </a:t>
            </a:r>
            <a:r>
              <a:rPr lang="en-US" sz="2000" dirty="0">
                <a:hlinkClick r:id="rId3"/>
              </a:rPr>
              <a:t>[link]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HTTP (Hypertext Transfer Protocol) </a:t>
            </a:r>
            <a:r>
              <a:rPr lang="en-US" sz="2000" dirty="0">
                <a:hlinkClick r:id="rId4"/>
              </a:rPr>
              <a:t>[link]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DNS (Domain Name System) </a:t>
            </a:r>
            <a:r>
              <a:rPr lang="en-US" sz="2000" dirty="0">
                <a:hlinkClick r:id="rId5"/>
              </a:rPr>
              <a:t>[link]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HTML (Hypertext Markup Language) </a:t>
            </a:r>
            <a:r>
              <a:rPr lang="en-US" sz="2000" dirty="0">
                <a:hlinkClick r:id="rId6"/>
              </a:rPr>
              <a:t>[link]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CSS (Cascading Style Sheets) </a:t>
            </a:r>
            <a:r>
              <a:rPr lang="en-US" sz="2000" dirty="0">
                <a:hlinkClick r:id="rId7"/>
              </a:rPr>
              <a:t>[link]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JavaScript [</a:t>
            </a:r>
            <a:r>
              <a:rPr lang="en-US" sz="2000" dirty="0">
                <a:hlinkClick r:id="rId8"/>
              </a:rPr>
              <a:t>link</a:t>
            </a:r>
            <a:r>
              <a:rPr lang="en-US" sz="2000" dirty="0"/>
              <a:t>]</a:t>
            </a:r>
          </a:p>
          <a:p>
            <a:pPr marL="0" indent="0">
              <a:buNone/>
            </a:pPr>
            <a:r>
              <a:rPr lang="en-US" sz="2000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D0AC4C-9095-4FBA-8E03-0CC37CBE485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04538" y="1061323"/>
            <a:ext cx="3650098" cy="45691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9FE5D9-63F7-424C-8E00-845B24A1F384}"/>
              </a:ext>
            </a:extLst>
          </p:cNvPr>
          <p:cNvSpPr txBox="1"/>
          <p:nvPr/>
        </p:nvSpPr>
        <p:spPr>
          <a:xfrm>
            <a:off x="8004132" y="5748128"/>
            <a:ext cx="2843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Internet Protocol Suite </a:t>
            </a:r>
            <a:r>
              <a:rPr lang="en-US" dirty="0">
                <a:hlinkClick r:id="rId10"/>
              </a:rPr>
              <a:t>[link]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449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Network Architecture – Distributed Computing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089EFC2-A45C-4711-8D64-BFBB2CF029BD}"/>
              </a:ext>
            </a:extLst>
          </p:cNvPr>
          <p:cNvSpPr txBox="1">
            <a:spLocks/>
          </p:cNvSpPr>
          <p:nvPr/>
        </p:nvSpPr>
        <p:spPr>
          <a:xfrm>
            <a:off x="838200" y="1227552"/>
            <a:ext cx="10515600" cy="4949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RPC (Remote procedure call) </a:t>
            </a:r>
            <a:r>
              <a:rPr lang="en-US" sz="2000" dirty="0">
                <a:hlinkClick r:id="rId3"/>
              </a:rPr>
              <a:t>[link]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… SOA (service-oriented architecture) version 1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Java RMI (Java remote method invocation) </a:t>
            </a:r>
            <a:r>
              <a:rPr lang="en-US" sz="2000" dirty="0">
                <a:hlinkClick r:id="rId4"/>
              </a:rPr>
              <a:t>[link]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DCOM (Distributed Component Object Model) </a:t>
            </a:r>
            <a:r>
              <a:rPr lang="en-US" sz="2000" dirty="0">
                <a:hlinkClick r:id="rId5"/>
              </a:rPr>
              <a:t>[link]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CORBA (Common Object Request Broker Architecture) </a:t>
            </a:r>
            <a:r>
              <a:rPr lang="en-US" sz="2000" dirty="0">
                <a:hlinkClick r:id="rId6"/>
              </a:rPr>
              <a:t>[link]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… [The Web takes over the world]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XML (Extensible Markup Language) </a:t>
            </a:r>
            <a:r>
              <a:rPr lang="en-US" sz="2000" dirty="0">
                <a:hlinkClick r:id="rId7"/>
              </a:rPr>
              <a:t>[link]</a:t>
            </a:r>
            <a:r>
              <a:rPr lang="en-US" sz="2000" dirty="0"/>
              <a:t>	</a:t>
            </a:r>
          </a:p>
          <a:p>
            <a:pPr marL="0" indent="0">
              <a:buNone/>
            </a:pPr>
            <a:r>
              <a:rPr lang="en-US" sz="2000" dirty="0"/>
              <a:t>XML-RPC (XML &amp; HTTP) </a:t>
            </a:r>
            <a:r>
              <a:rPr lang="en-US" sz="2000" dirty="0">
                <a:hlinkClick r:id="rId8"/>
              </a:rPr>
              <a:t>[link]</a:t>
            </a:r>
            <a:r>
              <a:rPr lang="en-US" sz="2000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A9BE90-C0D4-406B-8CC0-01FCDC9A153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04538" y="1061323"/>
            <a:ext cx="3650098" cy="45691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EEC40FC-5ED0-44E3-B813-C6735E625590}"/>
              </a:ext>
            </a:extLst>
          </p:cNvPr>
          <p:cNvSpPr txBox="1"/>
          <p:nvPr/>
        </p:nvSpPr>
        <p:spPr>
          <a:xfrm>
            <a:off x="8004132" y="5748128"/>
            <a:ext cx="2843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Internet Protocol Suite </a:t>
            </a:r>
            <a:r>
              <a:rPr lang="en-US" dirty="0">
                <a:hlinkClick r:id="rId10"/>
              </a:rPr>
              <a:t>[link]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001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Network Architecture – Web Services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089EFC2-A45C-4711-8D64-BFBB2CF029BD}"/>
              </a:ext>
            </a:extLst>
          </p:cNvPr>
          <p:cNvSpPr txBox="1">
            <a:spLocks/>
          </p:cNvSpPr>
          <p:nvPr/>
        </p:nvSpPr>
        <p:spPr>
          <a:xfrm>
            <a:off x="838200" y="1227552"/>
            <a:ext cx="10515600" cy="4949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Web Services </a:t>
            </a:r>
            <a:r>
              <a:rPr lang="en-US" sz="2000" dirty="0">
                <a:hlinkClick r:id="rId3"/>
              </a:rPr>
              <a:t>[link]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…SOA (service-oriented architecture) version 2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XML (Extensible Markup Language) </a:t>
            </a:r>
            <a:r>
              <a:rPr lang="en-US" sz="2000" dirty="0">
                <a:hlinkClick r:id="rId4"/>
              </a:rPr>
              <a:t>[link]</a:t>
            </a:r>
            <a:r>
              <a:rPr lang="en-US" sz="2000" dirty="0"/>
              <a:t>	</a:t>
            </a:r>
          </a:p>
          <a:p>
            <a:pPr marL="0" indent="0">
              <a:buNone/>
            </a:pPr>
            <a:r>
              <a:rPr lang="en-US" sz="2000" dirty="0"/>
              <a:t>XML-RPC (XML &amp; HTTP) </a:t>
            </a:r>
            <a:r>
              <a:rPr lang="en-US" sz="2000" dirty="0">
                <a:hlinkClick r:id="rId5"/>
              </a:rPr>
              <a:t>[link]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/>
              <a:t>SOAP (Simple Object Access Protocol) </a:t>
            </a:r>
            <a:r>
              <a:rPr lang="en-US" sz="2000" dirty="0">
                <a:hlinkClick r:id="rId6"/>
              </a:rPr>
              <a:t>[link]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JSON (JavaScript Object Notation) </a:t>
            </a:r>
            <a:r>
              <a:rPr lang="en-US" sz="2000" dirty="0">
                <a:hlinkClick r:id="rId7"/>
              </a:rPr>
              <a:t>[link]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REST (Representational State Transfer) </a:t>
            </a:r>
            <a:r>
              <a:rPr lang="en-US" sz="2000" dirty="0">
                <a:hlinkClick r:id="rId8"/>
              </a:rPr>
              <a:t>[link]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107D95-60D1-476F-8F34-B0D12CE62FC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04538" y="1061323"/>
            <a:ext cx="3650098" cy="45691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4B0F564-56B6-4C5C-B0C1-1AF4213D17D6}"/>
              </a:ext>
            </a:extLst>
          </p:cNvPr>
          <p:cNvSpPr txBox="1"/>
          <p:nvPr/>
        </p:nvSpPr>
        <p:spPr>
          <a:xfrm>
            <a:off x="8004132" y="5748128"/>
            <a:ext cx="2843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Internet Protocol Suite </a:t>
            </a:r>
            <a:r>
              <a:rPr lang="en-US" dirty="0">
                <a:hlinkClick r:id="rId10"/>
              </a:rPr>
              <a:t>[link]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687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Network Architecture – Back to the Future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089EFC2-A45C-4711-8D64-BFBB2CF029BD}"/>
              </a:ext>
            </a:extLst>
          </p:cNvPr>
          <p:cNvSpPr txBox="1">
            <a:spLocks/>
          </p:cNvSpPr>
          <p:nvPr/>
        </p:nvSpPr>
        <p:spPr>
          <a:xfrm>
            <a:off x="838200" y="1227552"/>
            <a:ext cx="10515600" cy="4949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Web Services </a:t>
            </a:r>
            <a:r>
              <a:rPr lang="en-US" sz="2000" dirty="0">
                <a:hlinkClick r:id="rId3"/>
              </a:rPr>
              <a:t>[link]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…SOA (service-oriented architecture) version 2 [link]</a:t>
            </a:r>
          </a:p>
          <a:p>
            <a:pPr marL="0" indent="0">
              <a:buNone/>
            </a:pPr>
            <a:r>
              <a:rPr lang="en-US" sz="2000" dirty="0"/>
              <a:t>JSON (JavaScript Object Notation) </a:t>
            </a:r>
            <a:r>
              <a:rPr lang="en-US" sz="2000" dirty="0">
                <a:hlinkClick r:id="rId4"/>
              </a:rPr>
              <a:t>[link]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REST (Representational State Transfer) </a:t>
            </a:r>
            <a:r>
              <a:rPr lang="en-US" sz="2000" dirty="0">
                <a:hlinkClick r:id="rId5"/>
              </a:rPr>
              <a:t>[link]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gRPC</a:t>
            </a:r>
            <a:r>
              <a:rPr lang="en-US" sz="2000" dirty="0"/>
              <a:t> </a:t>
            </a:r>
            <a:r>
              <a:rPr lang="en-US" sz="2000" dirty="0">
                <a:hlinkClick r:id="rId6"/>
              </a:rPr>
              <a:t>[link]</a:t>
            </a:r>
            <a:r>
              <a:rPr lang="en-US" sz="2000" dirty="0"/>
              <a:t> Or </a:t>
            </a:r>
            <a:r>
              <a:rPr lang="en-US" sz="2000" dirty="0">
                <a:hlinkClick r:id="rId7"/>
              </a:rPr>
              <a:t>https://grpc.io/faq/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REST vs </a:t>
            </a:r>
            <a:r>
              <a:rPr lang="en-US" sz="2000" dirty="0" err="1"/>
              <a:t>gRPC</a:t>
            </a:r>
            <a:r>
              <a:rPr lang="en-US" sz="2000" dirty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REST vs. </a:t>
            </a:r>
            <a:r>
              <a:rPr lang="en-US" sz="2000" dirty="0" err="1"/>
              <a:t>gRPC</a:t>
            </a:r>
            <a:r>
              <a:rPr lang="en-US" sz="2000" dirty="0"/>
              <a:t>: Battle of the APIs </a:t>
            </a:r>
            <a:r>
              <a:rPr lang="en-US" sz="2000" dirty="0">
                <a:hlinkClick r:id="rId8"/>
              </a:rPr>
              <a:t>[link]</a:t>
            </a:r>
            <a:endParaRPr lang="en-US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Evaluating Performance of REST vs. </a:t>
            </a:r>
            <a:r>
              <a:rPr lang="en-US" sz="2000" dirty="0" err="1"/>
              <a:t>gRPC</a:t>
            </a:r>
            <a:r>
              <a:rPr lang="en-US" sz="2000" dirty="0"/>
              <a:t> </a:t>
            </a:r>
            <a:r>
              <a:rPr lang="en-US" sz="2000" dirty="0">
                <a:hlinkClick r:id="rId9"/>
              </a:rPr>
              <a:t>[link]</a:t>
            </a:r>
            <a:r>
              <a:rPr lang="en-US" sz="2000" dirty="0"/>
              <a:t>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1FC054-0B24-4CFD-B5CC-ADC37DA8506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04538" y="1061323"/>
            <a:ext cx="3650098" cy="45691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930956-2EDD-4146-85BF-6182A3CEB693}"/>
              </a:ext>
            </a:extLst>
          </p:cNvPr>
          <p:cNvSpPr txBox="1"/>
          <p:nvPr/>
        </p:nvSpPr>
        <p:spPr>
          <a:xfrm>
            <a:off x="8004132" y="5748128"/>
            <a:ext cx="2843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Internet Protocol Suite </a:t>
            </a:r>
            <a:r>
              <a:rPr lang="en-US" dirty="0">
                <a:hlinkClick r:id="rId11"/>
              </a:rPr>
              <a:t>[link]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008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2010</TotalTime>
  <Words>626</Words>
  <Application>Microsoft Macintosh PowerPoint</Application>
  <PresentationFormat>Widescreen</PresentationFormat>
  <Paragraphs>117</Paragraphs>
  <Slides>13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Office Theme</vt:lpstr>
      <vt:lpstr>Microsoft Excel 97 - 2004 Worksheet</vt:lpstr>
      <vt:lpstr>Object-Oriented Programming Lecture, Discussion, &amp; Lab Eric Pogue</vt:lpstr>
      <vt:lpstr>Demos </vt:lpstr>
      <vt:lpstr>Friendly Conversation Topic</vt:lpstr>
      <vt:lpstr>Network Architecture &amp; Protocols – Part 3</vt:lpstr>
      <vt:lpstr>Network Architecture – The Internet</vt:lpstr>
      <vt:lpstr>Network Architecture – The Web</vt:lpstr>
      <vt:lpstr>Network Architecture – Distributed Computing</vt:lpstr>
      <vt:lpstr>Network Architecture – Web Services</vt:lpstr>
      <vt:lpstr>Network Architecture – Back to the Future </vt:lpstr>
      <vt:lpstr>Prework</vt:lpstr>
      <vt:lpstr>Assignment</vt:lpstr>
      <vt:lpstr>Lab</vt:lpstr>
      <vt:lpstr>End of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Discussion, Lecture, &amp; Lab Eric Pogue</dc:title>
  <dc:creator>Eric Pogue</dc:creator>
  <cp:lastModifiedBy>Pogue, Eric</cp:lastModifiedBy>
  <cp:revision>98</cp:revision>
  <dcterms:created xsi:type="dcterms:W3CDTF">2019-01-14T15:53:15Z</dcterms:created>
  <dcterms:modified xsi:type="dcterms:W3CDTF">2020-02-27T17:06:04Z</dcterms:modified>
</cp:coreProperties>
</file>