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5" r:id="rId2"/>
    <p:sldId id="569" r:id="rId3"/>
    <p:sldId id="577" r:id="rId4"/>
    <p:sldId id="471" r:id="rId5"/>
    <p:sldId id="574" r:id="rId6"/>
    <p:sldId id="575" r:id="rId7"/>
    <p:sldId id="576" r:id="rId8"/>
    <p:sldId id="547" r:id="rId9"/>
    <p:sldId id="318" r:id="rId10"/>
    <p:sldId id="565" r:id="rId11"/>
    <p:sldId id="271" r:id="rId12"/>
    <p:sldId id="503" r:id="rId13"/>
    <p:sldId id="504" r:id="rId14"/>
    <p:sldId id="507" r:id="rId15"/>
    <p:sldId id="491" r:id="rId16"/>
    <p:sldId id="528" r:id="rId17"/>
    <p:sldId id="5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06" autoAdjust="0"/>
    <p:restoredTop sz="60612" autoAdjust="0"/>
  </p:normalViewPr>
  <p:slideViewPr>
    <p:cSldViewPr snapToGrid="0">
      <p:cViewPr varScale="1">
        <p:scale>
          <a:sx n="148" d="100"/>
          <a:sy n="148" d="100"/>
        </p:scale>
        <p:origin x="23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9/6/19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12</a:t>
            </a:fld>
            <a:endParaRPr lang="en-US"/>
          </a:p>
        </p:txBody>
      </p:sp>
    </p:spTree>
    <p:extLst>
      <p:ext uri="{BB962C8B-B14F-4D97-AF65-F5344CB8AC3E}">
        <p14:creationId xmlns:p14="http://schemas.microsoft.com/office/powerpoint/2010/main" val="71622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95595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40023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61903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possible exception would be non-proportional based fonts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16969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13766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Encapsulation</a:t>
            </a:r>
          </a:p>
          <a:p>
            <a:r>
              <a:rPr lang="en-US" sz="1000" dirty="0"/>
              <a:t>Inheritance</a:t>
            </a:r>
          </a:p>
          <a:p>
            <a:r>
              <a:rPr lang="en-US" sz="1000" dirty="0"/>
              <a:t>Polymorphism</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87824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86823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82660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92372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35545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9/6/19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9/6/19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ocumentation_generator" TargetMode="External"/><Relationship Id="rId2" Type="http://schemas.openxmlformats.org/officeDocument/2006/relationships/hyperlink" Target="https://en.wikipedia.org/wiki/Javadoc" TargetMode="External"/><Relationship Id="rId1" Type="http://schemas.openxmlformats.org/officeDocument/2006/relationships/slideLayout" Target="../slideLayouts/slideLayout2.xml"/><Relationship Id="rId5" Type="http://schemas.openxmlformats.org/officeDocument/2006/relationships/hyperlink" Target="https://en.wikipedia.org/wiki/Javadoc#cite_note-6" TargetMode="External"/><Relationship Id="rId4" Type="http://schemas.openxmlformats.org/officeDocument/2006/relationships/hyperlink" Target="https://en.wikipedia.org/wiki/Javadoc#cite_note-5"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slate.com/articles/technology/technology/2011/01/space_invader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a:bodyPr>
          <a:lstStyle/>
          <a:p>
            <a:pPr marL="0" indent="0">
              <a:buNone/>
            </a:pPr>
            <a:r>
              <a:rPr lang="en-US" sz="2200" dirty="0"/>
              <a:t>Agenda for Friday, September 6</a:t>
            </a:r>
            <a:r>
              <a:rPr lang="en-US" sz="2200" baseline="30000" dirty="0"/>
              <a:t>th</a:t>
            </a:r>
            <a:r>
              <a:rPr lang="en-US" sz="2200" dirty="0"/>
              <a:t> from 2 to 2:50pm CST:</a:t>
            </a:r>
          </a:p>
          <a:p>
            <a:pPr marL="457200" indent="-457200">
              <a:buFont typeface="+mj-lt"/>
              <a:buAutoNum type="arabicPeriod"/>
            </a:pPr>
            <a:r>
              <a:rPr lang="en-US" sz="2200" dirty="0"/>
              <a:t>Review Assignment from Last Class</a:t>
            </a:r>
          </a:p>
          <a:p>
            <a:pPr marL="457200" indent="-457200">
              <a:buFont typeface="+mj-lt"/>
              <a:buAutoNum type="arabicPeriod"/>
            </a:pPr>
            <a:r>
              <a:rPr lang="en-US" sz="2200" dirty="0"/>
              <a:t>Friendly Conversation Topic – One Space or Two Spaces After a Period?</a:t>
            </a:r>
          </a:p>
          <a:p>
            <a:pPr marL="457200" indent="-457200">
              <a:buFont typeface="+mj-lt"/>
              <a:buAutoNum type="arabicPeriod"/>
            </a:pPr>
            <a:r>
              <a:rPr lang="en-US" sz="2200" dirty="0"/>
              <a:t>Q&amp;A: Object-Oriented Programming Concepts and Practices</a:t>
            </a:r>
          </a:p>
          <a:p>
            <a:pPr marL="457200" indent="-457200">
              <a:buFont typeface="+mj-lt"/>
              <a:buAutoNum type="arabicPeriod"/>
            </a:pPr>
            <a:r>
              <a:rPr lang="en-US" sz="2200" dirty="0"/>
              <a:t>Discussion: OOP Patterns</a:t>
            </a:r>
          </a:p>
          <a:p>
            <a:pPr marL="457200" indent="-457200">
              <a:buFont typeface="+mj-lt"/>
              <a:buAutoNum type="arabicPeriod"/>
            </a:pPr>
            <a:r>
              <a:rPr lang="en-US" sz="2200" dirty="0"/>
              <a:t>Assignment for Next Class</a:t>
            </a:r>
          </a:p>
          <a:p>
            <a:pPr marL="457200" indent="-457200">
              <a:buFont typeface="+mj-lt"/>
              <a:buAutoNum type="arabicPeriod"/>
            </a:pPr>
            <a:r>
              <a:rPr lang="en-US" sz="2200" dirty="0"/>
              <a:t>Lab</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Select a Scrum Master for Sprint 2</a:t>
            </a:r>
          </a:p>
          <a:p>
            <a:pPr marL="457200" indent="-457200">
              <a:buFont typeface="+mj-lt"/>
              <a:buAutoNum type="arabicPeriod"/>
            </a:pPr>
            <a:r>
              <a:rPr lang="en-US" sz="2000" dirty="0"/>
              <a:t>Programming Assignment 1 and Quiz 1</a:t>
            </a:r>
          </a:p>
          <a:p>
            <a:pPr marL="457200" indent="-457200">
              <a:buFont typeface="+mj-lt"/>
              <a:buAutoNum type="arabicPeriod"/>
            </a:pPr>
            <a:r>
              <a:rPr lang="en-US" sz="2000" dirty="0"/>
              <a:t>Team report out by new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stand up, give your name, your team name,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393156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Demo Guidelines – Presenter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400" dirty="0"/>
              <a:t>Everyone will give at least one demo of their work during the semester.</a:t>
            </a:r>
          </a:p>
          <a:p>
            <a:pPr marL="0" indent="0">
              <a:buNone/>
            </a:pPr>
            <a:r>
              <a:rPr lang="en-US" sz="2400" dirty="0"/>
              <a:t>Your demo can include any or all of the following:</a:t>
            </a:r>
          </a:p>
          <a:p>
            <a:r>
              <a:rPr lang="en-US" sz="2400" dirty="0"/>
              <a:t>A 2 to 5 minute activity</a:t>
            </a:r>
          </a:p>
          <a:p>
            <a:r>
              <a:rPr lang="en-US" sz="2400" dirty="0"/>
              <a:t>Where you show your application running</a:t>
            </a:r>
          </a:p>
          <a:p>
            <a:r>
              <a:rPr lang="en-US" sz="2400" dirty="0"/>
              <a:t>Comment on your implementation</a:t>
            </a:r>
          </a:p>
          <a:p>
            <a:r>
              <a:rPr lang="en-US" sz="2400" dirty="0"/>
              <a:t>Show the source code</a:t>
            </a:r>
          </a:p>
          <a:p>
            <a:r>
              <a:rPr lang="en-US" sz="2400" dirty="0"/>
              <a:t>Explain how you organized the code</a:t>
            </a:r>
          </a:p>
          <a:p>
            <a:r>
              <a:rPr lang="en-US" sz="2400" dirty="0"/>
              <a:t>Talk about any challenges</a:t>
            </a:r>
          </a:p>
          <a:p>
            <a:r>
              <a:rPr lang="en-US" sz="2400" dirty="0"/>
              <a:t>You should not prepare slides or a presentation</a:t>
            </a:r>
          </a:p>
        </p:txBody>
      </p:sp>
    </p:spTree>
    <p:extLst>
      <p:ext uri="{BB962C8B-B14F-4D97-AF65-F5344CB8AC3E}">
        <p14:creationId xmlns:p14="http://schemas.microsoft.com/office/powerpoint/2010/main" val="3442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Demo Guidelines – Listener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400" dirty="0"/>
              <a:t>Everyone will be listening to many demos during the semester.</a:t>
            </a:r>
          </a:p>
          <a:p>
            <a:pPr marL="0" indent="0">
              <a:buNone/>
            </a:pPr>
            <a:r>
              <a:rPr lang="en-US" sz="2400" dirty="0"/>
              <a:t>Your responsibilities during the demo is:</a:t>
            </a:r>
          </a:p>
          <a:p>
            <a:r>
              <a:rPr lang="en-US" sz="2400" dirty="0"/>
              <a:t>Actively listen and watch what is being demoed</a:t>
            </a:r>
          </a:p>
          <a:p>
            <a:r>
              <a:rPr lang="en-US" sz="2400" dirty="0"/>
              <a:t>Come up with an meaning yet easy to answer question</a:t>
            </a:r>
          </a:p>
          <a:p>
            <a:r>
              <a:rPr lang="en-US" sz="2400" dirty="0"/>
              <a:t>During or after the demo ask your question if the presenter does not get “sufficient” questions from other listeners</a:t>
            </a:r>
          </a:p>
          <a:p>
            <a:r>
              <a:rPr lang="en-US" sz="2400" dirty="0"/>
              <a:t>Do not ask hard question or attempt to review the presenters code</a:t>
            </a:r>
          </a:p>
          <a:p>
            <a:r>
              <a:rPr lang="en-US" sz="2400" dirty="0"/>
              <a:t>Clap for the presenter at the end of the demo and thank them for presenting</a:t>
            </a:r>
          </a:p>
          <a:p>
            <a:r>
              <a:rPr lang="en-US" sz="2400" dirty="0"/>
              <a:t>If you have a hard question or want to make a recommendation, do it later and in private</a:t>
            </a:r>
          </a:p>
        </p:txBody>
      </p:sp>
    </p:spTree>
    <p:extLst>
      <p:ext uri="{BB962C8B-B14F-4D97-AF65-F5344CB8AC3E}">
        <p14:creationId xmlns:p14="http://schemas.microsoft.com/office/powerpoint/2010/main" val="285686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Javadoc </a:t>
            </a:r>
            <a:r>
              <a:rPr lang="en-US" dirty="0">
                <a:hlinkClick r:id="rId2"/>
              </a:rPr>
              <a:t>[link]</a:t>
            </a:r>
            <a:endParaRPr lang="en-US" dirty="0"/>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dirty="0"/>
              <a:t>History:</a:t>
            </a:r>
          </a:p>
          <a:p>
            <a:pPr marL="0" indent="0">
              <a:buNone/>
            </a:pPr>
            <a:r>
              <a:rPr lang="en-US" dirty="0"/>
              <a:t>Javadoc was an early Java language </a:t>
            </a:r>
            <a:r>
              <a:rPr lang="en-US" dirty="0">
                <a:hlinkClick r:id="rId3" tooltip="Documentation generator"/>
              </a:rPr>
              <a:t>documentation generator</a:t>
            </a:r>
            <a:r>
              <a:rPr lang="en-US" dirty="0"/>
              <a:t>.</a:t>
            </a:r>
            <a:r>
              <a:rPr lang="en-US" baseline="30000" dirty="0">
                <a:hlinkClick r:id="rId4"/>
              </a:rPr>
              <a:t>[5]</a:t>
            </a:r>
            <a:r>
              <a:rPr lang="en-US" dirty="0"/>
              <a:t> Prior to the use of documentation generators it was customary to use technical writers who would typically write only standalone documentation for the software,</a:t>
            </a:r>
            <a:r>
              <a:rPr lang="en-US" baseline="30000" dirty="0">
                <a:hlinkClick r:id="rId5"/>
              </a:rPr>
              <a:t>[6]</a:t>
            </a:r>
            <a:r>
              <a:rPr lang="en-US" dirty="0"/>
              <a:t> but it was much harder to keep this documentation in sync with the software itself.</a:t>
            </a:r>
          </a:p>
          <a:p>
            <a:pPr marL="0" indent="0">
              <a:buNone/>
            </a:pPr>
            <a:endParaRPr lang="en-US" sz="2000" dirty="0"/>
          </a:p>
        </p:txBody>
      </p:sp>
    </p:spTree>
    <p:extLst>
      <p:ext uri="{BB962C8B-B14F-4D97-AF65-F5344CB8AC3E}">
        <p14:creationId xmlns:p14="http://schemas.microsoft.com/office/powerpoint/2010/main" val="198489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b="1" u="sng" dirty="0"/>
              <a:t>Continue</a:t>
            </a:r>
            <a:r>
              <a:rPr lang="en-US" dirty="0"/>
              <a:t>: What is working in the class? Something that we should make sure that we continue to do. </a:t>
            </a:r>
          </a:p>
          <a:p>
            <a:pPr marL="0" indent="0">
              <a:spcAft>
                <a:spcPts val="600"/>
              </a:spcAft>
              <a:buNone/>
            </a:pPr>
            <a:r>
              <a:rPr lang="en-US" b="1" u="sng" dirty="0"/>
              <a:t>Start</a:t>
            </a:r>
            <a:r>
              <a:rPr lang="en-US" dirty="0"/>
              <a:t>: What is something that would be nice to do in the class that we are not doing now? Maybe something that you have seen work well in other classes. </a:t>
            </a:r>
          </a:p>
          <a:p>
            <a:pPr marL="0" indent="0">
              <a:spcAft>
                <a:spcPts val="600"/>
              </a:spcAft>
              <a:buNone/>
            </a:pPr>
            <a:r>
              <a:rPr lang="en-US" b="1" u="sng" dirty="0"/>
              <a:t>Stop</a:t>
            </a:r>
            <a:r>
              <a:rPr lang="en-US" dirty="0"/>
              <a:t>: What is not working in the class? Something that we should stop doing. </a:t>
            </a:r>
          </a:p>
        </p:txBody>
      </p:sp>
    </p:spTree>
    <p:extLst>
      <p:ext uri="{BB962C8B-B14F-4D97-AF65-F5344CB8AC3E}">
        <p14:creationId xmlns:p14="http://schemas.microsoft.com/office/powerpoint/2010/main" val="81564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2C5635-17FA-43E9-8DC0-B1BC5391FAF2}"/>
              </a:ext>
            </a:extLst>
          </p:cNvPr>
          <p:cNvPicPr>
            <a:picLocks noChangeAspect="1"/>
          </p:cNvPicPr>
          <p:nvPr/>
        </p:nvPicPr>
        <p:blipFill>
          <a:blip r:embed="rId3"/>
          <a:stretch>
            <a:fillRect/>
          </a:stretch>
        </p:blipFill>
        <p:spPr>
          <a:xfrm>
            <a:off x="3328987" y="2324100"/>
            <a:ext cx="5534025" cy="2209800"/>
          </a:xfrm>
          <a:prstGeom prst="rect">
            <a:avLst/>
          </a:prstGeom>
        </p:spPr>
      </p:pic>
    </p:spTree>
    <p:extLst>
      <p:ext uri="{BB962C8B-B14F-4D97-AF65-F5344CB8AC3E}">
        <p14:creationId xmlns:p14="http://schemas.microsoft.com/office/powerpoint/2010/main" val="3397728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E0F57-6E08-4E00-A5B7-1C1604074CFD}"/>
              </a:ext>
            </a:extLst>
          </p:cNvPr>
          <p:cNvPicPr>
            <a:picLocks noChangeAspect="1"/>
          </p:cNvPicPr>
          <p:nvPr/>
        </p:nvPicPr>
        <p:blipFill>
          <a:blip r:embed="rId2"/>
          <a:stretch>
            <a:fillRect/>
          </a:stretch>
        </p:blipFill>
        <p:spPr>
          <a:xfrm>
            <a:off x="252412" y="642937"/>
            <a:ext cx="11687175" cy="5572125"/>
          </a:xfrm>
          <a:prstGeom prst="rect">
            <a:avLst/>
          </a:prstGeom>
        </p:spPr>
      </p:pic>
    </p:spTree>
    <p:extLst>
      <p:ext uri="{BB962C8B-B14F-4D97-AF65-F5344CB8AC3E}">
        <p14:creationId xmlns:p14="http://schemas.microsoft.com/office/powerpoint/2010/main" val="375880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 from Last Class</a:t>
            </a:r>
          </a:p>
        </p:txBody>
      </p:sp>
      <p:sp>
        <p:nvSpPr>
          <p:cNvPr id="6" name="Content Placeholder 2">
            <a:extLst>
              <a:ext uri="{FF2B5EF4-FFF2-40B4-BE49-F238E27FC236}">
                <a16:creationId xmlns:a16="http://schemas.microsoft.com/office/drawing/2014/main" id="{EF0CCFEB-22C1-494E-8958-99AB2B38C40C}"/>
              </a:ext>
            </a:extLst>
          </p:cNvPr>
          <p:cNvSpPr>
            <a:spLocks noGrp="1"/>
          </p:cNvSpPr>
          <p:nvPr>
            <p:ph idx="1"/>
          </p:nvPr>
        </p:nvSpPr>
        <p:spPr>
          <a:xfrm>
            <a:off x="838200" y="1654444"/>
            <a:ext cx="10515600" cy="4522519"/>
          </a:xfrm>
        </p:spPr>
        <p:txBody>
          <a:bodyPr>
            <a:normAutofit/>
          </a:bodyPr>
          <a:lstStyle/>
          <a:p>
            <a:pPr marL="0" indent="0">
              <a:buNone/>
            </a:pPr>
            <a:r>
              <a:rPr lang="en-US" sz="2000" dirty="0"/>
              <a:t>Complete all items on the sprint 1 Activities List with the possible exceptions of Programming Assignment 1 and Quiz 1. You should have a solid start on both items, but It is okay if you need to spend some time over the weekend to complete them.</a:t>
            </a:r>
          </a:p>
          <a:p>
            <a:pPr marL="0" indent="0">
              <a:buNone/>
            </a:pPr>
            <a:endParaRPr lang="en-US" sz="2000" dirty="0"/>
          </a:p>
          <a:p>
            <a:pPr marL="0" indent="0">
              <a:buNone/>
            </a:pPr>
            <a:r>
              <a:rPr lang="en-US" sz="2000" dirty="0"/>
              <a:t>Be ready to Discuss OOP Patterns and to present your team’s Pattern</a:t>
            </a:r>
          </a:p>
          <a:p>
            <a:pPr marL="0" indent="0">
              <a:buNone/>
            </a:pPr>
            <a:endParaRPr lang="en-US" sz="2000" dirty="0"/>
          </a:p>
          <a:p>
            <a:pPr marL="0" indent="0">
              <a:buNone/>
            </a:pPr>
            <a:r>
              <a:rPr lang="en-US" sz="2000" dirty="0"/>
              <a:t>Take your name tags with you and bring them back to class through the end of Sprint 2</a:t>
            </a:r>
          </a:p>
          <a:p>
            <a:pPr marL="0" indent="0">
              <a:buNone/>
            </a:pPr>
            <a:endParaRPr lang="en-US" sz="1800" dirty="0"/>
          </a:p>
          <a:p>
            <a:endParaRPr lang="en-US" dirty="0"/>
          </a:p>
        </p:txBody>
      </p:sp>
    </p:spTree>
    <p:extLst>
      <p:ext uri="{BB962C8B-B14F-4D97-AF65-F5344CB8AC3E}">
        <p14:creationId xmlns:p14="http://schemas.microsoft.com/office/powerpoint/2010/main" val="38621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683" y="3025490"/>
            <a:ext cx="9198634" cy="807019"/>
          </a:xfrm>
        </p:spPr>
        <p:txBody>
          <a:bodyPr anchor="ctr">
            <a:normAutofit fontScale="90000"/>
          </a:bodyPr>
          <a:lstStyle/>
          <a:p>
            <a:r>
              <a:rPr lang="en-US" sz="4800" dirty="0"/>
              <a:t>One Space or Two Spaces After a Period?</a:t>
            </a:r>
          </a:p>
        </p:txBody>
      </p:sp>
    </p:spTree>
    <p:extLst>
      <p:ext uri="{BB962C8B-B14F-4D97-AF65-F5344CB8AC3E}">
        <p14:creationId xmlns:p14="http://schemas.microsoft.com/office/powerpoint/2010/main" val="400736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Only One Space After a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599" cy="5075871"/>
          </a:xfrm>
        </p:spPr>
        <p:txBody>
          <a:bodyPr>
            <a:normAutofit/>
          </a:bodyPr>
          <a:lstStyle/>
          <a:p>
            <a:pPr marL="0" indent="0">
              <a:spcAft>
                <a:spcPts val="600"/>
              </a:spcAft>
              <a:buNone/>
            </a:pPr>
            <a:r>
              <a:rPr lang="en-US" sz="2000" dirty="0"/>
              <a:t>Rule: Utilize one space after a period or similar punctuation </a:t>
            </a:r>
            <a:r>
              <a:rPr lang="en-US" sz="2000" dirty="0">
                <a:hlinkClick r:id="rId3"/>
              </a:rPr>
              <a:t>[link]</a:t>
            </a:r>
            <a:endParaRPr lang="en-US" sz="2000" dirty="0"/>
          </a:p>
          <a:p>
            <a:pPr marL="0" indent="0">
              <a:spcAft>
                <a:spcPts val="600"/>
              </a:spcAft>
              <a:buNone/>
            </a:pPr>
            <a:endParaRPr lang="en-US" sz="2000" dirty="0"/>
          </a:p>
          <a:p>
            <a:pPr marL="0" indent="0">
              <a:spcAft>
                <a:spcPts val="600"/>
              </a:spcAft>
              <a:buNone/>
            </a:pPr>
            <a:r>
              <a:rPr lang="en-US" sz="2000" dirty="0"/>
              <a:t>Proportional based fonts like Helvetica and Times were designed to have the most visually appealing amount of space after the period. </a:t>
            </a:r>
          </a:p>
        </p:txBody>
      </p:sp>
    </p:spTree>
    <p:extLst>
      <p:ext uri="{BB962C8B-B14F-4D97-AF65-F5344CB8AC3E}">
        <p14:creationId xmlns:p14="http://schemas.microsoft.com/office/powerpoint/2010/main" val="244555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Friendly Conversation Topic – </a:t>
            </a:r>
            <a:br>
              <a:rPr lang="en-US" sz="4800" dirty="0"/>
            </a:br>
            <a:r>
              <a:rPr lang="en-US" sz="4800" dirty="0"/>
              <a:t>Source Code Snippets in VS Code</a:t>
            </a:r>
          </a:p>
        </p:txBody>
      </p:sp>
    </p:spTree>
    <p:extLst>
      <p:ext uri="{BB962C8B-B14F-4D97-AF65-F5344CB8AC3E}">
        <p14:creationId xmlns:p14="http://schemas.microsoft.com/office/powerpoint/2010/main" val="311349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Q&amp;A: Concepts &amp; Practices</a:t>
            </a:r>
          </a:p>
        </p:txBody>
      </p:sp>
    </p:spTree>
    <p:extLst>
      <p:ext uri="{BB962C8B-B14F-4D97-AF65-F5344CB8AC3E}">
        <p14:creationId xmlns:p14="http://schemas.microsoft.com/office/powerpoint/2010/main" val="39753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Discussion: OOP Patterns</a:t>
            </a:r>
            <a:br>
              <a:rPr lang="en-US" sz="4800" dirty="0"/>
            </a:br>
            <a:br>
              <a:rPr lang="en-US" sz="4800" dirty="0"/>
            </a:br>
            <a:r>
              <a:rPr lang="en-US" sz="4800" dirty="0"/>
              <a:t>(Who are the Gang of Four?)</a:t>
            </a:r>
          </a:p>
        </p:txBody>
      </p:sp>
    </p:spTree>
    <p:extLst>
      <p:ext uri="{BB962C8B-B14F-4D97-AF65-F5344CB8AC3E}">
        <p14:creationId xmlns:p14="http://schemas.microsoft.com/office/powerpoint/2010/main" val="102267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Model-View-Controller (MVC)</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pic>
        <p:nvPicPr>
          <p:cNvPr id="1026" name="Picture 2" descr="https://upload.wikimedia.org/wikipedia/commons/thumb/a/a0/MVC-Process.svg/500px-MVC-Process.svg.png">
            <a:extLst>
              <a:ext uri="{FF2B5EF4-FFF2-40B4-BE49-F238E27FC236}">
                <a16:creationId xmlns:a16="http://schemas.microsoft.com/office/drawing/2014/main" id="{58197343-A56A-436A-A4E2-8CF036E81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28381"/>
            <a:ext cx="3969968" cy="43669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1EBC757-1DAC-4931-A145-B2C52C88F2EE}"/>
              </a:ext>
            </a:extLst>
          </p:cNvPr>
          <p:cNvSpPr/>
          <p:nvPr/>
        </p:nvSpPr>
        <p:spPr>
          <a:xfrm>
            <a:off x="5314597" y="1511309"/>
            <a:ext cx="6096000" cy="4524315"/>
          </a:xfrm>
          <a:prstGeom prst="rect">
            <a:avLst/>
          </a:prstGeom>
        </p:spPr>
        <p:txBody>
          <a:bodyPr>
            <a:spAutoFit/>
          </a:bodyPr>
          <a:lstStyle/>
          <a:p>
            <a:endParaRPr lang="en-US" dirty="0"/>
          </a:p>
          <a:p>
            <a:r>
              <a:rPr lang="en-US" dirty="0"/>
              <a:t>Diagram of interactions within the MVC pattern.</a:t>
            </a:r>
          </a:p>
          <a:p>
            <a:r>
              <a:rPr lang="en-US" b="1" dirty="0"/>
              <a:t>Model–view–controller </a:t>
            </a:r>
            <a:r>
              <a:rPr lang="en-US" dirty="0"/>
              <a:t>is an architectural pattern commonly used for developing user interfaces that divides an application into three interconnected parts. This is done to separate internal representations of information from the ways information is presented to and accepted from the user.[1][2] The MVC design pattern decouples these major components allowing for efficient code reuse and parallel development.</a:t>
            </a:r>
          </a:p>
          <a:p>
            <a:endParaRPr lang="en-US" dirty="0"/>
          </a:p>
          <a:p>
            <a:r>
              <a:rPr lang="en-US" dirty="0"/>
              <a:t>Traditionally used for desktop graphical user interfaces (GUIs), this architecture has become popular for designing web applications and even mobile, desktop and other clients.[3] Popular programming languages like Java, C#, Ruby, PHP have MVC frameworks that are used in web application development straight out of the box</a:t>
            </a:r>
          </a:p>
        </p:txBody>
      </p:sp>
    </p:spTree>
    <p:extLst>
      <p:ext uri="{BB962C8B-B14F-4D97-AF65-F5344CB8AC3E}">
        <p14:creationId xmlns:p14="http://schemas.microsoft.com/office/powerpoint/2010/main" val="212537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1 Assignments &amp; Activity List Items are due this Sunday.</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393499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763</Words>
  <Application>Microsoft Macintosh PowerPoint</Application>
  <PresentationFormat>Widescreen</PresentationFormat>
  <Paragraphs>90</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Object-Oriented Programming Discussion, Lecture, &amp; Lab Eric Pogue</vt:lpstr>
      <vt:lpstr>Assignment from Last Class</vt:lpstr>
      <vt:lpstr>One Space or Two Spaces After a Period?</vt:lpstr>
      <vt:lpstr>Only One Space After a Period</vt:lpstr>
      <vt:lpstr>Friendly Conversation Topic –  Source Code Snippets in VS Code</vt:lpstr>
      <vt:lpstr>Q&amp;A: Concepts &amp; Practices</vt:lpstr>
      <vt:lpstr>Discussion: OOP Patterns  (Who are the Gang of Four?)</vt:lpstr>
      <vt:lpstr>Model-View-Controller (MVC)</vt:lpstr>
      <vt:lpstr>Assignment for Next Class</vt:lpstr>
      <vt:lpstr>Lab</vt:lpstr>
      <vt:lpstr>End of Session</vt:lpstr>
      <vt:lpstr>Demo Guidelines – Presenter </vt:lpstr>
      <vt:lpstr>Demo Guidelines – Listener </vt:lpstr>
      <vt:lpstr>Javadoc [link]</vt:lpstr>
      <vt:lpstr>Start, Stop, Continue Retrospective Feedback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Eric Pogue</dc:creator>
  <cp:lastModifiedBy>Pogue, Eric</cp:lastModifiedBy>
  <cp:revision>45</cp:revision>
  <dcterms:created xsi:type="dcterms:W3CDTF">2019-01-14T15:53:15Z</dcterms:created>
  <dcterms:modified xsi:type="dcterms:W3CDTF">2019-09-06T15:40:20Z</dcterms:modified>
</cp:coreProperties>
</file>