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5" r:id="rId2"/>
    <p:sldId id="757" r:id="rId3"/>
    <p:sldId id="898" r:id="rId4"/>
    <p:sldId id="911" r:id="rId5"/>
    <p:sldId id="912" r:id="rId6"/>
    <p:sldId id="913" r:id="rId7"/>
    <p:sldId id="914" r:id="rId8"/>
    <p:sldId id="915" r:id="rId9"/>
    <p:sldId id="656" r:id="rId10"/>
    <p:sldId id="759" r:id="rId11"/>
    <p:sldId id="751" r:id="rId12"/>
    <p:sldId id="580" r:id="rId13"/>
    <p:sldId id="752" r:id="rId14"/>
    <p:sldId id="666" r:id="rId15"/>
    <p:sldId id="919" r:id="rId16"/>
    <p:sldId id="917" r:id="rId17"/>
    <p:sldId id="918" r:id="rId18"/>
    <p:sldId id="6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6" autoAdjust="0"/>
    <p:restoredTop sz="88694" autoAdjust="0"/>
  </p:normalViewPr>
  <p:slideViewPr>
    <p:cSldViewPr snapToGrid="0">
      <p:cViewPr varScale="1">
        <p:scale>
          <a:sx n="109" d="100"/>
          <a:sy n="109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24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Calendar, Activities List, and Assignments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36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9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00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0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35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40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0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15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15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166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07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93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08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24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0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st_of_TCP_and_UDP_port_numbers" TargetMode="External"/><Relationship Id="rId3" Type="http://schemas.openxmlformats.org/officeDocument/2006/relationships/hyperlink" Target="https://en.wikipedia.org/wiki/Internet" TargetMode="External"/><Relationship Id="rId7" Type="http://schemas.openxmlformats.org/officeDocument/2006/relationships/hyperlink" Target="https://en.wikipedia.org/wiki/Network_sock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User_Datagram_Protocol" TargetMode="External"/><Relationship Id="rId5" Type="http://schemas.openxmlformats.org/officeDocument/2006/relationships/hyperlink" Target="https://en.wikipedia.org/wiki/Transmission_Control_Protocol" TargetMode="External"/><Relationship Id="rId4" Type="http://schemas.openxmlformats.org/officeDocument/2006/relationships/hyperlink" Target="https://en.wikipedia.org/wiki/Internet_Protocol" TargetMode="Externa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JavaScript" TargetMode="External"/><Relationship Id="rId3" Type="http://schemas.openxmlformats.org/officeDocument/2006/relationships/hyperlink" Target="https://en.wikipedia.org/wiki/World_Wide_Web" TargetMode="External"/><Relationship Id="rId7" Type="http://schemas.openxmlformats.org/officeDocument/2006/relationships/hyperlink" Target="https://en.wikipedia.org/wiki/Cascading_Style_Shee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HTML" TargetMode="External"/><Relationship Id="rId5" Type="http://schemas.openxmlformats.org/officeDocument/2006/relationships/hyperlink" Target="https://en.wikipedia.org/wiki/Domain_Name_System" TargetMode="External"/><Relationship Id="rId10" Type="http://schemas.openxmlformats.org/officeDocument/2006/relationships/hyperlink" Target="https://en.wikipedia.org/wiki/Internet_protocol_suite" TargetMode="External"/><Relationship Id="rId4" Type="http://schemas.openxmlformats.org/officeDocument/2006/relationships/hyperlink" Target="https://en.wikipedia.org/wiki/Hypertext_Transfer_Protocol" TargetMode="Externa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XML-RPC" TargetMode="External"/><Relationship Id="rId3" Type="http://schemas.openxmlformats.org/officeDocument/2006/relationships/hyperlink" Target="https://en.wikipedia.org/wiki/Remote_procedure_call" TargetMode="External"/><Relationship Id="rId7" Type="http://schemas.openxmlformats.org/officeDocument/2006/relationships/hyperlink" Target="https://en.wikipedia.org/wiki/X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mmon_Object_Request_Broker_Architecture" TargetMode="External"/><Relationship Id="rId5" Type="http://schemas.openxmlformats.org/officeDocument/2006/relationships/hyperlink" Target="https://en.wikipedia.org/wiki/Distributed_Component_Object_Model" TargetMode="External"/><Relationship Id="rId10" Type="http://schemas.openxmlformats.org/officeDocument/2006/relationships/hyperlink" Target="https://en.wikipedia.org/wiki/Internet_protocol_suite" TargetMode="External"/><Relationship Id="rId4" Type="http://schemas.openxmlformats.org/officeDocument/2006/relationships/hyperlink" Target="https://en.wikipedia.org/wiki/Java_remote_method_invocation" TargetMode="Externa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Representational_state_transfer" TargetMode="External"/><Relationship Id="rId3" Type="http://schemas.openxmlformats.org/officeDocument/2006/relationships/hyperlink" Target="https://en.wikipedia.org/wiki/Web_service" TargetMode="External"/><Relationship Id="rId7" Type="http://schemas.openxmlformats.org/officeDocument/2006/relationships/hyperlink" Target="https://en.wikipedia.org/wiki/JS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AP" TargetMode="External"/><Relationship Id="rId5" Type="http://schemas.openxmlformats.org/officeDocument/2006/relationships/hyperlink" Target="https://en.wikipedia.org/wiki/XML-RPC" TargetMode="External"/><Relationship Id="rId10" Type="http://schemas.openxmlformats.org/officeDocument/2006/relationships/hyperlink" Target="https://en.wikipedia.org/wiki/Internet_protocol_suite" TargetMode="External"/><Relationship Id="rId4" Type="http://schemas.openxmlformats.org/officeDocument/2006/relationships/hyperlink" Target="https://en.wikipedia.org/wiki/XM" TargetMode="Externa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tutsplus.com/tutorials/rest-vs-grpc-battle-of-the-apis--cms-30711" TargetMode="External"/><Relationship Id="rId3" Type="http://schemas.openxmlformats.org/officeDocument/2006/relationships/hyperlink" Target="https://en.wikipedia.org/wiki/Web_service" TargetMode="External"/><Relationship Id="rId7" Type="http://schemas.openxmlformats.org/officeDocument/2006/relationships/hyperlink" Target="https://grpc.io/faq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GRPC" TargetMode="External"/><Relationship Id="rId11" Type="http://schemas.openxmlformats.org/officeDocument/2006/relationships/hyperlink" Target="https://en.wikipedia.org/wiki/Internet_protocol_suite" TargetMode="External"/><Relationship Id="rId5" Type="http://schemas.openxmlformats.org/officeDocument/2006/relationships/hyperlink" Target="https://en.wikipedia.org/wiki/Representational_state_transfer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en.wikipedia.org/wiki/JSON" TargetMode="External"/><Relationship Id="rId9" Type="http://schemas.openxmlformats.org/officeDocument/2006/relationships/hyperlink" Target="https://medium.com/@EmperorRXF/evaluating-performance-of-rest-vs-grpc-1b8bdf0b22d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Lecture, Discussion,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 for Tuesday, February 25</a:t>
            </a:r>
            <a:r>
              <a:rPr lang="en-US" sz="2000" baseline="30000" dirty="0"/>
              <a:t>th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Thursday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Upcoming Demos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A9F5467-3A8F-A645-9E5B-18FFCE79F1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493269"/>
              </p:ext>
            </p:extLst>
          </p:nvPr>
        </p:nvGraphicFramePr>
        <p:xfrm>
          <a:off x="3708400" y="1731963"/>
          <a:ext cx="4775200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Worksheet" r:id="rId4" imgW="4775200" imgH="3390900" progId="Excel.Sheet.8">
                  <p:embed/>
                </p:oleObj>
              </mc:Choice>
              <mc:Fallback>
                <p:oleObj name="Worksheet" r:id="rId4" imgW="4775200" imgH="3390900" progId="Excel.Sheet.8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A9F5467-3A8F-A645-9E5B-18FFCE79F1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8400" y="1731963"/>
                        <a:ext cx="4775200" cy="339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DC71DB-37BC-8142-A89B-0573B23942D8}"/>
              </a:ext>
            </a:extLst>
          </p:cNvPr>
          <p:cNvSpPr/>
          <p:nvPr/>
        </p:nvSpPr>
        <p:spPr>
          <a:xfrm>
            <a:off x="3648440" y="5425402"/>
            <a:ext cx="4644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Demos will be the first Thursday of each sprint. </a:t>
            </a:r>
          </a:p>
        </p:txBody>
      </p:sp>
    </p:spTree>
    <p:extLst>
      <p:ext uri="{BB962C8B-B14F-4D97-AF65-F5344CB8AC3E}">
        <p14:creationId xmlns:p14="http://schemas.microsoft.com/office/powerpoint/2010/main" val="4186897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4" tooltip="User:Dr ian mitchell (page does not exist)"/>
              </a:rPr>
              <a:t>Dr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ian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801502" y="4856524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0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Start working early on assignments… and submit something!</a:t>
            </a:r>
          </a:p>
        </p:txBody>
      </p:sp>
    </p:spTree>
    <p:extLst>
      <p:ext uri="{BB962C8B-B14F-4D97-AF65-F5344CB8AC3E}">
        <p14:creationId xmlns:p14="http://schemas.microsoft.com/office/powerpoint/2010/main" val="378397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Feedback?</a:t>
            </a:r>
          </a:p>
        </p:txBody>
      </p:sp>
    </p:spTree>
    <p:extLst>
      <p:ext uri="{BB962C8B-B14F-4D97-AF65-F5344CB8AC3E}">
        <p14:creationId xmlns:p14="http://schemas.microsoft.com/office/powerpoint/2010/main" val="2259703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&amp; Roles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4" tooltip="User:Dr ian mitchell (page does not exist)"/>
              </a:rPr>
              <a:t>Dr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ian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0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Planning Topics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Calendar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Activities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Discussion 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Assignment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384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through item 4</a:t>
            </a:r>
          </a:p>
          <a:p>
            <a:pPr marL="0" indent="0">
              <a:buNone/>
            </a:pPr>
            <a:r>
              <a:rPr lang="en-US" sz="2000" dirty="0"/>
              <a:t>Be ready for Sprint 3 demos including completing Class Forum postings</a:t>
            </a:r>
          </a:p>
          <a:p>
            <a:pPr marL="0" indent="0">
              <a:buNone/>
            </a:pPr>
            <a:r>
              <a:rPr lang="en-US" sz="2000" dirty="0"/>
              <a:t>Be ready to complete DB4 as a team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71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3444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of the sprint 4 activities list and assignments in detail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Mosaic Lite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 out by Scrum Master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D663FC-2FE3-C74F-A0F7-0E8E49701540}"/>
              </a:ext>
            </a:extLst>
          </p:cNvPr>
          <p:cNvSpPr txBox="1">
            <a:spLocks/>
          </p:cNvSpPr>
          <p:nvPr/>
        </p:nvSpPr>
        <p:spPr>
          <a:xfrm>
            <a:off x="838200" y="4745399"/>
            <a:ext cx="10718950" cy="181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/>
              <a:t>Report Out Guidelines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Scrum Master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is getting in your way or keeping you from completing the assignments?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7554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426583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Friendly Conversation Topic</a:t>
            </a:r>
          </a:p>
        </p:txBody>
      </p:sp>
    </p:spTree>
    <p:extLst>
      <p:ext uri="{BB962C8B-B14F-4D97-AF65-F5344CB8AC3E}">
        <p14:creationId xmlns:p14="http://schemas.microsoft.com/office/powerpoint/2010/main" val="108333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300"/>
              </a:spcBef>
            </a:pPr>
            <a:r>
              <a:rPr lang="en-US" sz="3600" dirty="0"/>
              <a:t>Network Architecture &amp; Protocols – Part 3</a:t>
            </a:r>
          </a:p>
        </p:txBody>
      </p:sp>
    </p:spTree>
    <p:extLst>
      <p:ext uri="{BB962C8B-B14F-4D97-AF65-F5344CB8AC3E}">
        <p14:creationId xmlns:p14="http://schemas.microsoft.com/office/powerpoint/2010/main" val="20638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The Internet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 Internet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IP (Internet Protocol)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 (Transmission Control Protocol)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TCP/IP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UDP (User Datagram Protocol) </a:t>
            </a:r>
            <a:r>
              <a:rPr lang="en-US" sz="2000" dirty="0">
                <a:hlinkClick r:id="rId6"/>
              </a:rPr>
              <a:t>[link]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UDP/IP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TCP/IP or UDP/IP Socket </a:t>
            </a:r>
            <a:r>
              <a:rPr lang="en-US" sz="2000" dirty="0">
                <a:hlinkClick r:id="rId7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 and UDP Protocols &amp; Port Numbers </a:t>
            </a:r>
            <a:r>
              <a:rPr lang="en-US" sz="2000" dirty="0">
                <a:hlinkClick r:id="rId8"/>
              </a:rPr>
              <a:t>[link]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E2CFF-2E53-4E08-B47B-2E03CBDC1E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8967" y="1425197"/>
            <a:ext cx="5400726" cy="400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The Web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 Web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HTTP (Hypertext Transfer Protocol)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DNS (Domain Name System)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HTML (Hypertext Markup Language)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CSS (Cascading Style Sheets) </a:t>
            </a:r>
            <a:r>
              <a:rPr lang="en-US" sz="2000" dirty="0">
                <a:hlinkClick r:id="rId7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JavaScript [</a:t>
            </a:r>
            <a:r>
              <a:rPr lang="en-US" sz="2000" dirty="0">
                <a:hlinkClick r:id="rId8"/>
              </a:rPr>
              <a:t>link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D0AC4C-9095-4FBA-8E03-0CC37CBE48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9FE5D9-63F7-424C-8E00-845B24A1F384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0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4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Distributed Computing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RPC (Remote procedure call)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SOA (service-oriented architecture) version 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Java RMI (Java remote method invocation)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DCOM (Distributed Component Object Model)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CORBA (Common Object Request Broker Architecture)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[The Web takes over the world]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XML (Extensible Markup Language) </a:t>
            </a:r>
            <a:r>
              <a:rPr lang="en-US" sz="2000" dirty="0">
                <a:hlinkClick r:id="rId7"/>
              </a:rPr>
              <a:t>[link]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XML-RPC (XML &amp; HTTP) </a:t>
            </a:r>
            <a:r>
              <a:rPr lang="en-US" sz="2000" dirty="0">
                <a:hlinkClick r:id="rId8"/>
              </a:rPr>
              <a:t>[link]</a:t>
            </a:r>
            <a:r>
              <a:rPr lang="en-US" sz="20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A9BE90-C0D4-406B-8CC0-01FCDC9A15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EC40FC-5ED0-44E3-B813-C6735E625590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0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0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Web Services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Web Services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…SOA (service-oriented architecture) version 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XML (Extensible Markup Language) </a:t>
            </a:r>
            <a:r>
              <a:rPr lang="en-US" sz="2000" dirty="0">
                <a:hlinkClick r:id="rId4"/>
              </a:rPr>
              <a:t>[link]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XML-RPC (XML &amp; HTTP) </a:t>
            </a:r>
            <a:r>
              <a:rPr lang="en-US" sz="2000" dirty="0">
                <a:hlinkClick r:id="rId5"/>
              </a:rPr>
              <a:t>[link]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SOAP (Simple Object Access Protocol)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JSON (JavaScript Object Notation) </a:t>
            </a:r>
            <a:r>
              <a:rPr lang="en-US" sz="2000" dirty="0">
                <a:hlinkClick r:id="rId7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REST (Representational State Transfer) </a:t>
            </a:r>
            <a:r>
              <a:rPr lang="en-US" sz="2000" dirty="0">
                <a:hlinkClick r:id="rId8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107D95-60D1-476F-8F34-B0D12CE62F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0F564-56B6-4C5C-B0C1-1AF4213D17D6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0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87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Back to the Future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Web Services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…SOA (service-oriented architecture) version 2 [link]</a:t>
            </a:r>
          </a:p>
          <a:p>
            <a:pPr marL="0" indent="0">
              <a:buNone/>
            </a:pPr>
            <a:r>
              <a:rPr lang="en-US" sz="2000" dirty="0"/>
              <a:t>JSON (JavaScript Object Notation)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REST (Representational State Transfer)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gRPC</a:t>
            </a:r>
            <a:r>
              <a:rPr lang="en-US" sz="2000" dirty="0"/>
              <a:t> </a:t>
            </a:r>
            <a:r>
              <a:rPr lang="en-US" sz="2000" dirty="0">
                <a:hlinkClick r:id="rId6"/>
              </a:rPr>
              <a:t>[link]</a:t>
            </a:r>
            <a:r>
              <a:rPr lang="en-US" sz="2000" dirty="0"/>
              <a:t> Or </a:t>
            </a:r>
            <a:r>
              <a:rPr lang="en-US" sz="2000" dirty="0">
                <a:hlinkClick r:id="rId7"/>
              </a:rPr>
              <a:t>https://grpc.io/faq/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REST vs </a:t>
            </a:r>
            <a:r>
              <a:rPr lang="en-US" sz="2000" dirty="0" err="1"/>
              <a:t>gRPC</a:t>
            </a:r>
            <a:r>
              <a:rPr lang="en-US" sz="20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REST vs. </a:t>
            </a:r>
            <a:r>
              <a:rPr lang="en-US" sz="2000" dirty="0" err="1"/>
              <a:t>gRPC</a:t>
            </a:r>
            <a:r>
              <a:rPr lang="en-US" sz="2000" dirty="0"/>
              <a:t>: Battle of the APIs </a:t>
            </a:r>
            <a:r>
              <a:rPr lang="en-US" sz="2000" dirty="0">
                <a:hlinkClick r:id="rId8"/>
              </a:rPr>
              <a:t>[link]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Evaluating Performance of REST vs. </a:t>
            </a:r>
            <a:r>
              <a:rPr lang="en-US" sz="2000" dirty="0" err="1"/>
              <a:t>gRPC</a:t>
            </a:r>
            <a:r>
              <a:rPr lang="en-US" sz="2000" dirty="0"/>
              <a:t> </a:t>
            </a:r>
            <a:r>
              <a:rPr lang="en-US" sz="2000" dirty="0">
                <a:hlinkClick r:id="rId9"/>
              </a:rPr>
              <a:t>[link]</a:t>
            </a:r>
            <a:r>
              <a:rPr lang="en-US" sz="2000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FC054-0B24-4CFD-B5CC-ADC37DA850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930956-2EDD-4146-85BF-6182A3CEB693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1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0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Sprint 3 Assignments &amp; Activity List Items are due Sunday.</a:t>
            </a:r>
          </a:p>
        </p:txBody>
      </p:sp>
    </p:spTree>
    <p:extLst>
      <p:ext uri="{BB962C8B-B14F-4D97-AF65-F5344CB8AC3E}">
        <p14:creationId xmlns:p14="http://schemas.microsoft.com/office/powerpoint/2010/main" val="38156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696</Words>
  <Application>Microsoft Macintosh PowerPoint</Application>
  <PresentationFormat>Widescreen</PresentationFormat>
  <Paragraphs>138</Paragraphs>
  <Slides>18</Slides>
  <Notes>18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Worksheet</vt:lpstr>
      <vt:lpstr>Object-Oriented Programming Lecture, Discussion, &amp; Lab Eric Pogue</vt:lpstr>
      <vt:lpstr>Friendly Conversation Topic</vt:lpstr>
      <vt:lpstr>Network Architecture &amp; Protocols – Part 3</vt:lpstr>
      <vt:lpstr>Network Architecture – The Internet</vt:lpstr>
      <vt:lpstr>Network Architecture – The Web</vt:lpstr>
      <vt:lpstr>Network Architecture – Distributed Computing</vt:lpstr>
      <vt:lpstr>Network Architecture – Web Services</vt:lpstr>
      <vt:lpstr>Network Architecture – Back to the Future </vt:lpstr>
      <vt:lpstr>Prework</vt:lpstr>
      <vt:lpstr>Upcoming Demos </vt:lpstr>
      <vt:lpstr>Scrum Process – Sprint Retrospective</vt:lpstr>
      <vt:lpstr>Start working early on assignments… and submit something!</vt:lpstr>
      <vt:lpstr>Feedback?</vt:lpstr>
      <vt:lpstr>Scrum Process &amp; Roles – Sprint Planning</vt:lpstr>
      <vt:lpstr>Planning</vt:lpstr>
      <vt:lpstr>Assignment</vt:lpstr>
      <vt:lpstr>Lab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Pogue, Eric</cp:lastModifiedBy>
  <cp:revision>95</cp:revision>
  <dcterms:created xsi:type="dcterms:W3CDTF">2019-01-14T15:53:15Z</dcterms:created>
  <dcterms:modified xsi:type="dcterms:W3CDTF">2020-02-25T21:16:08Z</dcterms:modified>
</cp:coreProperties>
</file>