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05" r:id="rId2"/>
    <p:sldId id="272" r:id="rId3"/>
    <p:sldId id="303" r:id="rId4"/>
    <p:sldId id="306" r:id="rId5"/>
    <p:sldId id="280" r:id="rId6"/>
    <p:sldId id="260" r:id="rId7"/>
    <p:sldId id="261" r:id="rId8"/>
    <p:sldId id="262" r:id="rId9"/>
    <p:sldId id="264" r:id="rId10"/>
    <p:sldId id="318" r:id="rId11"/>
    <p:sldId id="311" r:id="rId12"/>
    <p:sldId id="505" r:id="rId13"/>
    <p:sldId id="313" r:id="rId14"/>
    <p:sldId id="307" r:id="rId15"/>
    <p:sldId id="315" r:id="rId16"/>
    <p:sldId id="271" r:id="rId17"/>
    <p:sldId id="50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7" autoAdjust="0"/>
    <p:restoredTop sz="60612" autoAdjust="0"/>
  </p:normalViewPr>
  <p:slideViewPr>
    <p:cSldViewPr snapToGrid="0">
      <p:cViewPr varScale="1">
        <p:scale>
          <a:sx n="82" d="100"/>
          <a:sy n="82" d="100"/>
        </p:scale>
        <p:origin x="16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7DEB0-5AA4-49C7-B0AD-AD047A002C4C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4D32B-0177-4B34-AE20-6C727056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05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44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76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Hand out name tags and introduction forms before Syllabus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041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Optimism, good natured humor, and effectively working together is immensely important to delivering good software… and likely equally important to delivering just about any quality product</a:t>
            </a:r>
          </a:p>
          <a:p>
            <a:endParaRPr lang="en-US" sz="1000" dirty="0"/>
          </a:p>
          <a:p>
            <a:r>
              <a:rPr lang="en-US" sz="1000" dirty="0"/>
              <a:t>Even if you don’t intend to be a professional software developer, many of the things that we learn will be valuable in related areas. </a:t>
            </a:r>
          </a:p>
          <a:p>
            <a:endParaRPr lang="en-US" sz="1000" dirty="0"/>
          </a:p>
          <a:p>
            <a:r>
              <a:rPr lang="en-US" sz="1000" dirty="0" err="1"/>
              <a:t>Soooo</a:t>
            </a:r>
            <a:r>
              <a:rPr lang="en-US" sz="1000" dirty="0"/>
              <a:t>… We have 16 weeks to learn something valuable and interesting. Let’s enjoy our time together and make the most out of it. </a:t>
            </a:r>
          </a:p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9809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591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This was kind of “hippy-</a:t>
            </a:r>
            <a:r>
              <a:rPr lang="en-US" sz="1200" dirty="0" err="1"/>
              <a:t>ish</a:t>
            </a:r>
            <a:r>
              <a:rPr lang="en-US" sz="1200" dirty="0"/>
              <a:t>” and egalitarian in its day… quite controversial in its day</a:t>
            </a:r>
          </a:p>
          <a:p>
            <a:r>
              <a:rPr lang="en-US" sz="1200" dirty="0"/>
              <a:t>“Everyone is a team member and is responsible for the work getting done”… we don’t need no titles or positions… self-organizing… we will make our own commitments… transparency (let’s share the information)… flexible/organic teams, organic architecture (minimal documentation/standards)… no contracts (let’s talk it over)</a:t>
            </a:r>
          </a:p>
          <a:p>
            <a:endParaRPr lang="en-US" sz="1200" dirty="0"/>
          </a:p>
          <a:p>
            <a:r>
              <a:rPr lang="en-US" sz="1200" dirty="0"/>
              <a:t>The flip side: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 will actively and voluntarily play important roles on our team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The rules (rituals) that we do have… we WILL follow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 will create, demo, and release working software/products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 will utilize practical processes, tools, documentation, and planning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When we make commitments, we will live up to those commitments… as a team (“No winners on a losing team, and no losers on a winning team”)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 will be responsive and continuously improve (Retrospectives)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 will be transparent with how WE work and share our information</a:t>
            </a:r>
          </a:p>
          <a:p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88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69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58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Hand out name tags and introduction forms before Syllabus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18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Hand out name tags and introduction forms before Syllabus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84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02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836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635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094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79CA-5593-44B9-9585-5A7B08973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E673A-A12E-4EAE-AAEE-1D8C33B97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0A690-A5A9-42A5-957B-F2043430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48F73-40C8-4265-B665-988DFC4E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18BEF-A0EA-4B00-B92A-31BD5EA0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0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0A69-0A96-4408-918B-852C2388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8B5C5-5982-4F25-BF80-70A68DCD7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C0DD-D1D4-451C-BF1E-F37CA37C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D31F2-3E3C-47BF-8B74-C37BA0DD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682A-A511-4060-AAD3-319915F8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E9592-4564-44CF-B146-ABA3624CF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E50E9-A590-46E1-B22A-4BA751B75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8E949-42D9-4FCC-AAF3-EFB914BE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3ABB1-B5C4-4B83-BF75-02D3BBA0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72D29-A262-47C0-9FDC-2EE0780D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7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B57A-183D-4B36-9232-552CD479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0C98B-E3AB-45A4-A3E1-FF422E28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B8398-2635-4C1D-9564-19BA39C3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A9543-AD96-46BC-8DF7-8D3A431C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41951-E228-421B-B28B-A22DED09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8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6655-2C75-4449-B634-FB2919A1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49C01-BA41-4848-89BE-AEBD93EC1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84383-F8B1-435B-BBF7-82BF7331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BF78A-8E6A-4777-828A-7D4D21D8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C4756-2709-41FD-88D4-E95D8564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1BDA-7A16-461F-9C8A-4B7C940E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7449F-FB5B-4BA4-86FD-F61EAFAC9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406EE-9A59-4BAD-AF1C-D47A03001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4744E-2FCD-4385-BC54-467012E2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1EDA2-C9E2-4C4E-A16E-24760B77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5CB8C-065A-4771-8014-F924C9A7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7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F573-D3B3-41CF-83F4-FB0F1647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6BC6E-3A34-4FC8-9590-CFFCBE7A4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2EE51-3653-4E27-A438-2A59EB999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1A0ED-D53F-4A9D-9260-E6196201D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D368D-018B-4D8D-97BA-7EA4B5A10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B6CC1-883C-4C1E-9BAD-C19C13B6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1A70F-1E03-456D-8F68-D9D440D9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6B607-F078-4C1F-A38F-1D01E074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3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38F5-2814-457A-B867-83EA39B6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6261F-9A9E-4B99-B9FE-B00381CB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28554-E12A-4C0E-A2CD-1F7E7901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EDE96-8BAE-4BD2-8359-AB9A4F1D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4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4D235-B521-434F-9C3A-7CE875F0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EB77C-E2C4-4B20-ADA3-6063C1E3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0CBED-9E87-451E-B4D8-6D08340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4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F71D-6F99-4644-9C32-F273FFE4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05EF-C2B9-456F-8835-AC3B30EC3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F5425-39B1-448C-8C09-17379C37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BA82B-3112-4EFF-AC26-2E536424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06351-6F3F-4F91-83A9-98E77363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C2999-BD87-4680-BD2C-CB3D582E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7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0D97-8169-48FD-9147-8032374D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B0208-ECE4-4EC6-8863-4F0A678DC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18575-E703-4582-85F8-8E9B25B79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62DF0-4906-4B3E-BFDB-1D097C8B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B56B4-594C-41A7-9BB0-DDD2A8B0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95E30-F343-40B8-BCB6-C1A66C3E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4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E1329-2699-44E1-85C9-6B4F2B3C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40CC9-D7DA-4EED-A52B-F8230F31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B572-3054-4639-B241-E9DD97237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E0E1-344B-4E26-B5AD-CE86AB802485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87CDE-CC99-473F-8F62-749AA3E6D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6558F-BCFA-4DF9-8CEB-3521E11E9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6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Discussion, Lecture, &amp; Lab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/>
              <a:t>Agenda for Monday, August 26</a:t>
            </a:r>
            <a:r>
              <a:rPr lang="en-US" sz="2200" baseline="30000" dirty="0"/>
              <a:t>th</a:t>
            </a:r>
            <a:r>
              <a:rPr lang="en-US" sz="2200" dirty="0"/>
              <a:t> from 2 to 2:50pm CST: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Welcome!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Friendly Conversation Topic… let’s make sure that everyone can hear and speak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Introductions*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Review Course Syllabus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Assignments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Review Week 1 / Sprint 1 Activities &amp; Assignments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Lab… starting no later than 2:35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Wrap-up and Final Questions/Comments?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Discussion &amp; Questions welcome at any time… please be present with no phones or email during our time together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55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Complete Activity List items 1 through 8 before our next class and be prepared to discuss them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Be ready to form Scrum teams that each have a mix of skill sets during our next lab/lecture session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Take your name tags with you and bring them back to class through the end of Sprint 2</a:t>
            </a:r>
          </a:p>
          <a:p>
            <a:pPr marL="0" indent="0">
              <a:buNone/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992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Weeks 1&amp;2 / Sprint 1</a:t>
            </a:r>
            <a:br>
              <a:rPr lang="en-US" sz="4800" dirty="0"/>
            </a:br>
            <a:r>
              <a:rPr lang="en-US" sz="4800" dirty="0"/>
              <a:t>Activities List &amp; Assignments</a:t>
            </a:r>
          </a:p>
        </p:txBody>
      </p:sp>
    </p:spTree>
    <p:extLst>
      <p:ext uri="{BB962C8B-B14F-4D97-AF65-F5344CB8AC3E}">
        <p14:creationId xmlns:p14="http://schemas.microsoft.com/office/powerpoint/2010/main" val="2589612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Discussion, Lecture, &amp; Lab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/>
              <a:t>Agenda for Monday, August 26</a:t>
            </a:r>
            <a:r>
              <a:rPr lang="en-US" sz="2200" baseline="30000" dirty="0"/>
              <a:t>th</a:t>
            </a:r>
            <a:r>
              <a:rPr lang="en-US" sz="2200" dirty="0"/>
              <a:t> from 2 to 2:50pm CST: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Welcome!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Friendly Conversation Topic… let’s make sure that everyone can hear and speak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Introductions*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Review Course Syllabus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Assignments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Review Week 1 / Sprint 1 Activities &amp; Assignments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Lab… starting no later than 2:35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Wrap-up and Final Questions/Comments?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Discussion &amp; Questions welcome at any time… please be present with no phones or email during our time together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053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5"/>
            <a:ext cx="9144000" cy="1839044"/>
          </a:xfrm>
        </p:spPr>
        <p:txBody>
          <a:bodyPr>
            <a:normAutofit/>
          </a:bodyPr>
          <a:lstStyle/>
          <a:p>
            <a:r>
              <a:rPr lang="en-US" sz="4800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C868E-346E-4359-BF4F-AAEC6F6AA8BC}"/>
              </a:ext>
            </a:extLst>
          </p:cNvPr>
          <p:cNvSpPr txBox="1">
            <a:spLocks/>
          </p:cNvSpPr>
          <p:nvPr/>
        </p:nvSpPr>
        <p:spPr>
          <a:xfrm>
            <a:off x="838199" y="3190008"/>
            <a:ext cx="10515601" cy="3368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2000" u="sng" dirty="0"/>
              <a:t>Lab Activates:</a:t>
            </a:r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Complete Name cards and start DB1: Introductions </a:t>
            </a:r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Introduce yourself</a:t>
            </a:r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Get the computer that you will be using for this class out</a:t>
            </a:r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Register for Safari Books </a:t>
            </a:r>
          </a:p>
        </p:txBody>
      </p:sp>
    </p:spTree>
    <p:extLst>
      <p:ext uri="{BB962C8B-B14F-4D97-AF65-F5344CB8AC3E}">
        <p14:creationId xmlns:p14="http://schemas.microsoft.com/office/powerpoint/2010/main" val="3340901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Introductions – Name Cards plus Interesting Fact</a:t>
            </a:r>
            <a:endParaRPr lang="en-US" sz="3600" b="1" i="1" u="sn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1864929" y="1448636"/>
            <a:ext cx="8462142" cy="4736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fill out a name card…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Include: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Preferred Name followed by Last Name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score of 0 to 5 in the upper right hand corner to describe your programming experience with: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 being “I’ve never seen a line of code”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being “This is my first college level programming class”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being “I’ve had a couple of programming classes”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 being “I’m ready to graduate and get and entry level programming job”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Also place a “A” by the number if you are part of the aeronautical program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Leave a little space at the bottom so that you can add your Scrum team name next class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 ready to introduce yourself and to share an interesting fact about yourself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Anything else you would like to add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138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4951" y="3025490"/>
            <a:ext cx="10013049" cy="807019"/>
          </a:xfrm>
        </p:spPr>
        <p:txBody>
          <a:bodyPr anchor="ctr">
            <a:noAutofit/>
          </a:bodyPr>
          <a:lstStyle/>
          <a:p>
            <a:r>
              <a:rPr lang="en-US" sz="4800" dirty="0"/>
              <a:t>Wrap-up and </a:t>
            </a:r>
            <a:br>
              <a:rPr lang="en-US" sz="4800" dirty="0"/>
            </a:br>
            <a:r>
              <a:rPr lang="en-US" sz="4800" dirty="0"/>
              <a:t>Final Questions/Comments</a:t>
            </a:r>
          </a:p>
        </p:txBody>
      </p:sp>
    </p:spTree>
    <p:extLst>
      <p:ext uri="{BB962C8B-B14F-4D97-AF65-F5344CB8AC3E}">
        <p14:creationId xmlns:p14="http://schemas.microsoft.com/office/powerpoint/2010/main" val="1650477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Today’s “Friendly Conversation” topic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30752"/>
            <a:ext cx="10515601" cy="4646211"/>
          </a:xfrm>
        </p:spPr>
        <p:txBody>
          <a:bodyPr anchor="ctr"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3600" dirty="0"/>
              <a:t>Agile Manifesto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“We are uncovering better ways of developing software by doing it and helping others do it. Through this work we have come to value: </a:t>
            </a:r>
          </a:p>
          <a:p>
            <a:pPr lvl="1"/>
            <a:r>
              <a:rPr lang="en-US" sz="2000" dirty="0"/>
              <a:t>Individuals and interactions over processes and tools </a:t>
            </a:r>
          </a:p>
          <a:p>
            <a:pPr lvl="1"/>
            <a:r>
              <a:rPr lang="en-US" sz="2000" dirty="0"/>
              <a:t>Working software over comprehensive documentation </a:t>
            </a:r>
          </a:p>
          <a:p>
            <a:pPr lvl="1"/>
            <a:r>
              <a:rPr lang="en-US" sz="2000" dirty="0"/>
              <a:t>Customer collaboration over contract negotiation </a:t>
            </a:r>
          </a:p>
          <a:p>
            <a:pPr lvl="1"/>
            <a:r>
              <a:rPr lang="en-US" sz="2000" dirty="0"/>
              <a:t>Responding to change over following a plan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That is, while there is value in the items on the right, we value the items on the left more.”</a:t>
            </a:r>
          </a:p>
        </p:txBody>
      </p:sp>
    </p:spTree>
    <p:extLst>
      <p:ext uri="{BB962C8B-B14F-4D97-AF65-F5344CB8AC3E}">
        <p14:creationId xmlns:p14="http://schemas.microsoft.com/office/powerpoint/2010/main" val="2712942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Welcome!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898"/>
            <a:ext cx="10718950" cy="5030679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This is: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Object-Oriented Programming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MWF 2-2:50pm CST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AS 104A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And I am: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Eric Pogue</a:t>
            </a:r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Review Welcome Announcement</a:t>
            </a:r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19417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0075" y="833369"/>
            <a:ext cx="5476002" cy="1463781"/>
          </a:xfrm>
          <a:noFill/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800" dirty="0"/>
              <a:t>Today’s “Friendly Conversation” topic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DA2849-5AD7-4C4F-A3AD-36172F8468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03" r="-3" b="5267"/>
          <a:stretch/>
        </p:blipFill>
        <p:spPr>
          <a:xfrm>
            <a:off x="20" y="10"/>
            <a:ext cx="610563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225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Introductions – Discussion Board (DB) 1</a:t>
            </a:r>
            <a:endParaRPr lang="en-US" sz="3600" b="1" i="1" u="sn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1864929" y="1448636"/>
            <a:ext cx="8462142" cy="44290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use this discussion forum to introduce yourself and to learn about your classmates.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post a message which includes the following information: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Your Full Name / Preferred Name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little about your Family, Home, and College background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Likely programming environment that you will be utilizing... do you have access to a Windows 10 environment?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Hobby or Special Interest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 two or three things you would like to get out of this class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couple of times during the week would be most convenient for you to participate in a Live Lecture &amp; Discussion session and/or to meet (virtually) with a small group of classmates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Fun Fact about yourself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post your initial submission by the end of the day Sunday (11:59pm) and respond to one or more of your classmates' posts by the end of the day the following Sunday.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101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Introductions – Name Card plus Interesting Fact</a:t>
            </a:r>
            <a:endParaRPr lang="en-US" sz="3600" b="1" i="1" u="sn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1864929" y="1448636"/>
            <a:ext cx="8462142" cy="4736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fill out a name card...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Include: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Preferred Name followed by Last Name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score of 0 to 5 in the upper right-hand corner to describe your programming experience with: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 being “I’ve never seen a line of code”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being “This is my first college level programming class”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being “I’ve had a couple of programming classes”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 being “I’m ready to graduate and get and entry level programming job”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Also place a “A” by the number if you are part of the aeronautical program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Leave a little space at the bottom so that you can add your Scrum team name Thursday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 ready to introduce yourself and to share an interesting fact about yourself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Anything else you would like to add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295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Introductions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0556"/>
            <a:ext cx="10882745" cy="5030679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Full and Preferred Name: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b="1" dirty="0"/>
              <a:t>Eric Pogue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/>
              <a:t>	Eric, Mr. Pogue, or Professor 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Family, Home, College background: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b="1" dirty="0"/>
              <a:t>Married with five children, recently relocated from Davenport, IA to Chicago area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/>
              <a:t>	Undergraduate in CS and Masters in Business… teaching online/evening for many years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Programming experience: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b="1" dirty="0"/>
              <a:t>Decades in the industry as a developer, architect, project manager, division manager, 		and vice president of various software development organizations.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/>
              <a:t>	Part of many teams that have delivered products to ten’s of millions of customers globally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/>
              <a:t>	Parsons Technology, Intuit, The Learning Company,  Jasc Software, and John Deere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/>
              <a:t>	… and most recently working on a startup product “Stadia” with my oldest son</a:t>
            </a:r>
          </a:p>
        </p:txBody>
      </p:sp>
    </p:spTree>
    <p:extLst>
      <p:ext uri="{BB962C8B-B14F-4D97-AF65-F5344CB8AC3E}">
        <p14:creationId xmlns:p14="http://schemas.microsoft.com/office/powerpoint/2010/main" val="2715834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2EBAE23-C749-48AE-9358-5B0FEFDF8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10" y="2008834"/>
            <a:ext cx="3105150" cy="2457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5508D6-FCB5-4859-B006-0CB0B87BC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638" y="341383"/>
            <a:ext cx="3349113" cy="17814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B9357A3-D2F0-4205-8A4F-BA6608F31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955" y="1119423"/>
            <a:ext cx="5743777" cy="17814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A210C4-5416-48CE-889F-80437356FF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5166" y="341383"/>
            <a:ext cx="2799886" cy="3889119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AB4372-FE60-4185-9F09-BDCA72D625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11369" y="3119327"/>
            <a:ext cx="2799886" cy="30767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C4508E-D280-47C4-B77C-9157F298117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614"/>
          <a:stretch/>
        </p:blipFill>
        <p:spPr>
          <a:xfrm>
            <a:off x="5957803" y="3237559"/>
            <a:ext cx="2687363" cy="32790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E95B872-D1D6-433D-A328-CBFBDD752B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16106" y="4109208"/>
            <a:ext cx="4152096" cy="263123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1631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Welcome &amp; Introductions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31898"/>
            <a:ext cx="10882745" cy="5030679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Likely programming environment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b="1" dirty="0"/>
              <a:t>Personal Laptop, Windows 10 (moving to MacOS), Chrome browser, and Visual Studio Code text editor 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Hobbies: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b="1" dirty="0"/>
              <a:t>Wilderness Canoeing &amp; Camping (</a:t>
            </a:r>
            <a:r>
              <a:rPr lang="en-US" sz="2000" b="1" dirty="0" err="1"/>
              <a:t>Quetico</a:t>
            </a:r>
            <a:r>
              <a:rPr lang="en-US" sz="2000" b="1" dirty="0"/>
              <a:t>) and Triathlons</a:t>
            </a:r>
          </a:p>
          <a:p>
            <a:pPr marL="0" indent="0">
              <a:spcBef>
                <a:spcPts val="2400"/>
              </a:spcBef>
              <a:spcAft>
                <a:spcPts val="600"/>
              </a:spcAft>
              <a:buNone/>
            </a:pPr>
            <a:r>
              <a:rPr lang="en-US" sz="2000" dirty="0"/>
              <a:t>Top two or three things that you would like to get out of this class</a:t>
            </a: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b="1" dirty="0"/>
              <a:t>help each of you be successful in this class </a:t>
            </a: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b="1" dirty="0"/>
              <a:t>explore software development processes and techniques together and motivate you to look deeper</a:t>
            </a: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b="1" dirty="0"/>
              <a:t>and for us to find a little enjoyment and fun along the way* </a:t>
            </a: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b="1" dirty="0"/>
              <a:t>… oh yes, and it would be wonderful if I could help you build something that made you proud during the semester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Fun Fact: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b="1" dirty="0"/>
              <a:t>At one point I had the very dubious “honor” or being the most traveled John Deere 	employee to India with 40+ trips over a 5-6 year period while setting up the 400+ person 		John Deere Technology Center – India application development organization.</a:t>
            </a:r>
          </a:p>
        </p:txBody>
      </p:sp>
    </p:spTree>
    <p:extLst>
      <p:ext uri="{BB962C8B-B14F-4D97-AF65-F5344CB8AC3E}">
        <p14:creationId xmlns:p14="http://schemas.microsoft.com/office/powerpoint/2010/main" val="824753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Syllabus Overview</a:t>
            </a:r>
          </a:p>
        </p:txBody>
      </p:sp>
    </p:spTree>
    <p:extLst>
      <p:ext uri="{BB962C8B-B14F-4D97-AF65-F5344CB8AC3E}">
        <p14:creationId xmlns:p14="http://schemas.microsoft.com/office/powerpoint/2010/main" val="1661887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1005</Words>
  <Application>Microsoft Office PowerPoint</Application>
  <PresentationFormat>Widescreen</PresentationFormat>
  <Paragraphs>158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Symbol</vt:lpstr>
      <vt:lpstr>Wingdings</vt:lpstr>
      <vt:lpstr>Office Theme</vt:lpstr>
      <vt:lpstr>Object-Oriented Programming Discussion, Lecture, &amp; Lab Eric Pogue</vt:lpstr>
      <vt:lpstr>Welcome!</vt:lpstr>
      <vt:lpstr>Today’s “Friendly Conversation” topic</vt:lpstr>
      <vt:lpstr>Introductions – Discussion Board (DB) 1</vt:lpstr>
      <vt:lpstr>Introductions – Name Card plus Interesting Fact</vt:lpstr>
      <vt:lpstr>Introductions</vt:lpstr>
      <vt:lpstr>PowerPoint Presentation</vt:lpstr>
      <vt:lpstr>Welcome &amp; Introductions</vt:lpstr>
      <vt:lpstr>Syllabus Overview</vt:lpstr>
      <vt:lpstr>Assignment for Next Class</vt:lpstr>
      <vt:lpstr>Weeks 1&amp;2 / Sprint 1 Activities List &amp; Assignments</vt:lpstr>
      <vt:lpstr>Object-Oriented Programming Discussion, Lecture, &amp; Lab Eric Pogue</vt:lpstr>
      <vt:lpstr>Lab</vt:lpstr>
      <vt:lpstr>Introductions – Name Cards plus Interesting Fact</vt:lpstr>
      <vt:lpstr>Wrap-up and  Final Questions/Comments</vt:lpstr>
      <vt:lpstr>End of Session</vt:lpstr>
      <vt:lpstr>Today’s “Friendly Conversation” topic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Discussion, Lecture, &amp; Lab Eric Pogue</dc:title>
  <dc:creator>Eric Pogue</dc:creator>
  <cp:lastModifiedBy>Eric Pogue</cp:lastModifiedBy>
  <cp:revision>12</cp:revision>
  <dcterms:created xsi:type="dcterms:W3CDTF">2019-01-14T15:53:15Z</dcterms:created>
  <dcterms:modified xsi:type="dcterms:W3CDTF">2019-08-26T17:14:23Z</dcterms:modified>
</cp:coreProperties>
</file>