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411" r:id="rId5"/>
    <p:sldId id="412" r:id="rId6"/>
    <p:sldId id="350" r:id="rId7"/>
    <p:sldId id="417" r:id="rId8"/>
    <p:sldId id="359" r:id="rId9"/>
    <p:sldId id="361" r:id="rId10"/>
    <p:sldId id="413" r:id="rId11"/>
    <p:sldId id="362" r:id="rId12"/>
    <p:sldId id="373" r:id="rId13"/>
    <p:sldId id="363" r:id="rId14"/>
    <p:sldId id="375" r:id="rId15"/>
    <p:sldId id="376" r:id="rId16"/>
    <p:sldId id="366" r:id="rId17"/>
    <p:sldId id="377" r:id="rId18"/>
    <p:sldId id="415" r:id="rId19"/>
    <p:sldId id="416"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9" d="100"/>
          <a:sy n="129" d="100"/>
        </p:scale>
        <p:origin x="4872" y="120"/>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4231048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 little history:</a:t>
            </a:r>
          </a:p>
          <a:p>
            <a:r>
              <a:rPr lang="en-US" sz="1000" dirty="0"/>
              <a:t>Some languages including C++ implemented multiple inheritance in order to allow Classes to inherit from multiple parent classes. That solution has pros and cons beyond the scope of this course. </a:t>
            </a:r>
          </a:p>
          <a:p>
            <a:r>
              <a:rPr lang="en-US" sz="1000" dirty="0"/>
              <a:t>Other languages including Java only support single inheritance, but also implemented Interfaces in order to allow class to act like multiple things. An example that we will be discussing this week is our </a:t>
            </a:r>
            <a:r>
              <a:rPr lang="en-US" sz="1000" dirty="0" err="1"/>
              <a:t>OvalFrame</a:t>
            </a:r>
            <a:r>
              <a:rPr lang="en-US" sz="1000" dirty="0"/>
              <a:t> that we would like to be a JFrame but may also want it to act like an </a:t>
            </a:r>
            <a:r>
              <a:rPr lang="en-US" sz="1000" dirty="0" err="1"/>
              <a:t>ActionHandler</a:t>
            </a:r>
            <a:r>
              <a:rPr lang="en-US" sz="1000" dirty="0"/>
              <a:t> to respond to buttons being pushed. </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2116104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141790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284077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a:p>
        </p:txBody>
      </p:sp>
    </p:spTree>
    <p:extLst>
      <p:ext uri="{BB962C8B-B14F-4D97-AF65-F5344CB8AC3E}">
        <p14:creationId xmlns:p14="http://schemas.microsoft.com/office/powerpoint/2010/main" val="74510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991213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1070911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a:p>
        </p:txBody>
      </p:sp>
    </p:spTree>
    <p:extLst>
      <p:ext uri="{BB962C8B-B14F-4D97-AF65-F5344CB8AC3E}">
        <p14:creationId xmlns:p14="http://schemas.microsoft.com/office/powerpoint/2010/main" val="107794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3785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 </a:t>
            </a:r>
            <a:r>
              <a:rPr lang="en-US" sz="1000" b="1" dirty="0"/>
              <a:t>heavyweight component</a:t>
            </a:r>
            <a:r>
              <a:rPr lang="en-US" sz="1000" dirty="0"/>
              <a:t> is associated with its own native screen resource. </a:t>
            </a:r>
            <a:r>
              <a:rPr lang="en-US" sz="1000" b="1" dirty="0"/>
              <a:t>AWT</a:t>
            </a:r>
            <a:r>
              <a:rPr lang="en-US" sz="1000" dirty="0"/>
              <a:t> Components from the java.awt package, such as Button and Label, are heavyweight</a:t>
            </a:r>
            <a:r>
              <a:rPr lang="en-US" sz="1000" b="1" dirty="0"/>
              <a:t> </a:t>
            </a:r>
            <a:r>
              <a:rPr lang="en-US" sz="1000" dirty="0"/>
              <a:t>components.</a:t>
            </a:r>
          </a:p>
          <a:p>
            <a:pPr marL="0" indent="0">
              <a:buNone/>
            </a:pPr>
            <a:r>
              <a:rPr lang="en-US" sz="1000" b="1" dirty="0"/>
              <a:t>Lightweight components </a:t>
            </a:r>
            <a:r>
              <a:rPr lang="en-US" sz="1000" dirty="0"/>
              <a:t>such as </a:t>
            </a:r>
            <a:r>
              <a:rPr lang="en-US" sz="1000" b="1" dirty="0"/>
              <a:t>Swing components</a:t>
            </a:r>
            <a:r>
              <a:rPr lang="en-US" sz="1000" dirty="0"/>
              <a:t> depend less on the target platform and use less native GUI resource. They also look less native. </a:t>
            </a:r>
          </a:p>
          <a:p>
            <a:endParaRPr lang="en-US" sz="1000" dirty="0"/>
          </a:p>
          <a:p>
            <a:r>
              <a:rPr lang="en-US" sz="1000" dirty="0"/>
              <a:t>These notes are from the Oracle site. There is also a nice article about on the Oracle site about mixing heavyweight and lightweight components at:</a:t>
            </a:r>
          </a:p>
          <a:p>
            <a:r>
              <a:rPr lang="en-US" sz="1000" dirty="0"/>
              <a:t>http://www.oracle.com/technetwork/articles/java/mixing-components-433992.html</a:t>
            </a:r>
          </a:p>
          <a:p>
            <a:endParaRPr lang="en-US" sz="1000" dirty="0"/>
          </a:p>
          <a:p>
            <a:r>
              <a:rPr lang="en-US" sz="1000" dirty="0"/>
              <a:t>IBM’s Standard Widget Toolkit (SWT) toolkit is an alternative to AWT and Swing that has taken root in the Eclipse Integrated Development Environment (IDE) world. </a:t>
            </a:r>
          </a:p>
          <a:p>
            <a:r>
              <a:rPr lang="en-US" sz="1000" dirty="0"/>
              <a:t>https://en.wikipedia.org/wiki/Standard_Widget_Toolkit</a:t>
            </a:r>
          </a:p>
          <a:p>
            <a:endParaRPr lang="en-US" sz="1000" dirty="0"/>
          </a:p>
          <a:p>
            <a:r>
              <a:rPr lang="en-US" sz="1000" dirty="0"/>
              <a:t>. </a:t>
            </a:r>
          </a:p>
          <a:p>
            <a:endParaRPr lang="en-US" sz="1000" dirty="0"/>
          </a:p>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a:p>
        </p:txBody>
      </p:sp>
    </p:spTree>
    <p:extLst>
      <p:ext uri="{BB962C8B-B14F-4D97-AF65-F5344CB8AC3E}">
        <p14:creationId xmlns:p14="http://schemas.microsoft.com/office/powerpoint/2010/main" val="1316430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Java Applets are Java applications that run in a browser. They never really did work… The “write once and run everywhere” philosophy never did play out very well in the industry when it comes to leading edge client applications. Browser based applications seem to have filled that gap while native applications have filled the “rich client” areas. I suspect that trend will continue.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153687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Graphics class is defined in package </a:t>
            </a:r>
            <a:r>
              <a:rPr lang="en-US" sz="1000" dirty="0" err="1"/>
              <a:t>java.awt</a:t>
            </a:r>
            <a:r>
              <a:rPr lang="en-US" sz="1000" dirty="0"/>
              <a:t>. </a:t>
            </a:r>
          </a:p>
          <a:p>
            <a:endParaRPr lang="en-US" sz="1000" dirty="0"/>
          </a:p>
          <a:p>
            <a:r>
              <a:rPr lang="en-US" sz="1000" dirty="0"/>
              <a:t>A window in Java is called a JFrame. </a:t>
            </a:r>
            <a:r>
              <a:rPr lang="en-US" sz="1000" dirty="0" err="1"/>
              <a:t>JFrames</a:t>
            </a:r>
            <a:r>
              <a:rPr lang="en-US" sz="1000" dirty="0"/>
              <a:t> are heavyweight components: graphical components that communicate directly with the operating system and show up directly on the desktop. Heavyweight components contain what are called lightweight components. Lightweight components include panels and buttons. In Java, panels are implemented as </a:t>
            </a:r>
            <a:r>
              <a:rPr lang="en-US" sz="1000" dirty="0" err="1"/>
              <a:t>JPanels</a:t>
            </a:r>
            <a:r>
              <a:rPr lang="en-US" sz="1000" dirty="0"/>
              <a:t>, and buttons are implemented as </a:t>
            </a:r>
            <a:r>
              <a:rPr lang="en-US" sz="1000" dirty="0" err="1"/>
              <a:t>JButtons</a:t>
            </a:r>
            <a:r>
              <a:rPr lang="en-US" sz="1000" dirty="0"/>
              <a:t>.</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a:p>
        </p:txBody>
      </p:sp>
    </p:spTree>
    <p:extLst>
      <p:ext uri="{BB962C8B-B14F-4D97-AF65-F5344CB8AC3E}">
        <p14:creationId xmlns:p14="http://schemas.microsoft.com/office/powerpoint/2010/main" val="99720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Specifically, a JFrame, a heavyweight component …</a:t>
            </a:r>
          </a:p>
          <a:p>
            <a:pPr marL="228600" indent="-228600">
              <a:buFont typeface="+mj-lt"/>
              <a:buAutoNum type="arabicPeriod"/>
            </a:pPr>
            <a:r>
              <a:rPr lang="en-US" sz="1000" dirty="0"/>
              <a:t>Can </a:t>
            </a:r>
            <a:r>
              <a:rPr lang="en-US" sz="1000" dirty="0" err="1"/>
              <a:t>setDefaultCloseOperation</a:t>
            </a:r>
            <a:r>
              <a:rPr lang="en-US" sz="1000" dirty="0"/>
              <a:t>(</a:t>
            </a:r>
            <a:r>
              <a:rPr lang="en-US" sz="1000" dirty="0" err="1"/>
              <a:t>JFrame.EXIT_ON_CLOSE</a:t>
            </a:r>
            <a:r>
              <a:rPr lang="en-US" sz="1000" dirty="0"/>
              <a:t>) to make the program vanish from memory (i.e. free resources) when closed.</a:t>
            </a:r>
          </a:p>
          <a:p>
            <a:pPr marL="228600" indent="-228600">
              <a:buFont typeface="+mj-lt"/>
              <a:buAutoNum type="arabicPeriod"/>
            </a:pPr>
            <a:r>
              <a:rPr lang="en-US" sz="1000" dirty="0"/>
              <a:t>Can set size and location using </a:t>
            </a:r>
            <a:r>
              <a:rPr lang="en-US" sz="1000" dirty="0" err="1"/>
              <a:t>setBounds</a:t>
            </a:r>
            <a:r>
              <a:rPr lang="en-US" sz="1000" dirty="0"/>
              <a:t>(</a:t>
            </a:r>
            <a:r>
              <a:rPr lang="en-US" sz="1000" dirty="0" err="1"/>
              <a:t>x,y,width,height</a:t>
            </a:r>
            <a:r>
              <a:rPr lang="en-US" sz="1000" dirty="0"/>
              <a:t>)</a:t>
            </a:r>
          </a:p>
          <a:p>
            <a:pPr marL="228600" indent="-228600">
              <a:buFont typeface="+mj-lt"/>
              <a:buAutoNum type="arabicPeriod"/>
            </a:pPr>
            <a:r>
              <a:rPr lang="en-US" sz="1000" dirty="0"/>
              <a:t>Can show itself using </a:t>
            </a:r>
            <a:r>
              <a:rPr lang="en-US" sz="1000" dirty="0" err="1"/>
              <a:t>setVisible</a:t>
            </a:r>
            <a:r>
              <a:rPr lang="en-US" sz="1000" dirty="0"/>
              <a:t>(true) and hide itself using </a:t>
            </a:r>
            <a:r>
              <a:rPr lang="en-US" sz="1000" dirty="0" err="1"/>
              <a:t>setVisible</a:t>
            </a:r>
            <a:r>
              <a:rPr lang="en-US" sz="1000" dirty="0"/>
              <a:t>(false)</a:t>
            </a:r>
          </a:p>
          <a:p>
            <a:pPr marL="228600" indent="-228600">
              <a:buFont typeface="+mj-lt"/>
              <a:buAutoNum type="arabicPeriod"/>
            </a:pPr>
            <a:r>
              <a:rPr lang="en-US" sz="1000" dirty="0"/>
              <a:t>Can give you a reference to its Container through its getContentPane() function. Once you have access to its Container object, you can set the layout of that container so that you can arrange lightweight components in it.</a:t>
            </a:r>
          </a:p>
          <a:p>
            <a:endParaRPr lang="en-US" sz="1000" dirty="0"/>
          </a:p>
          <a:p>
            <a:r>
              <a:rPr lang="en-US" sz="1000" dirty="0"/>
              <a:t>Popular Lightweight  Swing UI components include:</a:t>
            </a:r>
          </a:p>
          <a:p>
            <a:r>
              <a:rPr lang="en-US" sz="1000" dirty="0" err="1"/>
              <a:t>Jbutton</a:t>
            </a:r>
            <a:endParaRPr lang="en-US" sz="1000" dirty="0"/>
          </a:p>
          <a:p>
            <a:r>
              <a:rPr lang="en-US" sz="1000" dirty="0" err="1"/>
              <a:t>JTextArea</a:t>
            </a:r>
            <a:endParaRPr lang="en-US" sz="1000" dirty="0"/>
          </a:p>
          <a:p>
            <a:r>
              <a:rPr lang="en-US" sz="1000" dirty="0" err="1"/>
              <a:t>JPanel</a:t>
            </a:r>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58439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err="1"/>
              <a:t>JavaDoc</a:t>
            </a:r>
            <a:r>
              <a:rPr lang="en-US" sz="1000" dirty="0"/>
              <a:t>:</a:t>
            </a:r>
          </a:p>
          <a:p>
            <a:r>
              <a:rPr lang="en-US" sz="1000" dirty="0"/>
              <a:t>https://docs.oracle.com/javase/7/docs/api/java/awt/Graphics.html</a:t>
            </a:r>
          </a:p>
          <a:p>
            <a:endParaRPr lang="en-US" sz="1000" dirty="0"/>
          </a:p>
          <a:p>
            <a:r>
              <a:rPr lang="en-US" sz="1000" dirty="0"/>
              <a:t>Java Graphics Tutorial:</a:t>
            </a:r>
          </a:p>
          <a:p>
            <a:r>
              <a:rPr lang="en-US" sz="1000" dirty="0"/>
              <a:t>https://docs.oracle.com/javase/tutorial/2d/basic2d/</a:t>
            </a:r>
          </a:p>
          <a:p>
            <a:endParaRPr lang="en-US" sz="1000" dirty="0"/>
          </a:p>
          <a:p>
            <a:r>
              <a:rPr lang="en-US" sz="1000" dirty="0"/>
              <a:t>drawArc:</a:t>
            </a:r>
          </a:p>
          <a:p>
            <a:r>
              <a:rPr lang="en-US" sz="1000" dirty="0"/>
              <a:t>http://www.java2s.com/Code/JavaAPI/java.awt/GraphicsdrawArcintxintyintwidthintheightintstartAngleintarcAngle.htm</a:t>
            </a:r>
          </a:p>
          <a:p>
            <a:endParaRPr lang="en-US" sz="1000" dirty="0"/>
          </a:p>
          <a:p>
            <a:r>
              <a:rPr lang="en-US" sz="1000" dirty="0"/>
              <a:t>drawArc Example:</a:t>
            </a:r>
          </a:p>
          <a:p>
            <a:r>
              <a:rPr lang="en-US" sz="1000" dirty="0"/>
              <a:t>http://www.java-examples.com/draw-arc-applet-window-example</a:t>
            </a:r>
          </a:p>
          <a:p>
            <a:endParaRPr lang="en-US" sz="1000" dirty="0"/>
          </a:p>
          <a:p>
            <a:r>
              <a:rPr lang="en-US" sz="1000" dirty="0"/>
              <a:t>Repaint Sequence:</a:t>
            </a:r>
          </a:p>
          <a:p>
            <a:r>
              <a:rPr lang="en-US" sz="1000" dirty="0"/>
              <a:t>OS -&gt; Frame -&gt; Frame’s paint function -&gt; each  LW component paintComponent function</a:t>
            </a:r>
          </a:p>
          <a:p>
            <a:endParaRPr lang="en-US" sz="1000" dirty="0"/>
          </a:p>
          <a:p>
            <a:endParaRPr lang="en-US" sz="1000" dirty="0"/>
          </a:p>
          <a:p>
            <a:endParaRPr lang="en-US" sz="1000" dirty="0"/>
          </a:p>
          <a:p>
            <a:endParaRPr lang="en-US" sz="1000" dirty="0"/>
          </a:p>
          <a:p>
            <a:r>
              <a:rPr lang="en-US" sz="1000" dirty="0"/>
              <a:t>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3522748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87908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This is different from environments where developers (or designers) layout screens pixel by pixel (like Visual Basic for example). With modern UIs that need to fit in all types of sizes and orientations, layout managers are a necessity.  </a:t>
            </a:r>
          </a:p>
          <a:p>
            <a:endParaRPr lang="en-US" sz="1000" dirty="0"/>
          </a:p>
          <a:p>
            <a:r>
              <a:rPr lang="en-US" sz="1000" dirty="0"/>
              <a:t>Several AWT and Swing classes provide layout managers for general use:</a:t>
            </a:r>
          </a:p>
          <a:p>
            <a:pPr marL="171450" indent="-171450">
              <a:buFont typeface="Arial" panose="020B0604020202020204" pitchFamily="34" charset="0"/>
              <a:buChar char="•"/>
            </a:pPr>
            <a:r>
              <a:rPr lang="en-US" sz="1000" dirty="0" err="1"/>
              <a:t>BorderLayout</a:t>
            </a:r>
            <a:endParaRPr lang="en-US" sz="1000" dirty="0"/>
          </a:p>
          <a:p>
            <a:pPr marL="171450" indent="-171450">
              <a:buFont typeface="Arial" panose="020B0604020202020204" pitchFamily="34" charset="0"/>
              <a:buChar char="•"/>
            </a:pPr>
            <a:r>
              <a:rPr lang="en-US" sz="1000" dirty="0" err="1"/>
              <a:t>BoxLayout</a:t>
            </a:r>
            <a:endParaRPr lang="en-US" sz="1000" dirty="0"/>
          </a:p>
          <a:p>
            <a:pPr marL="171450" indent="-171450">
              <a:buFont typeface="Arial" panose="020B0604020202020204" pitchFamily="34" charset="0"/>
              <a:buChar char="•"/>
            </a:pPr>
            <a:r>
              <a:rPr lang="en-US" sz="1000" dirty="0" err="1"/>
              <a:t>CardLayout</a:t>
            </a:r>
            <a:endParaRPr lang="en-US" sz="1000" dirty="0"/>
          </a:p>
          <a:p>
            <a:pPr marL="171450" indent="-171450">
              <a:buFont typeface="Arial" panose="020B0604020202020204" pitchFamily="34" charset="0"/>
              <a:buChar char="•"/>
            </a:pPr>
            <a:r>
              <a:rPr lang="en-US" sz="1000" dirty="0" err="1"/>
              <a:t>FlowLayout</a:t>
            </a:r>
            <a:endParaRPr lang="en-US" sz="1000" dirty="0"/>
          </a:p>
          <a:p>
            <a:pPr marL="171450" indent="-171450">
              <a:buFont typeface="Arial" panose="020B0604020202020204" pitchFamily="34" charset="0"/>
              <a:buChar char="•"/>
            </a:pPr>
            <a:r>
              <a:rPr lang="en-US" sz="1000" dirty="0" err="1"/>
              <a:t>GridBagLayout</a:t>
            </a:r>
            <a:endParaRPr lang="en-US" sz="1000" dirty="0"/>
          </a:p>
          <a:p>
            <a:pPr marL="171450" indent="-171450">
              <a:buFont typeface="Arial" panose="020B0604020202020204" pitchFamily="34" charset="0"/>
              <a:buChar char="•"/>
            </a:pPr>
            <a:r>
              <a:rPr lang="en-US" sz="1000" dirty="0" err="1"/>
              <a:t>GridLayout</a:t>
            </a:r>
            <a:endParaRPr lang="en-US" sz="1000" dirty="0"/>
          </a:p>
          <a:p>
            <a:pPr marL="171450" indent="-171450">
              <a:buFont typeface="Arial" panose="020B0604020202020204" pitchFamily="34" charset="0"/>
              <a:buChar char="•"/>
            </a:pPr>
            <a:r>
              <a:rPr lang="en-US" sz="1000" dirty="0" err="1"/>
              <a:t>GroupLayout</a:t>
            </a:r>
            <a:endParaRPr lang="en-US" sz="1000" dirty="0"/>
          </a:p>
          <a:p>
            <a:pPr marL="171450" indent="-171450">
              <a:buFont typeface="Arial" panose="020B0604020202020204" pitchFamily="34" charset="0"/>
              <a:buChar char="•"/>
            </a:pPr>
            <a:r>
              <a:rPr lang="en-US" sz="1000" dirty="0" err="1"/>
              <a:t>SpringLayout</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83620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ndard_Widget_Toolk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java2s.com/Code/JavaAPI/java.awt/GraphicsdrawArcintxintyintwidthintheightintstartAngleintarcAngle.htm" TargetMode="External"/><Relationship Id="rId4" Type="http://schemas.openxmlformats.org/officeDocument/2006/relationships/hyperlink" Target="https://docs.oracle.com/javase/7/docs/api/java/awt/Graphic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Graphical User </a:t>
            </a:r>
            <a:br>
              <a:rPr lang="en-US" sz="4800" dirty="0"/>
            </a:br>
            <a:r>
              <a:rPr lang="en-US" sz="4800" dirty="0"/>
              <a:t>Interfaces (GUI) - Java</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388933671"/>
      </p:ext>
    </p:extLst>
  </p:cSld>
  <p:clrMapOvr>
    <a:masterClrMapping/>
  </p:clrMapOvr>
  <mc:AlternateContent xmlns:mc="http://schemas.openxmlformats.org/markup-compatibility/2006" xmlns:p14="http://schemas.microsoft.com/office/powerpoint/2010/main">
    <mc:Choice Requires="p14">
      <p:transition spd="slow" p14:dur="2000" advTm="6839"/>
    </mc:Choice>
    <mc:Fallback xmlns="">
      <p:transition spd="slow" advTm="683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Interface Implementation vs. Class Extension</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endParaRPr lang="en-US" sz="2000" dirty="0"/>
          </a:p>
          <a:p>
            <a:endParaRPr lang="en-US" sz="2000" dirty="0"/>
          </a:p>
        </p:txBody>
      </p:sp>
      <p:sp>
        <p:nvSpPr>
          <p:cNvPr id="4" name="Content Placeholder 2"/>
          <p:cNvSpPr txBox="1">
            <a:spLocks/>
          </p:cNvSpPr>
          <p:nvPr/>
        </p:nvSpPr>
        <p:spPr>
          <a:xfrm>
            <a:off x="838199" y="1549178"/>
            <a:ext cx="10453578" cy="4783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Differences include</a:t>
            </a:r>
            <a:r>
              <a:rPr lang="en-US" sz="2000" dirty="0"/>
              <a:t>:</a:t>
            </a:r>
          </a:p>
          <a:p>
            <a:pPr marL="457200" indent="-457200">
              <a:buFont typeface="+mj-lt"/>
              <a:buAutoNum type="arabicPeriod"/>
            </a:pPr>
            <a:r>
              <a:rPr lang="en-US" sz="2000" dirty="0"/>
              <a:t>Interfaces are implicitly abstract and cannot have implementations</a:t>
            </a:r>
          </a:p>
          <a:p>
            <a:pPr marL="457200" indent="-457200">
              <a:buFont typeface="+mj-lt"/>
              <a:buAutoNum type="arabicPeriod"/>
            </a:pPr>
            <a:r>
              <a:rPr lang="en-US" sz="2000" dirty="0"/>
              <a:t>An interface specifies one or more abstract methods that a class that implements the interface must implement</a:t>
            </a:r>
          </a:p>
          <a:p>
            <a:pPr marL="457200" indent="-457200">
              <a:buFont typeface="+mj-lt"/>
              <a:buAutoNum type="arabicPeriod"/>
            </a:pPr>
            <a:r>
              <a:rPr lang="en-US" sz="2000" dirty="0"/>
              <a:t>Abstract classes can have both abstract methods and concrete methods</a:t>
            </a:r>
          </a:p>
          <a:p>
            <a:pPr marL="457200" indent="-457200">
              <a:buFont typeface="+mj-lt"/>
              <a:buAutoNum type="arabicPeriod"/>
            </a:pPr>
            <a:r>
              <a:rPr lang="en-US" sz="2000" dirty="0"/>
              <a:t>A class can descend (extends) only one Class but can implement many interfaces</a:t>
            </a:r>
          </a:p>
          <a:p>
            <a:pPr marL="0" indent="0">
              <a:buNone/>
            </a:pPr>
            <a:endParaRPr lang="en-US" sz="2000" dirty="0"/>
          </a:p>
          <a:p>
            <a:pPr marL="0" indent="0">
              <a:buNone/>
            </a:pPr>
            <a:r>
              <a:rPr lang="en-US" sz="2000" dirty="0"/>
              <a:t>Note: Interfaces are Java’s way of  avoiding the significant complexities of multiple inheritance while providing most of the benefits.</a:t>
            </a:r>
          </a:p>
        </p:txBody>
      </p:sp>
    </p:spTree>
    <p:extLst>
      <p:ext uri="{BB962C8B-B14F-4D97-AF65-F5344CB8AC3E}">
        <p14:creationId xmlns:p14="http://schemas.microsoft.com/office/powerpoint/2010/main" val="2832794407"/>
      </p:ext>
    </p:extLst>
  </p:cSld>
  <p:clrMapOvr>
    <a:masterClrMapping/>
  </p:clrMapOvr>
  <mc:AlternateContent xmlns:mc="http://schemas.openxmlformats.org/markup-compatibility/2006" xmlns:p14="http://schemas.microsoft.com/office/powerpoint/2010/main">
    <mc:Choice Requires="p14">
      <p:transition spd="slow" p14:dur="2000" advTm="199323"/>
    </mc:Choice>
    <mc:Fallback xmlns="">
      <p:transition spd="slow" advTm="19932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Interface Implementation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Interface implementation </a:t>
            </a:r>
            <a:r>
              <a:rPr lang="en-US" sz="2000" dirty="0"/>
              <a:t>is basically agreeing to a contract to implement a given set of methods. </a:t>
            </a:r>
          </a:p>
          <a:p>
            <a:pPr marL="0" indent="0">
              <a:buNone/>
            </a:pPr>
            <a:r>
              <a:rPr lang="en-US" sz="2000" dirty="0"/>
              <a:t>The </a:t>
            </a:r>
            <a:r>
              <a:rPr lang="en-US" sz="2000" b="1" dirty="0" err="1"/>
              <a:t>ActionalListener</a:t>
            </a:r>
            <a:r>
              <a:rPr lang="en-US" sz="2000" dirty="0"/>
              <a:t> Interface is a good example of an interface that a class must implement in order to receive  notification that a button has been pushed by the user. </a:t>
            </a:r>
          </a:p>
        </p:txBody>
      </p:sp>
      <p:pic>
        <p:nvPicPr>
          <p:cNvPr id="4" name="Picture 3"/>
          <p:cNvPicPr>
            <a:picLocks noChangeAspect="1"/>
          </p:cNvPicPr>
          <p:nvPr/>
        </p:nvPicPr>
        <p:blipFill>
          <a:blip r:embed="rId3"/>
          <a:stretch>
            <a:fillRect/>
          </a:stretch>
        </p:blipFill>
        <p:spPr>
          <a:xfrm>
            <a:off x="7298199" y="1511965"/>
            <a:ext cx="4114800" cy="1502373"/>
          </a:xfrm>
          <a:prstGeom prst="rect">
            <a:avLst/>
          </a:prstGeom>
        </p:spPr>
      </p:pic>
    </p:spTree>
    <p:extLst>
      <p:ext uri="{BB962C8B-B14F-4D97-AF65-F5344CB8AC3E}">
        <p14:creationId xmlns:p14="http://schemas.microsoft.com/office/powerpoint/2010/main" val="3725758664"/>
      </p:ext>
    </p:extLst>
  </p:cSld>
  <p:clrMapOvr>
    <a:masterClrMapping/>
  </p:clrMapOvr>
  <mc:AlternateContent xmlns:mc="http://schemas.openxmlformats.org/markup-compatibility/2006" xmlns:p14="http://schemas.microsoft.com/office/powerpoint/2010/main">
    <mc:Choice Requires="p14">
      <p:transition spd="slow" p14:dur="2000" advTm="26593"/>
    </mc:Choice>
    <mc:Fallback xmlns="">
      <p:transition spd="slow" advTm="2659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245036" y="946616"/>
            <a:ext cx="4114800" cy="5267356"/>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Class Extension</a:t>
            </a:r>
          </a:p>
        </p:txBody>
      </p:sp>
      <p:sp>
        <p:nvSpPr>
          <p:cNvPr id="3" name="Content Placeholder 2"/>
          <p:cNvSpPr>
            <a:spLocks noGrp="1"/>
          </p:cNvSpPr>
          <p:nvPr>
            <p:ph idx="1"/>
          </p:nvPr>
        </p:nvSpPr>
        <p:spPr>
          <a:xfrm>
            <a:off x="838199" y="1511965"/>
            <a:ext cx="6239720" cy="4351338"/>
          </a:xfrm>
        </p:spPr>
        <p:txBody>
          <a:bodyPr>
            <a:normAutofit/>
          </a:bodyPr>
          <a:lstStyle/>
          <a:p>
            <a:pPr marL="0" indent="0">
              <a:buNone/>
            </a:pPr>
            <a:r>
              <a:rPr lang="en-US" sz="2000" b="1" dirty="0"/>
              <a:t>Class Extension </a:t>
            </a:r>
            <a:r>
              <a:rPr lang="en-US" sz="2000" dirty="0"/>
              <a:t>is </a:t>
            </a:r>
            <a:r>
              <a:rPr lang="en-US" sz="2000" b="1" dirty="0"/>
              <a:t>Inheritance</a:t>
            </a:r>
            <a:r>
              <a:rPr lang="en-US" sz="2000" dirty="0"/>
              <a:t>. Enough said? </a:t>
            </a:r>
          </a:p>
          <a:p>
            <a:pPr marL="0" indent="0">
              <a:buNone/>
            </a:pPr>
            <a:r>
              <a:rPr lang="en-US" sz="2000" dirty="0"/>
              <a:t>In Java a class can extend from only one parent class, but can implement multiple interfaces. </a:t>
            </a:r>
          </a:p>
          <a:p>
            <a:pPr marL="0" indent="0">
              <a:buNone/>
            </a:pPr>
            <a:r>
              <a:rPr lang="en-US" sz="2000" dirty="0"/>
              <a:t>The code to the right demonstrates </a:t>
            </a:r>
            <a:r>
              <a:rPr lang="en-US" sz="2000" dirty="0" err="1"/>
              <a:t>ShapeFrame</a:t>
            </a:r>
            <a:r>
              <a:rPr lang="en-US" sz="2000" dirty="0"/>
              <a:t>:</a:t>
            </a:r>
          </a:p>
          <a:p>
            <a:r>
              <a:rPr lang="en-US" sz="2000" dirty="0"/>
              <a:t>Extending from JFrame so that it can “be a” JFrame and hold lightweight UI components</a:t>
            </a:r>
          </a:p>
          <a:p>
            <a:r>
              <a:rPr lang="en-US" sz="2000" dirty="0"/>
              <a:t>Implementing </a:t>
            </a:r>
            <a:r>
              <a:rPr lang="en-US" sz="2000" dirty="0" err="1"/>
              <a:t>ActionionListener</a:t>
            </a:r>
            <a:r>
              <a:rPr lang="en-US" sz="2000" dirty="0"/>
              <a:t> so that it can “act like” a ActionListener and receive notification that a button has been pressed. </a:t>
            </a:r>
          </a:p>
          <a:p>
            <a:endParaRPr lang="en-US" sz="2000" dirty="0"/>
          </a:p>
        </p:txBody>
      </p:sp>
    </p:spTree>
    <p:extLst>
      <p:ext uri="{BB962C8B-B14F-4D97-AF65-F5344CB8AC3E}">
        <p14:creationId xmlns:p14="http://schemas.microsoft.com/office/powerpoint/2010/main" val="4236944615"/>
      </p:ext>
    </p:extLst>
  </p:cSld>
  <p:clrMapOvr>
    <a:masterClrMapping/>
  </p:clrMapOvr>
  <mc:AlternateContent xmlns:mc="http://schemas.openxmlformats.org/markup-compatibility/2006" xmlns:p14="http://schemas.microsoft.com/office/powerpoint/2010/main">
    <mc:Choice Requires="p14">
      <p:transition spd="slow" p14:dur="2000" advTm="187640"/>
    </mc:Choice>
    <mc:Fallback xmlns="">
      <p:transition spd="slow" advTm="18764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Event Handling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Clicking Event Handling is the way that all graphic user interface environment allow an application to respond to user (or system) events. Possible events include:</a:t>
            </a:r>
          </a:p>
          <a:p>
            <a:r>
              <a:rPr lang="en-US" sz="2000" dirty="0"/>
              <a:t>Keyboard strokes</a:t>
            </a:r>
          </a:p>
          <a:p>
            <a:r>
              <a:rPr lang="en-US" sz="2000" dirty="0"/>
              <a:t>Clicking buttons</a:t>
            </a:r>
          </a:p>
          <a:p>
            <a:r>
              <a:rPr lang="en-US" sz="2000" dirty="0"/>
              <a:t>Dragging a mouse</a:t>
            </a:r>
          </a:p>
          <a:p>
            <a:r>
              <a:rPr lang="en-US" sz="2000" dirty="0"/>
              <a:t>Low power warning or automatic system hibernation</a:t>
            </a:r>
          </a:p>
          <a:p>
            <a:r>
              <a:rPr lang="en-US" sz="2000" dirty="0"/>
              <a:t>Attaching to an overhead projector</a:t>
            </a:r>
          </a:p>
          <a:p>
            <a:r>
              <a:rPr lang="en-US" sz="2000" dirty="0"/>
              <a:t>And many, many others</a:t>
            </a:r>
          </a:p>
          <a:p>
            <a:pPr marL="0" indent="0">
              <a:buNone/>
            </a:pPr>
            <a:endParaRPr lang="en-US" sz="2000" dirty="0"/>
          </a:p>
        </p:txBody>
      </p:sp>
    </p:spTree>
    <p:extLst>
      <p:ext uri="{BB962C8B-B14F-4D97-AF65-F5344CB8AC3E}">
        <p14:creationId xmlns:p14="http://schemas.microsoft.com/office/powerpoint/2010/main" val="1738541880"/>
      </p:ext>
    </p:extLst>
  </p:cSld>
  <p:clrMapOvr>
    <a:masterClrMapping/>
  </p:clrMapOvr>
  <mc:AlternateContent xmlns:mc="http://schemas.openxmlformats.org/markup-compatibility/2006" xmlns:p14="http://schemas.microsoft.com/office/powerpoint/2010/main">
    <mc:Choice Requires="p14">
      <p:transition spd="slow" p14:dur="2000" advTm="45144"/>
    </mc:Choice>
    <mc:Fallback xmlns="">
      <p:transition spd="slow" advTm="4514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Implementing ActionListener</a:t>
            </a:r>
          </a:p>
        </p:txBody>
      </p:sp>
      <p:sp>
        <p:nvSpPr>
          <p:cNvPr id="3" name="Content Placeholder 2"/>
          <p:cNvSpPr>
            <a:spLocks noGrp="1"/>
          </p:cNvSpPr>
          <p:nvPr>
            <p:ph idx="1"/>
          </p:nvPr>
        </p:nvSpPr>
        <p:spPr>
          <a:xfrm>
            <a:off x="838198" y="1525772"/>
            <a:ext cx="6417529" cy="4651191"/>
          </a:xfrm>
        </p:spPr>
        <p:txBody>
          <a:bodyPr>
            <a:normAutofit/>
          </a:bodyPr>
          <a:lstStyle/>
          <a:p>
            <a:pPr marL="0" indent="0">
              <a:buNone/>
            </a:pPr>
            <a:r>
              <a:rPr lang="en-US" sz="2000" dirty="0"/>
              <a:t>Consider needing to implement Java ActionListeners to respond to button clicks:</a:t>
            </a:r>
          </a:p>
          <a:p>
            <a:r>
              <a:rPr lang="en-US" sz="2000" dirty="0"/>
              <a:t>Understand that ActionListener, like other listeners, are an Interface… not a class</a:t>
            </a:r>
          </a:p>
          <a:p>
            <a:r>
              <a:rPr lang="en-US" sz="2000" dirty="0"/>
              <a:t>Implement the Java ActionListeners Interface</a:t>
            </a:r>
          </a:p>
          <a:p>
            <a:r>
              <a:rPr lang="en-US" sz="2000" dirty="0"/>
              <a:t>Utilize our ActionListener to receive notifications of an event and respond appropriately</a:t>
            </a:r>
          </a:p>
          <a:p>
            <a:r>
              <a:rPr lang="en-US" sz="2000" dirty="0"/>
              <a:t>Understand the three ways we could implement an ActionListener to respond to a user pressing a button contained in a our JFrame:</a:t>
            </a:r>
          </a:p>
          <a:p>
            <a:pPr marL="800100" lvl="1" indent="-342900">
              <a:buFont typeface="+mj-lt"/>
              <a:buAutoNum type="arabicPeriod"/>
            </a:pPr>
            <a:r>
              <a:rPr lang="en-US" sz="1600" dirty="0"/>
              <a:t>Implement an ActionListener interface in our  JFrame </a:t>
            </a:r>
          </a:p>
          <a:p>
            <a:pPr marL="800100" lvl="1" indent="-342900">
              <a:buFont typeface="+mj-lt"/>
              <a:buAutoNum type="arabicPeriod"/>
            </a:pPr>
            <a:r>
              <a:rPr lang="en-US" sz="1600" dirty="0"/>
              <a:t>Utilize an external class that implements ActionListener</a:t>
            </a:r>
          </a:p>
          <a:p>
            <a:pPr marL="800100" lvl="1" indent="-342900">
              <a:buFont typeface="+mj-lt"/>
              <a:buAutoNum type="arabicPeriod"/>
            </a:pPr>
            <a:r>
              <a:rPr lang="en-US" sz="1600" dirty="0"/>
              <a:t>Implement an ActionListener utilizing an Anonymous Inner Class  </a:t>
            </a:r>
          </a:p>
        </p:txBody>
      </p:sp>
      <p:pic>
        <p:nvPicPr>
          <p:cNvPr id="4" name="Picture 3">
            <a:extLst>
              <a:ext uri="{FF2B5EF4-FFF2-40B4-BE49-F238E27FC236}">
                <a16:creationId xmlns:a16="http://schemas.microsoft.com/office/drawing/2014/main" id="{F9D12AD1-4D0C-43AF-B911-25FD06681724}"/>
              </a:ext>
            </a:extLst>
          </p:cNvPr>
          <p:cNvPicPr>
            <a:picLocks noChangeAspect="1"/>
          </p:cNvPicPr>
          <p:nvPr/>
        </p:nvPicPr>
        <p:blipFill>
          <a:blip r:embed="rId3"/>
          <a:stretch>
            <a:fillRect/>
          </a:stretch>
        </p:blipFill>
        <p:spPr>
          <a:xfrm>
            <a:off x="7469184" y="1525772"/>
            <a:ext cx="4202426" cy="4163936"/>
          </a:xfrm>
          <a:prstGeom prst="rect">
            <a:avLst/>
          </a:prstGeom>
        </p:spPr>
      </p:pic>
    </p:spTree>
    <p:extLst>
      <p:ext uri="{BB962C8B-B14F-4D97-AF65-F5344CB8AC3E}">
        <p14:creationId xmlns:p14="http://schemas.microsoft.com/office/powerpoint/2010/main" val="1975654113"/>
      </p:ext>
    </p:extLst>
  </p:cSld>
  <p:clrMapOvr>
    <a:masterClrMapping/>
  </p:clrMapOvr>
  <mc:AlternateContent xmlns:mc="http://schemas.openxmlformats.org/markup-compatibility/2006" xmlns:p14="http://schemas.microsoft.com/office/powerpoint/2010/main">
    <mc:Choice Requires="p14">
      <p:transition spd="slow" p14:dur="2000" advTm="98799"/>
    </mc:Choice>
    <mc:Fallback xmlns="">
      <p:transition spd="slow" advTm="9879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Recap</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Summarize Java Graphical User Interface development</a:t>
            </a:r>
          </a:p>
          <a:p>
            <a:pPr marL="457200" indent="-457200">
              <a:buFont typeface="+mj-lt"/>
              <a:buAutoNum type="arabicPeriod"/>
            </a:pPr>
            <a:r>
              <a:rPr lang="en-US" sz="2000" dirty="0"/>
              <a:t>Position Java GUI development</a:t>
            </a:r>
          </a:p>
          <a:p>
            <a:pPr marL="457200" indent="-457200">
              <a:buFont typeface="+mj-lt"/>
              <a:buAutoNum type="arabicPeriod"/>
            </a:pPr>
            <a:r>
              <a:rPr lang="en-US" sz="2000" dirty="0"/>
              <a:t>Explain Heavyweight components</a:t>
            </a:r>
          </a:p>
          <a:p>
            <a:pPr marL="457200" indent="-457200">
              <a:buFont typeface="+mj-lt"/>
              <a:buAutoNum type="arabicPeriod"/>
            </a:pPr>
            <a:r>
              <a:rPr lang="en-US" sz="2000" dirty="0"/>
              <a:t>Explain Lightweight components</a:t>
            </a:r>
          </a:p>
          <a:p>
            <a:pPr marL="457200" indent="-457200">
              <a:buFont typeface="+mj-lt"/>
              <a:buAutoNum type="arabicPeriod"/>
            </a:pPr>
            <a:r>
              <a:rPr lang="en-US" sz="2000" dirty="0"/>
              <a:t>Examine the paint and paintComponent methods </a:t>
            </a:r>
          </a:p>
          <a:p>
            <a:pPr marL="457200" indent="-457200">
              <a:buFont typeface="+mj-lt"/>
              <a:buAutoNum type="arabicPeriod"/>
            </a:pPr>
            <a:r>
              <a:rPr lang="en-US" sz="2000" dirty="0"/>
              <a:t>Explain Layout Managers</a:t>
            </a:r>
          </a:p>
          <a:p>
            <a:pPr marL="457200" indent="-457200">
              <a:buFont typeface="+mj-lt"/>
              <a:buAutoNum type="arabicPeriod"/>
            </a:pPr>
            <a:r>
              <a:rPr lang="en-US" sz="2000" dirty="0"/>
              <a:t>Review Class extension</a:t>
            </a:r>
          </a:p>
          <a:p>
            <a:pPr marL="457200" indent="-457200">
              <a:buFont typeface="+mj-lt"/>
              <a:buAutoNum type="arabicPeriod"/>
            </a:pPr>
            <a:r>
              <a:rPr lang="en-US" sz="2000" dirty="0"/>
              <a:t>Introduce Interface implementation </a:t>
            </a:r>
          </a:p>
          <a:p>
            <a:pPr marL="457200" indent="-457200">
              <a:buFont typeface="+mj-lt"/>
              <a:buAutoNum type="arabicPeriod"/>
            </a:pPr>
            <a:r>
              <a:rPr lang="en-US" sz="2000" dirty="0"/>
              <a:t>Introduce Event Handling</a:t>
            </a:r>
          </a:p>
          <a:p>
            <a:pPr marL="457200" indent="-457200">
              <a:buFont typeface="+mj-lt"/>
              <a:buAutoNum type="arabicPeriod"/>
            </a:pPr>
            <a:r>
              <a:rPr lang="en-US" sz="2000" dirty="0"/>
              <a:t>Examine an implementation of ActionListener</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4284657872"/>
      </p:ext>
    </p:extLst>
  </p:cSld>
  <p:clrMapOvr>
    <a:masterClrMapping/>
  </p:clrMapOvr>
  <mc:AlternateContent xmlns:mc="http://schemas.openxmlformats.org/markup-compatibility/2006" xmlns:p14="http://schemas.microsoft.com/office/powerpoint/2010/main">
    <mc:Choice Requires="p14">
      <p:transition spd="slow" p14:dur="2000" advTm="83902"/>
    </mc:Choice>
    <mc:Fallback xmlns="">
      <p:transition spd="slow" advTm="839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Graphical User </a:t>
            </a:r>
            <a:br>
              <a:rPr lang="en-US" sz="4800" dirty="0"/>
            </a:br>
            <a:r>
              <a:rPr lang="en-US" sz="4800" dirty="0"/>
              <a:t>Interfaces (GUI) - Java</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62726972"/>
      </p:ext>
    </p:extLst>
  </p:cSld>
  <p:clrMapOvr>
    <a:masterClrMapping/>
  </p:clrMapOvr>
  <mc:AlternateContent xmlns:mc="http://schemas.openxmlformats.org/markup-compatibility/2006" xmlns:p14="http://schemas.microsoft.com/office/powerpoint/2010/main">
    <mc:Choice Requires="p14">
      <p:transition spd="slow" p14:dur="2000" advTm="9179"/>
    </mc:Choice>
    <mc:Fallback xmlns="">
      <p:transition spd="slow" advTm="917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Summarize Java Graphical User Interface Development</a:t>
            </a:r>
          </a:p>
          <a:p>
            <a:pPr marL="457200" indent="-457200">
              <a:buFont typeface="+mj-lt"/>
              <a:buAutoNum type="arabicPeriod"/>
            </a:pPr>
            <a:r>
              <a:rPr lang="en-US" sz="2000" dirty="0"/>
              <a:t>Position Java GUI development</a:t>
            </a:r>
          </a:p>
          <a:p>
            <a:pPr marL="457200" indent="-457200">
              <a:buFont typeface="+mj-lt"/>
              <a:buAutoNum type="arabicPeriod"/>
            </a:pPr>
            <a:r>
              <a:rPr lang="en-US" sz="2000" dirty="0"/>
              <a:t>Explain Heavyweight components</a:t>
            </a:r>
          </a:p>
          <a:p>
            <a:pPr marL="457200" indent="-457200">
              <a:buFont typeface="+mj-lt"/>
              <a:buAutoNum type="arabicPeriod"/>
            </a:pPr>
            <a:r>
              <a:rPr lang="en-US" sz="2000" dirty="0"/>
              <a:t>Explain Lightweight components</a:t>
            </a:r>
          </a:p>
          <a:p>
            <a:pPr marL="457200" indent="-457200">
              <a:buFont typeface="+mj-lt"/>
              <a:buAutoNum type="arabicPeriod"/>
            </a:pPr>
            <a:r>
              <a:rPr lang="en-US" sz="2000" dirty="0"/>
              <a:t>Examine the paint and paintComponent methods </a:t>
            </a:r>
          </a:p>
          <a:p>
            <a:pPr marL="457200" indent="-457200">
              <a:buFont typeface="+mj-lt"/>
              <a:buAutoNum type="arabicPeriod"/>
            </a:pPr>
            <a:r>
              <a:rPr lang="en-US" sz="2000" dirty="0"/>
              <a:t>Explain Layout Managers</a:t>
            </a:r>
          </a:p>
          <a:p>
            <a:pPr marL="457200" indent="-457200">
              <a:buFont typeface="+mj-lt"/>
              <a:buAutoNum type="arabicPeriod"/>
            </a:pPr>
            <a:r>
              <a:rPr lang="en-US" sz="2000" dirty="0"/>
              <a:t>Review Class extension</a:t>
            </a:r>
          </a:p>
          <a:p>
            <a:pPr marL="457200" indent="-457200">
              <a:buFont typeface="+mj-lt"/>
              <a:buAutoNum type="arabicPeriod"/>
            </a:pPr>
            <a:r>
              <a:rPr lang="en-US" sz="2000" dirty="0"/>
              <a:t>Introduce Interface implementation </a:t>
            </a:r>
          </a:p>
          <a:p>
            <a:pPr marL="457200" indent="-457200">
              <a:buFont typeface="+mj-lt"/>
              <a:buAutoNum type="arabicPeriod"/>
            </a:pPr>
            <a:r>
              <a:rPr lang="en-US" sz="2000" dirty="0"/>
              <a:t>Introduce Event Handling</a:t>
            </a:r>
          </a:p>
          <a:p>
            <a:pPr marL="457200" indent="-457200">
              <a:buFont typeface="+mj-lt"/>
              <a:buAutoNum type="arabicPeriod"/>
            </a:pPr>
            <a:r>
              <a:rPr lang="en-US" sz="2000" dirty="0"/>
              <a:t>Examine an implementation of ActionListener</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2104237380"/>
      </p:ext>
    </p:extLst>
  </p:cSld>
  <p:clrMapOvr>
    <a:masterClrMapping/>
  </p:clrMapOvr>
  <mc:AlternateContent xmlns:mc="http://schemas.openxmlformats.org/markup-compatibility/2006" xmlns:p14="http://schemas.microsoft.com/office/powerpoint/2010/main">
    <mc:Choice Requires="p14">
      <p:transition spd="slow" p14:dur="2000" advTm="73050"/>
    </mc:Choice>
    <mc:Fallback xmlns="">
      <p:transition spd="slow" advTm="730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Java Graphical User Interface Development </a:t>
            </a:r>
          </a:p>
        </p:txBody>
      </p:sp>
      <p:sp>
        <p:nvSpPr>
          <p:cNvPr id="3" name="Content Placeholder 2"/>
          <p:cNvSpPr>
            <a:spLocks noGrp="1"/>
          </p:cNvSpPr>
          <p:nvPr>
            <p:ph idx="1"/>
          </p:nvPr>
        </p:nvSpPr>
        <p:spPr>
          <a:xfrm>
            <a:off x="838199" y="1690688"/>
            <a:ext cx="10498874" cy="4486275"/>
          </a:xfrm>
        </p:spPr>
        <p:txBody>
          <a:bodyPr>
            <a:normAutofit/>
          </a:bodyPr>
          <a:lstStyle/>
          <a:p>
            <a:pPr marL="0" indent="0">
              <a:buNone/>
            </a:pPr>
            <a:r>
              <a:rPr lang="en-US" sz="2000" dirty="0"/>
              <a:t>Tragic: Java platform graphics have been the Achilles heel of the Java platform since the mid-1990s:</a:t>
            </a:r>
          </a:p>
          <a:p>
            <a:r>
              <a:rPr lang="en-US" sz="2000" dirty="0"/>
              <a:t>Originally there was AWT that introduced Heavyweight components to the Java platform</a:t>
            </a:r>
          </a:p>
          <a:p>
            <a:r>
              <a:rPr lang="en-US" sz="2000" dirty="0"/>
              <a:t>Programmers joked that it stood “Awful Window Toolkit”… it actually stood for “Abstract Window Toolkit”</a:t>
            </a:r>
          </a:p>
          <a:p>
            <a:r>
              <a:rPr lang="en-US" sz="2000" dirty="0"/>
              <a:t>Later Swing and Lightweight components were introduced</a:t>
            </a:r>
          </a:p>
          <a:p>
            <a:r>
              <a:rPr lang="en-US" sz="2000" dirty="0"/>
              <a:t>Later IBM introduced the Standard Widget Toolkit (SWT) which was adopted by the Eclipse Development Environment (IDE) </a:t>
            </a:r>
            <a:r>
              <a:rPr lang="en-US" sz="2000" dirty="0">
                <a:hlinkClick r:id="rId3"/>
              </a:rPr>
              <a:t>[link]</a:t>
            </a:r>
            <a:endParaRPr lang="en-US" sz="2000" dirty="0"/>
          </a:p>
          <a:p>
            <a:r>
              <a:rPr lang="en-US" sz="2000" dirty="0"/>
              <a:t>Finally, Google utilizes the “Java” API in Android… much to the dismay of Oracle</a:t>
            </a:r>
          </a:p>
        </p:txBody>
      </p:sp>
    </p:spTree>
    <p:extLst>
      <p:ext uri="{BB962C8B-B14F-4D97-AF65-F5344CB8AC3E}">
        <p14:creationId xmlns:p14="http://schemas.microsoft.com/office/powerpoint/2010/main" val="3755672115"/>
      </p:ext>
    </p:extLst>
  </p:cSld>
  <p:clrMapOvr>
    <a:masterClrMapping/>
  </p:clrMapOvr>
  <mc:AlternateContent xmlns:mc="http://schemas.openxmlformats.org/markup-compatibility/2006" xmlns:p14="http://schemas.microsoft.com/office/powerpoint/2010/main">
    <mc:Choice Requires="p14">
      <p:transition spd="slow" p14:dur="2000" advTm="276131"/>
    </mc:Choice>
    <mc:Fallback xmlns="">
      <p:transition spd="slow" advTm="2761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8503" cy="1325563"/>
          </a:xfrm>
        </p:spPr>
        <p:txBody>
          <a:bodyPr>
            <a:normAutofit/>
          </a:bodyPr>
          <a:lstStyle/>
          <a:p>
            <a:r>
              <a:rPr lang="en-US" sz="3600" dirty="0"/>
              <a:t>Java GUI Development and Other Platforms</a:t>
            </a:r>
          </a:p>
        </p:txBody>
      </p:sp>
      <p:sp>
        <p:nvSpPr>
          <p:cNvPr id="3" name="Content Placeholder 2"/>
          <p:cNvSpPr>
            <a:spLocks noGrp="1"/>
          </p:cNvSpPr>
          <p:nvPr>
            <p:ph idx="1"/>
          </p:nvPr>
        </p:nvSpPr>
        <p:spPr>
          <a:xfrm>
            <a:off x="838199" y="1690688"/>
            <a:ext cx="10498874" cy="4486275"/>
          </a:xfrm>
        </p:spPr>
        <p:txBody>
          <a:bodyPr>
            <a:normAutofit/>
          </a:bodyPr>
          <a:lstStyle/>
          <a:p>
            <a:pPr marL="0" indent="0">
              <a:buNone/>
            </a:pPr>
            <a:r>
              <a:rPr lang="en-US" sz="2000" dirty="0"/>
              <a:t>Despite very limited commercial success, AWT and Swing are </a:t>
            </a:r>
            <a:r>
              <a:rPr lang="en-US" sz="2000" u="sng" dirty="0"/>
              <a:t>excellent learning tools </a:t>
            </a:r>
            <a:r>
              <a:rPr lang="en-US" sz="2000" dirty="0"/>
              <a:t>as the concepts that they introduced have been largely implemented in other environments and languages including: </a:t>
            </a:r>
          </a:p>
          <a:p>
            <a:r>
              <a:rPr lang="en-US" sz="2000" dirty="0"/>
              <a:t>Most native applications (Windows, Macintosh, IOS, etc.) have employed similar concepts using platform native tools and languages (C#, Swift, C++, etc.)</a:t>
            </a:r>
          </a:p>
          <a:p>
            <a:r>
              <a:rPr lang="en-US" sz="2000" dirty="0"/>
              <a:t>Web applications have moved largely to JavaScript oriented toolsets and left Java applets for dead long ago</a:t>
            </a:r>
          </a:p>
          <a:p>
            <a:pPr marL="0" indent="0">
              <a:buNone/>
            </a:pPr>
            <a:r>
              <a:rPr lang="en-US" sz="2000" dirty="0"/>
              <a:t>Note: Java and Java Script have nothing to do with each other. It was solely a marketing ploy to give JavaScript the Java name</a:t>
            </a:r>
          </a:p>
        </p:txBody>
      </p:sp>
    </p:spTree>
    <p:extLst>
      <p:ext uri="{BB962C8B-B14F-4D97-AF65-F5344CB8AC3E}">
        <p14:creationId xmlns:p14="http://schemas.microsoft.com/office/powerpoint/2010/main" val="1120254797"/>
      </p:ext>
    </p:extLst>
  </p:cSld>
  <p:clrMapOvr>
    <a:masterClrMapping/>
  </p:clrMapOvr>
  <mc:AlternateContent xmlns:mc="http://schemas.openxmlformats.org/markup-compatibility/2006" xmlns:p14="http://schemas.microsoft.com/office/powerpoint/2010/main">
    <mc:Choice Requires="p14">
      <p:transition spd="slow" p14:dur="2000" advTm="416702"/>
    </mc:Choice>
    <mc:Fallback xmlns="">
      <p:transition spd="slow" advTm="4167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Heavyweight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“paint(Graphic g)” method.</a:t>
            </a:r>
          </a:p>
          <a:p>
            <a:r>
              <a:rPr lang="en-US" sz="2000" dirty="0"/>
              <a:t>Provide methods associate with “Graphic g” such as: drawOval(), fillOval(), drawRect(), </a:t>
            </a:r>
            <a:r>
              <a:rPr lang="en-US" sz="2000" dirty="0" err="1"/>
              <a:t>fillRect</a:t>
            </a:r>
            <a:r>
              <a:rPr lang="en-US" sz="2000" dirty="0"/>
              <a:t>(), and drawstring()</a:t>
            </a:r>
          </a:p>
          <a:p>
            <a:r>
              <a:rPr lang="en-US" sz="2000" dirty="0"/>
              <a:t>Own a Content Pane, which is a type of Container</a:t>
            </a:r>
          </a:p>
          <a:p>
            <a:r>
              <a:rPr lang="en-US" sz="2000" dirty="0"/>
              <a:t>Implement “getContentPane()” method to access their Content Pane</a:t>
            </a:r>
          </a:p>
          <a:p>
            <a:r>
              <a:rPr lang="en-US" sz="2000" dirty="0"/>
              <a:t>Can implement a Layout Manager via their Container</a:t>
            </a:r>
          </a:p>
        </p:txBody>
      </p:sp>
    </p:spTree>
    <p:extLst>
      <p:ext uri="{BB962C8B-B14F-4D97-AF65-F5344CB8AC3E}">
        <p14:creationId xmlns:p14="http://schemas.microsoft.com/office/powerpoint/2010/main" val="939276478"/>
      </p:ext>
    </p:extLst>
  </p:cSld>
  <p:clrMapOvr>
    <a:masterClrMapping/>
  </p:clrMapOvr>
  <mc:AlternateContent xmlns:mc="http://schemas.openxmlformats.org/markup-compatibility/2006" xmlns:p14="http://schemas.microsoft.com/office/powerpoint/2010/main">
    <mc:Choice Requires="p14">
      <p:transition spd="slow" p14:dur="2000" advTm="178119"/>
    </mc:Choice>
    <mc:Fallback xmlns="">
      <p:transition spd="slow" advTm="17811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Lightweight Components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Paint themselves using their “paintComponent(Graphics g)” method</a:t>
            </a:r>
          </a:p>
          <a:p>
            <a:r>
              <a:rPr lang="en-US" sz="2000" dirty="0"/>
              <a:t>Provide methods associate with “Graphic g” such as: drawOval(), fillOval(), drawRect(), </a:t>
            </a:r>
            <a:r>
              <a:rPr lang="en-US" sz="2000" dirty="0" err="1"/>
              <a:t>fillRect</a:t>
            </a:r>
            <a:r>
              <a:rPr lang="en-US" sz="2000" dirty="0"/>
              <a:t>(), and drawstring()</a:t>
            </a:r>
          </a:p>
          <a:p>
            <a:r>
              <a:rPr lang="en-US" sz="2000" dirty="0"/>
              <a:t>Are a Container… so no need to call a method to get  a Container</a:t>
            </a:r>
          </a:p>
          <a:p>
            <a:r>
              <a:rPr lang="en-US" sz="2000" dirty="0"/>
              <a:t>Can implement a Layout Manager via their Container</a:t>
            </a:r>
          </a:p>
          <a:p>
            <a:pPr marL="0" indent="0">
              <a:buNone/>
            </a:pPr>
            <a:endParaRPr lang="en-US" sz="2000" dirty="0"/>
          </a:p>
          <a:p>
            <a:endParaRPr lang="en-US" sz="2000" dirty="0"/>
          </a:p>
        </p:txBody>
      </p:sp>
    </p:spTree>
    <p:extLst>
      <p:ext uri="{BB962C8B-B14F-4D97-AF65-F5344CB8AC3E}">
        <p14:creationId xmlns:p14="http://schemas.microsoft.com/office/powerpoint/2010/main" val="3403338698"/>
      </p:ext>
    </p:extLst>
  </p:cSld>
  <p:clrMapOvr>
    <a:masterClrMapping/>
  </p:clrMapOvr>
  <mc:AlternateContent xmlns:mc="http://schemas.openxmlformats.org/markup-compatibility/2006" xmlns:p14="http://schemas.microsoft.com/office/powerpoint/2010/main">
    <mc:Choice Requires="p14">
      <p:transition spd="slow" p14:dur="2000" advTm="266600"/>
    </mc:Choice>
    <mc:Fallback xmlns="">
      <p:transition spd="slow" advTm="2666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298199" y="1458813"/>
            <a:ext cx="4114800" cy="4583487"/>
          </a:xfrm>
          <a:prstGeom prst="rect">
            <a:avLst/>
          </a:prstGeom>
        </p:spPr>
      </p:pic>
      <p:sp>
        <p:nvSpPr>
          <p:cNvPr id="2" name="Title 1"/>
          <p:cNvSpPr>
            <a:spLocks noGrp="1"/>
          </p:cNvSpPr>
          <p:nvPr>
            <p:ph type="title"/>
          </p:nvPr>
        </p:nvSpPr>
        <p:spPr>
          <a:xfrm>
            <a:off x="838199" y="365125"/>
            <a:ext cx="10788503" cy="1325563"/>
          </a:xfrm>
        </p:spPr>
        <p:txBody>
          <a:bodyPr>
            <a:normAutofit/>
          </a:bodyPr>
          <a:lstStyle/>
          <a:p>
            <a:r>
              <a:rPr lang="en-US" sz="3600" dirty="0"/>
              <a:t>Graphics Objects</a:t>
            </a:r>
          </a:p>
        </p:txBody>
      </p:sp>
      <p:sp>
        <p:nvSpPr>
          <p:cNvPr id="3" name="Content Placeholder 2"/>
          <p:cNvSpPr>
            <a:spLocks noGrp="1"/>
          </p:cNvSpPr>
          <p:nvPr>
            <p:ph idx="1"/>
          </p:nvPr>
        </p:nvSpPr>
        <p:spPr>
          <a:xfrm>
            <a:off x="838199" y="1458813"/>
            <a:ext cx="6239720" cy="4351338"/>
          </a:xfrm>
        </p:spPr>
        <p:txBody>
          <a:bodyPr>
            <a:normAutofit/>
          </a:bodyPr>
          <a:lstStyle/>
          <a:p>
            <a:pPr marL="0" indent="0">
              <a:buNone/>
            </a:pPr>
            <a:r>
              <a:rPr lang="en-US" sz="2000" u="sng" dirty="0"/>
              <a:t>Graphics Objects </a:t>
            </a:r>
            <a:r>
              <a:rPr lang="en-US" sz="2000" u="sng" dirty="0">
                <a:hlinkClick r:id="rId4"/>
              </a:rPr>
              <a:t>[link]</a:t>
            </a:r>
            <a:r>
              <a:rPr lang="en-US" sz="2000" dirty="0"/>
              <a:t>: We will generally see the Graphics object as part of overriding paintComponent(Graphics g). The “g” object has many useful methods including:</a:t>
            </a:r>
          </a:p>
          <a:p>
            <a:r>
              <a:rPr lang="en-US" sz="2000" dirty="0"/>
              <a:t>drawOval(x,y,width,height)</a:t>
            </a:r>
          </a:p>
          <a:p>
            <a:r>
              <a:rPr lang="en-US" sz="2000" dirty="0"/>
              <a:t>fillOval(x,y,width,height)</a:t>
            </a:r>
          </a:p>
          <a:p>
            <a:r>
              <a:rPr lang="en-US" sz="2000" dirty="0"/>
              <a:t>setColor(</a:t>
            </a:r>
            <a:r>
              <a:rPr lang="en-US" sz="2000" dirty="0" err="1"/>
              <a:t>Color.BLUE</a:t>
            </a:r>
            <a:r>
              <a:rPr lang="en-US" sz="2000" dirty="0"/>
              <a:t>)</a:t>
            </a:r>
          </a:p>
          <a:p>
            <a:r>
              <a:rPr lang="en-US" sz="2000" dirty="0"/>
              <a:t>drawRect()</a:t>
            </a:r>
          </a:p>
          <a:p>
            <a:r>
              <a:rPr lang="en-US" sz="2000" dirty="0"/>
              <a:t>drawArc() </a:t>
            </a:r>
            <a:r>
              <a:rPr lang="en-US" sz="2000" dirty="0">
                <a:hlinkClick r:id="rId5"/>
              </a:rPr>
              <a:t>[link]</a:t>
            </a:r>
            <a:r>
              <a:rPr lang="en-US" sz="2000" dirty="0"/>
              <a:t>… You will want to use this draw your smiling faces in the assignment this week. </a:t>
            </a:r>
          </a:p>
          <a:p>
            <a:r>
              <a:rPr lang="en-US" sz="2000" dirty="0"/>
              <a:t>drawString()</a:t>
            </a:r>
          </a:p>
          <a:p>
            <a:r>
              <a:rPr lang="en-US" sz="2000" dirty="0"/>
              <a:t>setFont()</a:t>
            </a:r>
          </a:p>
          <a:p>
            <a:pPr marL="0" indent="0">
              <a:buNone/>
            </a:pPr>
            <a:endParaRPr lang="en-US" sz="2000" dirty="0"/>
          </a:p>
        </p:txBody>
      </p:sp>
    </p:spTree>
    <p:extLst>
      <p:ext uri="{BB962C8B-B14F-4D97-AF65-F5344CB8AC3E}">
        <p14:creationId xmlns:p14="http://schemas.microsoft.com/office/powerpoint/2010/main" val="3672326615"/>
      </p:ext>
    </p:extLst>
  </p:cSld>
  <p:clrMapOvr>
    <a:masterClrMapping/>
  </p:clrMapOvr>
  <mc:AlternateContent xmlns:mc="http://schemas.openxmlformats.org/markup-compatibility/2006" xmlns:p14="http://schemas.microsoft.com/office/powerpoint/2010/main">
    <mc:Choice Requires="p14">
      <p:transition spd="slow" p14:dur="2000" advTm="133068"/>
    </mc:Choice>
    <mc:Fallback xmlns="">
      <p:transition spd="slow" advTm="1330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The allow developers to be able to focus less on layout details. Both AWT and Swing provide general purpose Layout Managers including: </a:t>
            </a:r>
          </a:p>
          <a:p>
            <a:r>
              <a:rPr lang="en-US" sz="2000" dirty="0" err="1"/>
              <a:t>BorderLayout</a:t>
            </a:r>
            <a:endParaRPr lang="en-US" sz="2000" dirty="0"/>
          </a:p>
          <a:p>
            <a:r>
              <a:rPr lang="en-US" sz="2000" dirty="0" err="1"/>
              <a:t>BoxLayout</a:t>
            </a:r>
            <a:endParaRPr lang="en-US" sz="2000" dirty="0"/>
          </a:p>
          <a:p>
            <a:r>
              <a:rPr lang="en-US" sz="2000" dirty="0" err="1"/>
              <a:t>CardLayout</a:t>
            </a:r>
            <a:endParaRPr lang="en-US" sz="2000" dirty="0"/>
          </a:p>
          <a:p>
            <a:r>
              <a:rPr lang="en-US" sz="2000" dirty="0" err="1"/>
              <a:t>FlowLayout</a:t>
            </a:r>
            <a:endParaRPr lang="en-US" sz="2000" dirty="0"/>
          </a:p>
          <a:p>
            <a:r>
              <a:rPr lang="en-US" sz="2000" dirty="0" err="1"/>
              <a:t>GridBagLayout</a:t>
            </a:r>
            <a:endParaRPr lang="en-US" sz="2000" dirty="0"/>
          </a:p>
          <a:p>
            <a:r>
              <a:rPr lang="en-US" sz="2000" dirty="0" err="1"/>
              <a:t>GridLayout</a:t>
            </a:r>
            <a:endParaRPr lang="en-US" sz="2000" dirty="0"/>
          </a:p>
          <a:p>
            <a:r>
              <a:rPr lang="en-US" sz="2000" dirty="0" err="1"/>
              <a:t>GroupLayout</a:t>
            </a:r>
            <a:endParaRPr lang="en-US" sz="2000" dirty="0"/>
          </a:p>
          <a:p>
            <a:r>
              <a:rPr lang="en-US" sz="2000" dirty="0" err="1"/>
              <a:t>SpringLayout</a:t>
            </a:r>
            <a:endParaRPr lang="en-US" sz="2000" dirty="0"/>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220347652"/>
      </p:ext>
    </p:extLst>
  </p:cSld>
  <p:clrMapOvr>
    <a:masterClrMapping/>
  </p:clrMapOvr>
  <mc:AlternateContent xmlns:mc="http://schemas.openxmlformats.org/markup-compatibility/2006" xmlns:p14="http://schemas.microsoft.com/office/powerpoint/2010/main">
    <mc:Choice Requires="p14">
      <p:transition spd="slow" p14:dur="2000" advTm="239785"/>
    </mc:Choice>
    <mc:Fallback xmlns="">
      <p:transition spd="slow" advTm="23978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Layout Managers (continued)</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Layout Managers arrange controls on the screen so they are visually appealing. We will be focusing on three very common Layout Managers: </a:t>
            </a:r>
          </a:p>
          <a:p>
            <a:r>
              <a:rPr lang="en-US" sz="2000" dirty="0" err="1"/>
              <a:t>FlowLayout</a:t>
            </a:r>
            <a:r>
              <a:rPr lang="en-US" sz="2000" dirty="0"/>
              <a:t>: Arranges components left to right, top to bottom. When a </a:t>
            </a:r>
            <a:r>
              <a:rPr lang="en-US" sz="2000" dirty="0" err="1"/>
              <a:t>FlowLayout</a:t>
            </a:r>
            <a:r>
              <a:rPr lang="en-US" sz="2000" dirty="0"/>
              <a:t> runs out of room horizontally on a row, it places the next component as far left as it can go on the row below.</a:t>
            </a:r>
          </a:p>
          <a:p>
            <a:r>
              <a:rPr lang="en-US" sz="2000" dirty="0" err="1"/>
              <a:t>BorderLayout</a:t>
            </a:r>
            <a:r>
              <a:rPr lang="en-US" sz="2000" dirty="0"/>
              <a:t>: Arranges components in NORTH, SOUTH, EAST, WEST, and CENTER sections.</a:t>
            </a:r>
          </a:p>
          <a:p>
            <a:r>
              <a:rPr lang="en-US" sz="2000" dirty="0" err="1"/>
              <a:t>GridLayout</a:t>
            </a:r>
            <a:r>
              <a:rPr lang="en-US" sz="2000" dirty="0"/>
              <a:t>: Arranges components in an Excel-like table of rows and columns.</a:t>
            </a:r>
          </a:p>
          <a:p>
            <a:pPr marL="0" indent="0">
              <a:buNone/>
            </a:pPr>
            <a:endParaRPr lang="en-US" sz="2000" dirty="0"/>
          </a:p>
          <a:p>
            <a:endParaRPr lang="en-US" sz="2000" dirty="0"/>
          </a:p>
        </p:txBody>
      </p:sp>
      <p:pic>
        <p:nvPicPr>
          <p:cNvPr id="4" name="Picture 3"/>
          <p:cNvPicPr>
            <a:picLocks noChangeAspect="1"/>
          </p:cNvPicPr>
          <p:nvPr/>
        </p:nvPicPr>
        <p:blipFill>
          <a:blip r:embed="rId4"/>
          <a:stretch>
            <a:fillRect/>
          </a:stretch>
        </p:blipFill>
        <p:spPr>
          <a:xfrm>
            <a:off x="1833562" y="4767248"/>
            <a:ext cx="3934600" cy="1506172"/>
          </a:xfrm>
          <a:prstGeom prst="rect">
            <a:avLst/>
          </a:prstGeom>
        </p:spPr>
      </p:pic>
      <p:pic>
        <p:nvPicPr>
          <p:cNvPr id="5" name="Picture 4"/>
          <p:cNvPicPr>
            <a:picLocks noChangeAspect="1"/>
          </p:cNvPicPr>
          <p:nvPr/>
        </p:nvPicPr>
        <p:blipFill>
          <a:blip r:embed="rId5"/>
          <a:stretch>
            <a:fillRect/>
          </a:stretch>
        </p:blipFill>
        <p:spPr>
          <a:xfrm>
            <a:off x="1094322" y="4003529"/>
            <a:ext cx="4333599" cy="641102"/>
          </a:xfrm>
          <a:prstGeom prst="rect">
            <a:avLst/>
          </a:prstGeom>
        </p:spPr>
      </p:pic>
      <p:pic>
        <p:nvPicPr>
          <p:cNvPr id="6" name="Picture 5"/>
          <p:cNvPicPr>
            <a:picLocks noChangeAspect="1"/>
          </p:cNvPicPr>
          <p:nvPr/>
        </p:nvPicPr>
        <p:blipFill>
          <a:blip r:embed="rId6"/>
          <a:stretch>
            <a:fillRect/>
          </a:stretch>
        </p:blipFill>
        <p:spPr>
          <a:xfrm>
            <a:off x="6181440" y="4003529"/>
            <a:ext cx="2749632" cy="1814306"/>
          </a:xfrm>
          <a:prstGeom prst="rect">
            <a:avLst/>
          </a:prstGeom>
        </p:spPr>
      </p:pic>
    </p:spTree>
    <p:custDataLst>
      <p:tags r:id="rId1"/>
    </p:custDataLst>
    <p:extLst>
      <p:ext uri="{BB962C8B-B14F-4D97-AF65-F5344CB8AC3E}">
        <p14:creationId xmlns:p14="http://schemas.microsoft.com/office/powerpoint/2010/main" val="2520148932"/>
      </p:ext>
    </p:extLst>
  </p:cSld>
  <p:clrMapOvr>
    <a:masterClrMapping/>
  </p:clrMapOvr>
  <mc:AlternateContent xmlns:mc="http://schemas.openxmlformats.org/markup-compatibility/2006" xmlns:p14="http://schemas.microsoft.com/office/powerpoint/2010/main">
    <mc:Choice Requires="p14">
      <p:transition spd="slow" p14:dur="2000" advTm="125270"/>
    </mc:Choice>
    <mc:Fallback xmlns="">
      <p:transition spd="slow" advTm="1252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0.9|24.5|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2.xml><?xml version="1.0" encoding="utf-8"?>
<ds:datastoreItem xmlns:ds="http://schemas.openxmlformats.org/officeDocument/2006/customXml" ds:itemID="{3473EA1A-2744-48E8-B2A3-4F89C0FC849C}">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14929</TotalTime>
  <Words>1594</Words>
  <Application>Microsoft Office PowerPoint</Application>
  <PresentationFormat>Widescreen</PresentationFormat>
  <Paragraphs>191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Graphical User  Interfaces (GUI) - Java</vt:lpstr>
      <vt:lpstr>Topics</vt:lpstr>
      <vt:lpstr>Java Graphical User Interface Development </vt:lpstr>
      <vt:lpstr>Java GUI Development and Other Platforms</vt:lpstr>
      <vt:lpstr>Heavyweight Components</vt:lpstr>
      <vt:lpstr>Lightweight Components</vt:lpstr>
      <vt:lpstr>Graphics Objects</vt:lpstr>
      <vt:lpstr>Layout Managers</vt:lpstr>
      <vt:lpstr>Layout Managers (continued)</vt:lpstr>
      <vt:lpstr>Interface Implementation vs. Class Extension</vt:lpstr>
      <vt:lpstr>Interface Implementation</vt:lpstr>
      <vt:lpstr>Class Extension</vt:lpstr>
      <vt:lpstr>Event Handling</vt:lpstr>
      <vt:lpstr>Implementing ActionListener</vt:lpstr>
      <vt:lpstr>Recap</vt:lpstr>
      <vt:lpstr>Graphical User  Interfaces (GUI) -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337</cp:revision>
  <cp:lastPrinted>2017-04-01T15:51:49Z</cp:lastPrinted>
  <dcterms:created xsi:type="dcterms:W3CDTF">2016-08-15T18:20:40Z</dcterms:created>
  <dcterms:modified xsi:type="dcterms:W3CDTF">2018-04-02T12:18:51Z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