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05" r:id="rId2"/>
    <p:sldId id="757" r:id="rId3"/>
    <p:sldId id="579" r:id="rId4"/>
    <p:sldId id="758" r:id="rId5"/>
    <p:sldId id="749" r:id="rId6"/>
    <p:sldId id="751" r:id="rId7"/>
    <p:sldId id="580" r:id="rId8"/>
    <p:sldId id="752" r:id="rId9"/>
    <p:sldId id="659" r:id="rId10"/>
    <p:sldId id="666" r:id="rId11"/>
    <p:sldId id="656" r:id="rId12"/>
    <p:sldId id="661" r:id="rId13"/>
    <p:sldId id="756" r:id="rId14"/>
    <p:sldId id="618" r:id="rId15"/>
    <p:sldId id="617" r:id="rId16"/>
    <p:sldId id="66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6" autoAdjust="0"/>
    <p:restoredTop sz="88707" autoAdjust="0"/>
  </p:normalViewPr>
  <p:slideViewPr>
    <p:cSldViewPr snapToGrid="0">
      <p:cViewPr varScale="1">
        <p:scale>
          <a:sx n="113" d="100"/>
          <a:sy n="113" d="100"/>
        </p:scale>
        <p:origin x="11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7DEB0-5AA4-49C7-B0AD-AD047A002C4C}" type="datetimeFigureOut">
              <a:rPr lang="en-US" smtClean="0"/>
              <a:t>2/11/20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4D32B-0177-4B34-AE20-6C727056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4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05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60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Code Must Compile and 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245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387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264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302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915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032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455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Calendar, Activities List, and Assignments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92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241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Discussion Board Thursdays?</a:t>
            </a:r>
          </a:p>
          <a:p>
            <a:r>
              <a:rPr lang="en-US" dirty="0"/>
              <a:t>Programming in class?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855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59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Grace period until Monday morning a 6am 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59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79CA-5593-44B9-9585-5A7B08973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E673A-A12E-4EAE-AAEE-1D8C33B97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0A690-A5A9-42A5-957B-F2043430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48F73-40C8-4265-B665-988DFC4E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18BEF-A0EA-4B00-B92A-31BD5EA0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0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0A69-0A96-4408-918B-852C2388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8B5C5-5982-4F25-BF80-70A68DCD7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1C0DD-D1D4-451C-BF1E-F37CA37C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D31F2-3E3C-47BF-8B74-C37BA0DD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682A-A511-4060-AAD3-319915F8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E9592-4564-44CF-B146-ABA3624CF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E50E9-A590-46E1-B22A-4BA751B75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8E949-42D9-4FCC-AAF3-EFB914BE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3ABB1-B5C4-4B83-BF75-02D3BBA0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72D29-A262-47C0-9FDC-2EE0780D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7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B57A-183D-4B36-9232-552CD479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0C98B-E3AB-45A4-A3E1-FF422E285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B8398-2635-4C1D-9564-19BA39C3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A9543-AD96-46BC-8DF7-8D3A431C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41951-E228-421B-B28B-A22DED09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8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6655-2C75-4449-B634-FB2919A1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49C01-BA41-4848-89BE-AEBD93EC1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84383-F8B1-435B-BBF7-82BF7331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BF78A-8E6A-4777-828A-7D4D21D8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C4756-2709-41FD-88D4-E95D8564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1BDA-7A16-461F-9C8A-4B7C940E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7449F-FB5B-4BA4-86FD-F61EAFAC9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406EE-9A59-4BAD-AF1C-D47A03001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4744E-2FCD-4385-BC54-467012E2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1EDA2-C9E2-4C4E-A16E-24760B77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5CB8C-065A-4771-8014-F924C9A7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7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F573-D3B3-41CF-83F4-FB0F16474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6BC6E-3A34-4FC8-9590-CFFCBE7A4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2EE51-3653-4E27-A438-2A59EB999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1A0ED-D53F-4A9D-9260-E6196201D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D368D-018B-4D8D-97BA-7EA4B5A10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6B6CC1-883C-4C1E-9BAD-C19C13B6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1A70F-1E03-456D-8F68-D9D440D9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6B607-F078-4C1F-A38F-1D01E074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3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38F5-2814-457A-B867-83EA39B6D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6261F-9A9E-4B99-B9FE-B00381CB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28554-E12A-4C0E-A2CD-1F7E7901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EDE96-8BAE-4BD2-8359-AB9A4F1D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4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4D235-B521-434F-9C3A-7CE875F0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EB77C-E2C4-4B20-ADA3-6063C1E3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0CBED-9E87-451E-B4D8-6D08340C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4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F71D-6F99-4644-9C32-F273FFE40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05EF-C2B9-456F-8835-AC3B30EC3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F5425-39B1-448C-8C09-17379C375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BA82B-3112-4EFF-AC26-2E536424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06351-6F3F-4F91-83A9-98E77363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C2999-BD87-4680-BD2C-CB3D582E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7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0D97-8169-48FD-9147-8032374D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B0208-ECE4-4EC6-8863-4F0A678DC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18575-E703-4582-85F8-8E9B25B79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62DF0-4906-4B3E-BFDB-1D097C8B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B56B4-594C-41A7-9BB0-DDD2A8B0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95E30-F343-40B8-BCB6-C1A66C3E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4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E1329-2699-44E1-85C9-6B4F2B3C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40CC9-D7DA-4EED-A52B-F8230F313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5B572-3054-4639-B241-E9DD97237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E0E1-344B-4E26-B5AD-CE86AB802485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87CDE-CC99-473F-8F62-749AA3E6D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6558F-BCFA-4DF9-8CEB-3521E11E9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6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/index.php?curid=44894952" TargetMode="External"/><Relationship Id="rId5" Type="http://schemas.openxmlformats.org/officeDocument/2006/relationships/hyperlink" Target="https://creativecommons.org/licenses/by-sa/4.0" TargetMode="External"/><Relationship Id="rId4" Type="http://schemas.openxmlformats.org/officeDocument/2006/relationships/hyperlink" Target="file:///./commons.wikimedia.org/w/index.php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Discussion, Lecture, &amp; Lab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Agenda for Tuesday, February 11</a:t>
            </a:r>
            <a:r>
              <a:rPr lang="en-US" sz="2000" baseline="30000" dirty="0"/>
              <a:t>th</a:t>
            </a:r>
            <a:r>
              <a:rPr lang="en-US" sz="20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Topic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Announcements and Prework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2 Retrospective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Upcoming Demos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3 Planning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Assignment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Discussion &amp; Questions welcome at any time… please be present with no phones or email during our time together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55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Process &amp; Roles – Sprint Planning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6" y="612354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 err="1">
                <a:hlinkClick r:id="rId3" tooltip="User:Dr ian mitchell (page does not exist)"/>
              </a:rPr>
              <a:t>Dr</a:t>
            </a:r>
            <a:r>
              <a:rPr lang="en-US" dirty="0">
                <a:hlinkClick r:id="rId3" tooltip="User:Dr ian mitchell (page does not exist)"/>
              </a:rPr>
              <a:t> </a:t>
            </a:r>
            <a:r>
              <a:rPr lang="en-US" dirty="0" err="1">
                <a:hlinkClick r:id="rId3" tooltip="User:Dr ian mitchell (page does not exist)"/>
              </a:rPr>
              <a:t>ian</a:t>
            </a:r>
            <a:r>
              <a:rPr lang="en-US" dirty="0">
                <a:hlinkClick r:id="rId3" tooltip="User:Dr ian mitchell (page does not exist)"/>
              </a:rPr>
              <a:t> </a:t>
            </a:r>
            <a:r>
              <a:rPr lang="en-US" dirty="0" err="1">
                <a:hlinkClick r:id="rId3" tooltip="User:Dr ian mitchell (page does not exist)"/>
              </a:rPr>
              <a:t>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3492082" y="4266588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39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Activities List items through item 6</a:t>
            </a:r>
          </a:p>
          <a:p>
            <a:pPr marL="0" indent="0">
              <a:buNone/>
            </a:pPr>
            <a:r>
              <a:rPr lang="en-US" sz="2000" dirty="0"/>
              <a:t>Be ready for Sprint 2 demos (prework includes Class Forum postings)</a:t>
            </a:r>
          </a:p>
          <a:p>
            <a:pPr marL="0" indent="0">
              <a:buNone/>
            </a:pPr>
            <a:r>
              <a:rPr lang="en-US" sz="2000" dirty="0"/>
              <a:t>Be ready to complete DB3 as a team</a:t>
            </a:r>
          </a:p>
        </p:txBody>
      </p:sp>
    </p:spTree>
    <p:extLst>
      <p:ext uri="{BB962C8B-B14F-4D97-AF65-F5344CB8AC3E}">
        <p14:creationId xmlns:p14="http://schemas.microsoft.com/office/powerpoint/2010/main" val="430184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Lab</a:t>
            </a:r>
            <a:endParaRPr lang="en-US" sz="36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398"/>
            <a:ext cx="10718950" cy="34446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As A Group:</a:t>
            </a:r>
          </a:p>
          <a:p>
            <a:pPr marL="0" indent="0">
              <a:buNone/>
            </a:pPr>
            <a:r>
              <a:rPr lang="en-US" sz="2000" dirty="0"/>
              <a:t>Complete Sprint 3 Planning</a:t>
            </a:r>
          </a:p>
          <a:p>
            <a:pPr marL="0" indent="0">
              <a:buNone/>
            </a:pPr>
            <a:r>
              <a:rPr lang="en-US" sz="2000" dirty="0"/>
              <a:t>Coding together with Graphical BMI Calc Plus utilizing Coding Standards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F1: Graphical Hello World (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JFrame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&amp;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JPanel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F2: Add Calc BMI code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F3: Separate Calc BMI into separate files for each class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F4: Add “Calculate” button</a:t>
            </a:r>
          </a:p>
          <a:p>
            <a:pPr marL="457200" lvl="1" indent="0">
              <a:buNone/>
            </a:pPr>
            <a:r>
              <a:rPr lang="en-US" sz="1400" dirty="0"/>
              <a:t>F5: Add output field</a:t>
            </a:r>
          </a:p>
          <a:p>
            <a:pPr marL="457200" lvl="1" indent="0">
              <a:buNone/>
            </a:pPr>
            <a:r>
              <a:rPr lang="en-US" sz="1400" dirty="0"/>
              <a:t>F6: Add input fields for height and weight</a:t>
            </a:r>
          </a:p>
          <a:p>
            <a:pPr marL="457200" lvl="1" indent="0">
              <a:buNone/>
            </a:pPr>
            <a:r>
              <a:rPr lang="en-US" sz="1400" dirty="0"/>
              <a:t>F7: Add English and Metric options </a:t>
            </a:r>
          </a:p>
          <a:p>
            <a:pPr marL="457200" lvl="1" indent="0">
              <a:buNone/>
            </a:pPr>
            <a:r>
              <a:rPr lang="en-US" sz="1400" dirty="0"/>
              <a:t>F8: Test</a:t>
            </a:r>
          </a:p>
          <a:p>
            <a:pPr marL="457200" lvl="1" indent="0">
              <a:buNone/>
            </a:pPr>
            <a:r>
              <a:rPr lang="en-US" sz="1400" dirty="0"/>
              <a:t>F9: Cleanup and verify coding standards</a:t>
            </a:r>
          </a:p>
          <a:p>
            <a:pPr marL="457200" lvl="1" indent="0">
              <a:buNone/>
            </a:pPr>
            <a:r>
              <a:rPr lang="en-US" sz="1400" dirty="0"/>
              <a:t>F10: Zip &amp; submit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8D663FC-2FE3-C74F-A0F7-0E8E49701540}"/>
              </a:ext>
            </a:extLst>
          </p:cNvPr>
          <p:cNvSpPr txBox="1">
            <a:spLocks/>
          </p:cNvSpPr>
          <p:nvPr/>
        </p:nvSpPr>
        <p:spPr>
          <a:xfrm>
            <a:off x="838200" y="4745399"/>
            <a:ext cx="10718950" cy="1813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u="sng" dirty="0"/>
              <a:t>Report Out Guidelines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Scrum Master stand up, give your name, your team name, and briefly answer the following questions: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1600" dirty="0"/>
              <a:t>What did you accomplish since the last meeting? And what will you be working on until the next meeting?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1600" dirty="0"/>
              <a:t>Is the team committed to completing assignments? All/Most/Some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1600" dirty="0"/>
              <a:t>What is getting in your way or keeping you from completing the assignments?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28879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754"/>
            <a:ext cx="10515600" cy="100380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3600" dirty="0"/>
              <a:t>Coding Standards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245561"/>
            <a:ext cx="10515599" cy="5200423"/>
          </a:xfrm>
        </p:spPr>
        <p:txBody>
          <a:bodyPr>
            <a:normAutofit fontScale="92500" lnSpcReduction="1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Our coding standards include: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All code must compile and execute without errors or warnings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Only submit the source code files required to compile and execute the application along with a README.md file and license file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README.md file must include clear and concise build and execute instructions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CamelCase naming conventions with Classes starting with a capital letter and methods and variables starting with lower case letters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Descriptive class, method, and variable naming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Use tabs (no spaces) for indention at the beginning of lines, only line feeds (LF, /n) at the end of the lines, and UTF-8 text compatible text files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Include valuable but conservative comments and a Javadoc compatible author statement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Utilize Git and GitHub to manage code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When submitting a zip file, the zip file should include all files in the root folder 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Each Java Class should be in its own Java file</a:t>
            </a:r>
          </a:p>
        </p:txBody>
      </p:sp>
    </p:spTree>
    <p:extLst>
      <p:ext uri="{BB962C8B-B14F-4D97-AF65-F5344CB8AC3E}">
        <p14:creationId xmlns:p14="http://schemas.microsoft.com/office/powerpoint/2010/main" val="3737782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Git &amp; GitHub… Configuration Management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690688"/>
            <a:ext cx="10515601" cy="4486275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Source code control is Part of Configuration Management. Professional organizations often feel new software developers do not get enough experience with Configuration Management in  college.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Git &amp; GitHub can play a central role in: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Allowing a team to collectively share and manage code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Managing the master copy of your source code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Providing a “safety net” while you are programming… allowing you to be </a:t>
            </a:r>
            <a:r>
              <a:rPr lang="en-US" sz="2000" u="sng" dirty="0"/>
              <a:t>bold</a:t>
            </a:r>
            <a:r>
              <a:rPr lang="en-US" sz="2000" dirty="0"/>
              <a:t> in your programming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Submitting project code for class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Deploying code to test or production environments</a:t>
            </a:r>
          </a:p>
        </p:txBody>
      </p:sp>
    </p:spTree>
    <p:extLst>
      <p:ext uri="{BB962C8B-B14F-4D97-AF65-F5344CB8AC3E}">
        <p14:creationId xmlns:p14="http://schemas.microsoft.com/office/powerpoint/2010/main" val="367098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Git and GitHub Commands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690688"/>
            <a:ext cx="10515601" cy="4486275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Git is a rich and powerful tool. Today we are going to be focused on utilizing some of the basic Git commands as well as branching commands. These commands include: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git clone &amp; git pull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git add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git commit [-a -m “Update file.”]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git branch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git checkout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git merge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git push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9F6BCC-AFE1-4B1A-AA4B-A3F575BC3A08}"/>
              </a:ext>
            </a:extLst>
          </p:cNvPr>
          <p:cNvSpPr txBox="1"/>
          <p:nvPr/>
        </p:nvSpPr>
        <p:spPr>
          <a:xfrm>
            <a:off x="6095997" y="4145638"/>
            <a:ext cx="34994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Pattern:</a:t>
            </a:r>
          </a:p>
          <a:p>
            <a:r>
              <a:rPr lang="en-US" dirty="0"/>
              <a:t>git branch f-0x</a:t>
            </a:r>
          </a:p>
          <a:p>
            <a:r>
              <a:rPr lang="en-US" dirty="0"/>
              <a:t>git checkout f-0x</a:t>
            </a:r>
          </a:p>
          <a:p>
            <a:r>
              <a:rPr lang="en-US" dirty="0"/>
              <a:t>git commit -a -m “Implement f-0x”</a:t>
            </a:r>
          </a:p>
          <a:p>
            <a:r>
              <a:rPr lang="en-US" dirty="0"/>
              <a:t>git checkout master</a:t>
            </a:r>
          </a:p>
          <a:p>
            <a:r>
              <a:rPr lang="en-US" dirty="0"/>
              <a:t>git merge f-0x</a:t>
            </a:r>
          </a:p>
          <a:p>
            <a:r>
              <a:rPr lang="en-US" dirty="0"/>
              <a:t>git push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4D2E2A-BE02-4911-9DA1-A81B99D5C889}"/>
              </a:ext>
            </a:extLst>
          </p:cNvPr>
          <p:cNvSpPr/>
          <p:nvPr/>
        </p:nvSpPr>
        <p:spPr>
          <a:xfrm>
            <a:off x="6035040" y="4091940"/>
            <a:ext cx="3749040" cy="216027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509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4265837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 fontScale="90000"/>
          </a:bodyPr>
          <a:lstStyle/>
          <a:p>
            <a:r>
              <a:rPr lang="en-US" sz="4800" dirty="0"/>
              <a:t>Friendly Conversation Topic</a:t>
            </a:r>
            <a:br>
              <a:rPr lang="en-US" sz="4800" dirty="0"/>
            </a:br>
            <a:r>
              <a:rPr lang="en-US" sz="4800" dirty="0"/>
              <a:t>Feedback Models</a:t>
            </a:r>
          </a:p>
        </p:txBody>
      </p:sp>
    </p:spTree>
    <p:extLst>
      <p:ext uri="{BB962C8B-B14F-4D97-AF65-F5344CB8AC3E}">
        <p14:creationId xmlns:p14="http://schemas.microsoft.com/office/powerpoint/2010/main" val="1083335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Recall Start, Stop, Continue Feedback Model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690688"/>
            <a:ext cx="10515601" cy="4486275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b="1" u="sng" dirty="0"/>
              <a:t>Continue</a:t>
            </a:r>
            <a:r>
              <a:rPr lang="en-US" sz="2000" dirty="0"/>
              <a:t>: What is working? Something that we should make sure that we continue to do.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b="1" u="sng" dirty="0"/>
              <a:t>Start</a:t>
            </a:r>
            <a:r>
              <a:rPr lang="en-US" sz="2000" dirty="0"/>
              <a:t>: What is something that would be nice to do that we are not doing now? Maybe something that you have seen work well in other classes or with other teams.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b="1" u="sng" dirty="0"/>
              <a:t>Stop</a:t>
            </a:r>
            <a:r>
              <a:rPr lang="en-US" sz="2000" dirty="0"/>
              <a:t>: What is not working? Something that we should stop doing. </a:t>
            </a:r>
          </a:p>
        </p:txBody>
      </p:sp>
    </p:spTree>
    <p:extLst>
      <p:ext uri="{BB962C8B-B14F-4D97-AF65-F5344CB8AC3E}">
        <p14:creationId xmlns:p14="http://schemas.microsoft.com/office/powerpoint/2010/main" val="14999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3051480"/>
            <a:ext cx="9313333" cy="755040"/>
          </a:xfrm>
        </p:spPr>
        <p:txBody>
          <a:bodyPr anchor="ctr">
            <a:normAutofit fontScale="90000"/>
          </a:bodyPr>
          <a:lstStyle/>
          <a:p>
            <a:r>
              <a:rPr lang="en-US" sz="4800" dirty="0"/>
              <a:t>Lab Today? Start, stop, continue? Or more coding together on BMI Calculator? </a:t>
            </a:r>
          </a:p>
        </p:txBody>
      </p:sp>
    </p:spTree>
    <p:extLst>
      <p:ext uri="{BB962C8B-B14F-4D97-AF65-F5344CB8AC3E}">
        <p14:creationId xmlns:p14="http://schemas.microsoft.com/office/powerpoint/2010/main" val="737238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 &amp; 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ALL Sprint 2 Assignments &amp; Activity List Items are due Sunday.</a:t>
            </a:r>
          </a:p>
        </p:txBody>
      </p:sp>
    </p:spTree>
    <p:extLst>
      <p:ext uri="{BB962C8B-B14F-4D97-AF65-F5344CB8AC3E}">
        <p14:creationId xmlns:p14="http://schemas.microsoft.com/office/powerpoint/2010/main" val="1350259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Process – Sprint Retrospective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6" y="612354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 err="1">
                <a:hlinkClick r:id="rId4" tooltip="User:Dr ian mitchell (page does not exist)"/>
              </a:rPr>
              <a:t>Dr</a:t>
            </a:r>
            <a:r>
              <a:rPr lang="en-US" dirty="0">
                <a:hlinkClick r:id="rId4" tooltip="User:Dr ian mitchell (page does not exist)"/>
              </a:rPr>
              <a:t> </a:t>
            </a:r>
            <a:r>
              <a:rPr lang="en-US" dirty="0" err="1">
                <a:hlinkClick r:id="rId4" tooltip="User:Dr ian mitchell (page does not exist)"/>
              </a:rPr>
              <a:t>ian</a:t>
            </a:r>
            <a:r>
              <a:rPr lang="en-US" dirty="0">
                <a:hlinkClick r:id="rId4" tooltip="User:Dr ian mitchell (page does not exist)"/>
              </a:rPr>
              <a:t> </a:t>
            </a:r>
            <a:r>
              <a:rPr lang="en-US" dirty="0" err="1">
                <a:hlinkClick r:id="rId4" tooltip="User:Dr ian mitchell (page does not exist)"/>
              </a:rPr>
              <a:t>mitchell</a:t>
            </a:r>
            <a:r>
              <a:rPr lang="en-US" dirty="0"/>
              <a:t> - Own work, </a:t>
            </a:r>
            <a:r>
              <a:rPr lang="en-US" dirty="0">
                <a:hlinkClick r:id="rId5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8801502" y="4856524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1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 fontScale="90000"/>
          </a:bodyPr>
          <a:lstStyle/>
          <a:p>
            <a:r>
              <a:rPr lang="en-US" sz="4800" dirty="0"/>
              <a:t>Start – Asking for help </a:t>
            </a:r>
            <a:br>
              <a:rPr lang="en-US" sz="4800" dirty="0"/>
            </a:br>
            <a:r>
              <a:rPr lang="en-US" sz="4800" dirty="0"/>
              <a:t>and clarification early</a:t>
            </a:r>
          </a:p>
        </p:txBody>
      </p:sp>
    </p:spTree>
    <p:extLst>
      <p:ext uri="{BB962C8B-B14F-4D97-AF65-F5344CB8AC3E}">
        <p14:creationId xmlns:p14="http://schemas.microsoft.com/office/powerpoint/2010/main" val="957518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Feedback?</a:t>
            </a:r>
          </a:p>
        </p:txBody>
      </p:sp>
    </p:spTree>
    <p:extLst>
      <p:ext uri="{BB962C8B-B14F-4D97-AF65-F5344CB8AC3E}">
        <p14:creationId xmlns:p14="http://schemas.microsoft.com/office/powerpoint/2010/main" val="1853247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Demos for Thursday, February 13</a:t>
            </a:r>
            <a:r>
              <a:rPr lang="en-US" sz="3600" baseline="30000" dirty="0"/>
              <a:t>th</a:t>
            </a:r>
            <a:r>
              <a:rPr lang="en-US" sz="3600" dirty="0"/>
              <a:t> 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7A9F5467-3A8F-A645-9E5B-18FFCE79F1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9281997"/>
              </p:ext>
            </p:extLst>
          </p:nvPr>
        </p:nvGraphicFramePr>
        <p:xfrm>
          <a:off x="3708400" y="1731963"/>
          <a:ext cx="4775200" cy="339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Worksheet" r:id="rId4" imgW="4775200" imgH="3390900" progId="Excel.Sheet.8">
                  <p:embed/>
                </p:oleObj>
              </mc:Choice>
              <mc:Fallback>
                <p:oleObj name="Worksheet" r:id="rId4" imgW="4775200" imgH="3390900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08400" y="1731963"/>
                        <a:ext cx="4775200" cy="339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A6DC71DB-37BC-8142-A89B-0573B23942D8}"/>
              </a:ext>
            </a:extLst>
          </p:cNvPr>
          <p:cNvSpPr/>
          <p:nvPr/>
        </p:nvSpPr>
        <p:spPr>
          <a:xfrm>
            <a:off x="3648440" y="5425402"/>
            <a:ext cx="4644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Demos will be the first Thursday of each sprint. </a:t>
            </a:r>
          </a:p>
        </p:txBody>
      </p:sp>
    </p:spTree>
    <p:extLst>
      <p:ext uri="{BB962C8B-B14F-4D97-AF65-F5344CB8AC3E}">
        <p14:creationId xmlns:p14="http://schemas.microsoft.com/office/powerpoint/2010/main" val="3306590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1630</TotalTime>
  <Words>809</Words>
  <Application>Microsoft Macintosh PowerPoint</Application>
  <PresentationFormat>Widescreen</PresentationFormat>
  <Paragraphs>109</Paragraphs>
  <Slides>16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Worksheet</vt:lpstr>
      <vt:lpstr>Object-Oriented Programming Discussion, Lecture, &amp; Lab Eric Pogue</vt:lpstr>
      <vt:lpstr>Friendly Conversation Topic Feedback Models</vt:lpstr>
      <vt:lpstr>Recall Start, Stop, Continue Feedback Model</vt:lpstr>
      <vt:lpstr>Lab Today? Start, stop, continue? Or more coding together on BMI Calculator? </vt:lpstr>
      <vt:lpstr>Announcements &amp; Prework</vt:lpstr>
      <vt:lpstr>Scrum Process – Sprint Retrospective</vt:lpstr>
      <vt:lpstr>Start – Asking for help  and clarification early</vt:lpstr>
      <vt:lpstr>Feedback?</vt:lpstr>
      <vt:lpstr>Demos for Thursday, February 13th </vt:lpstr>
      <vt:lpstr>Scrum Process &amp; Roles – Sprint Planning</vt:lpstr>
      <vt:lpstr>Assignment</vt:lpstr>
      <vt:lpstr>Lab</vt:lpstr>
      <vt:lpstr>Coding Standards</vt:lpstr>
      <vt:lpstr>Git &amp; GitHub… Configuration Management</vt:lpstr>
      <vt:lpstr>Git and GitHub Commands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Discussion, Lecture, &amp; Lab Eric Pogue</dc:title>
  <dc:creator>Eric Pogue</dc:creator>
  <cp:lastModifiedBy>Pogue, Eric</cp:lastModifiedBy>
  <cp:revision>84</cp:revision>
  <dcterms:created xsi:type="dcterms:W3CDTF">2019-01-14T15:53:15Z</dcterms:created>
  <dcterms:modified xsi:type="dcterms:W3CDTF">2020-02-11T18:01:04Z</dcterms:modified>
</cp:coreProperties>
</file>