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05" r:id="rId2"/>
    <p:sldId id="556" r:id="rId3"/>
    <p:sldId id="290" r:id="rId4"/>
    <p:sldId id="555" r:id="rId5"/>
    <p:sldId id="486" r:id="rId6"/>
    <p:sldId id="318" r:id="rId7"/>
    <p:sldId id="634" r:id="rId8"/>
    <p:sldId id="635" r:id="rId9"/>
    <p:sldId id="558" r:id="rId10"/>
    <p:sldId id="636" r:id="rId11"/>
    <p:sldId id="579" r:id="rId12"/>
    <p:sldId id="633" r:id="rId13"/>
    <p:sldId id="61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0D00C2-7C06-4709-B898-894AB1E9AF9C}">
          <p14:sldIdLst>
            <p14:sldId id="305"/>
            <p14:sldId id="556"/>
            <p14:sldId id="290"/>
            <p14:sldId id="555"/>
            <p14:sldId id="486"/>
            <p14:sldId id="318"/>
            <p14:sldId id="634"/>
            <p14:sldId id="635"/>
            <p14:sldId id="558"/>
            <p14:sldId id="636"/>
            <p14:sldId id="579"/>
            <p14:sldId id="633"/>
            <p14:sldId id="6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86395" autoAdjust="0"/>
  </p:normalViewPr>
  <p:slideViewPr>
    <p:cSldViewPr snapToGrid="0">
      <p:cViewPr varScale="1">
        <p:scale>
          <a:sx n="110" d="100"/>
          <a:sy n="110" d="100"/>
        </p:scale>
        <p:origin x="1272" y="16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3967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194389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3239170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2994647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8</a:t>
            </a:fld>
            <a:endParaRPr lang="en-US"/>
          </a:p>
        </p:txBody>
      </p:sp>
    </p:spTree>
    <p:extLst>
      <p:ext uri="{BB962C8B-B14F-4D97-AF65-F5344CB8AC3E}">
        <p14:creationId xmlns:p14="http://schemas.microsoft.com/office/powerpoint/2010/main" val="106647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230718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141426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355459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10/20/19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10/20/19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10/20/19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10/20/19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10/20/19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10/20/19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10/20/19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10/20/19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10/20/19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10/20/19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10/20/19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10/20/19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Excel_Worksheet1.xlsx"/></Relationships>
</file>

<file path=ppt/slides/_rels/slide9.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Autofit/>
          </a:bodyPr>
          <a:lstStyle/>
          <a:p>
            <a:pPr marL="0" indent="0">
              <a:buNone/>
            </a:pPr>
            <a:r>
              <a:rPr lang="en-US" sz="2000" dirty="0"/>
              <a:t>Monday, October 21</a:t>
            </a:r>
            <a:r>
              <a:rPr lang="en-US" sz="2000" baseline="30000" dirty="0"/>
              <a:t>st</a:t>
            </a:r>
            <a:r>
              <a:rPr lang="en-US" sz="2000" dirty="0"/>
              <a:t> from 2 to 2:50pm CST:</a:t>
            </a:r>
          </a:p>
          <a:p>
            <a:pPr marL="457200" indent="-457200">
              <a:spcBef>
                <a:spcPts val="400"/>
              </a:spcBef>
              <a:buFont typeface="+mj-lt"/>
              <a:buAutoNum type="arabicPeriod"/>
            </a:pPr>
            <a:r>
              <a:rPr lang="en-US" sz="2000" dirty="0"/>
              <a:t>Friendly Conversation Topic – Web Services, REST, and CORs</a:t>
            </a:r>
          </a:p>
          <a:p>
            <a:pPr marL="457200" indent="-457200">
              <a:spcBef>
                <a:spcPts val="400"/>
              </a:spcBef>
              <a:buFont typeface="+mj-lt"/>
              <a:buAutoNum type="arabicPeriod"/>
            </a:pPr>
            <a:r>
              <a:rPr lang="en-US" sz="2000" dirty="0"/>
              <a:t>Assignment from Previous Class</a:t>
            </a:r>
          </a:p>
          <a:p>
            <a:pPr marL="457200" indent="-457200">
              <a:spcBef>
                <a:spcPts val="400"/>
              </a:spcBef>
              <a:buFont typeface="+mj-lt"/>
              <a:buAutoNum type="arabicPeriod"/>
            </a:pPr>
            <a:r>
              <a:rPr lang="en-US" sz="2000" dirty="0"/>
              <a:t>Wednesday Demo Schedule</a:t>
            </a:r>
          </a:p>
          <a:p>
            <a:pPr marL="457200" indent="-457200">
              <a:spcBef>
                <a:spcPts val="400"/>
              </a:spcBef>
              <a:buFont typeface="+mj-lt"/>
              <a:buAutoNum type="arabicPeriod"/>
            </a:pPr>
            <a:r>
              <a:rPr lang="en-US" sz="2000" dirty="0"/>
              <a:t>Remaining Schedule</a:t>
            </a:r>
          </a:p>
          <a:p>
            <a:pPr marL="457200" indent="-457200">
              <a:spcBef>
                <a:spcPts val="400"/>
              </a:spcBef>
              <a:buFont typeface="+mj-lt"/>
              <a:buAutoNum type="arabicPeriod"/>
            </a:pPr>
            <a:r>
              <a:rPr lang="en-US" sz="2000" dirty="0"/>
              <a:t>Sprint Planning Overview</a:t>
            </a:r>
          </a:p>
          <a:p>
            <a:pPr marL="457200" indent="-457200">
              <a:spcBef>
                <a:spcPts val="400"/>
              </a:spcBef>
              <a:buFont typeface="+mj-lt"/>
              <a:buAutoNum type="arabicPeriod"/>
            </a:pPr>
            <a:r>
              <a:rPr lang="en-US" sz="2000" dirty="0"/>
              <a:t>Assignment for Next Class</a:t>
            </a:r>
          </a:p>
          <a:p>
            <a:pPr marL="457200" indent="-457200">
              <a:spcBef>
                <a:spcPts val="400"/>
              </a:spcBef>
              <a:buFont typeface="+mj-lt"/>
              <a:buAutoNum type="arabicPeriod"/>
            </a:pPr>
            <a:r>
              <a:rPr lang="en-US" sz="2000" dirty="0"/>
              <a:t>Recall Start, Stop, Continue</a:t>
            </a:r>
          </a:p>
          <a:p>
            <a:pPr marL="457200" indent="-457200">
              <a:spcBef>
                <a:spcPts val="400"/>
              </a:spcBef>
              <a:buFont typeface="+mj-lt"/>
              <a:buAutoNum type="arabicPeriod"/>
            </a:pPr>
            <a:r>
              <a:rPr lang="en-US" sz="2000" dirty="0"/>
              <a:t>Lab</a:t>
            </a:r>
          </a:p>
          <a:p>
            <a:pPr marL="0" indent="0">
              <a:buNone/>
            </a:pPr>
            <a:endParaRPr lang="en-US" sz="2000" dirty="0"/>
          </a:p>
          <a:p>
            <a:pPr marL="0" indent="0">
              <a:buNone/>
            </a:pPr>
            <a:r>
              <a:rPr lang="en-US" sz="2000" dirty="0"/>
              <a:t>Discussion &amp; Questions welcome at any time… please be present with no phones or email during our time together</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activities list items 1-3 prior to our next class.</a:t>
            </a:r>
          </a:p>
          <a:p>
            <a:pPr marL="0" indent="0">
              <a:buNone/>
            </a:pPr>
            <a:r>
              <a:rPr lang="en-US" sz="2000" dirty="0"/>
              <a:t>Wednesday Demos</a:t>
            </a:r>
          </a:p>
          <a:p>
            <a:pPr marL="0" indent="0">
              <a:buNone/>
            </a:pPr>
            <a:r>
              <a:rPr lang="en-US" sz="2000" dirty="0"/>
              <a:t>Friday Discussion Board </a:t>
            </a:r>
            <a:endParaRPr lang="en-US" dirty="0"/>
          </a:p>
        </p:txBody>
      </p:sp>
    </p:spTree>
    <p:extLst>
      <p:ext uri="{BB962C8B-B14F-4D97-AF65-F5344CB8AC3E}">
        <p14:creationId xmlns:p14="http://schemas.microsoft.com/office/powerpoint/2010/main" val="283110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Start, Stop, Continue Retrospective Feedback Model</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b="1" u="sng" dirty="0"/>
              <a:t>Continue</a:t>
            </a:r>
            <a:r>
              <a:rPr lang="en-US" sz="2000" dirty="0"/>
              <a:t>: What is working? Something that we should make sure that we continue to do. </a:t>
            </a:r>
          </a:p>
          <a:p>
            <a:pPr marL="0" indent="0">
              <a:spcAft>
                <a:spcPts val="600"/>
              </a:spcAft>
              <a:buNone/>
            </a:pPr>
            <a:r>
              <a:rPr lang="en-US" sz="2000" b="1" u="sng" dirty="0"/>
              <a:t>Start</a:t>
            </a:r>
            <a:r>
              <a:rPr lang="en-US" sz="2000" dirty="0"/>
              <a:t>: What is something that would be nice to do that we are not doing now? Maybe something that you have seen work well in other classes or with other teams. </a:t>
            </a:r>
          </a:p>
          <a:p>
            <a:pPr marL="0" indent="0">
              <a:spcAft>
                <a:spcPts val="600"/>
              </a:spcAft>
              <a:buNone/>
            </a:pPr>
            <a:r>
              <a:rPr lang="en-US" sz="2000" b="1" u="sng" dirty="0"/>
              <a:t>Stop</a:t>
            </a:r>
            <a:r>
              <a:rPr lang="en-US" sz="2000" dirty="0"/>
              <a:t>: What is not working? Something that we should stop doing. </a:t>
            </a:r>
          </a:p>
        </p:txBody>
      </p:sp>
    </p:spTree>
    <p:extLst>
      <p:ext uri="{BB962C8B-B14F-4D97-AF65-F5344CB8AC3E}">
        <p14:creationId xmlns:p14="http://schemas.microsoft.com/office/powerpoint/2010/main" val="261469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Scrum Team:</a:t>
            </a:r>
          </a:p>
          <a:p>
            <a:pPr marL="457200" indent="-457200">
              <a:buFont typeface="+mj-lt"/>
              <a:buAutoNum type="arabicPeriod"/>
            </a:pPr>
            <a:r>
              <a:rPr lang="en-US" sz="2000" dirty="0"/>
              <a:t>Do we need a new Scrum Master?</a:t>
            </a:r>
          </a:p>
          <a:p>
            <a:pPr marL="457200" indent="-457200">
              <a:buFont typeface="+mj-lt"/>
              <a:buAutoNum type="arabicPeriod"/>
            </a:pPr>
            <a:r>
              <a:rPr lang="en-US" sz="2000" dirty="0"/>
              <a:t>Review Sprint 5 activities and assignments in detail</a:t>
            </a:r>
          </a:p>
          <a:p>
            <a:pPr marL="457200" indent="-457200">
              <a:buFont typeface="+mj-lt"/>
              <a:buAutoNum type="arabicPeriod"/>
            </a:pPr>
            <a:r>
              <a:rPr lang="en-US" sz="2000" dirty="0"/>
              <a:t>Complete Sprint 4 Retrospective utilizing Start, Stop, Continue methodology</a:t>
            </a:r>
          </a:p>
          <a:p>
            <a:pPr marL="457200" indent="-457200">
              <a:buFont typeface="+mj-lt"/>
              <a:buAutoNum type="arabicPeriod"/>
            </a:pPr>
            <a:r>
              <a:rPr lang="en-US" sz="2000" dirty="0"/>
              <a:t>Team report out by new Scrum Master at 2:46</a:t>
            </a:r>
          </a:p>
          <a:p>
            <a:pPr marL="0" indent="0">
              <a:buNone/>
            </a:pPr>
            <a:endParaRPr lang="en-US" sz="2000" dirty="0"/>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26BADDFD-9BE3-0244-AE69-52D2BB47696A}"/>
              </a:ext>
            </a:extLst>
          </p:cNvPr>
          <p:cNvSpPr/>
          <p:nvPr/>
        </p:nvSpPr>
        <p:spPr>
          <a:xfrm>
            <a:off x="838200" y="4649423"/>
            <a:ext cx="10515600" cy="1754326"/>
          </a:xfrm>
          <a:prstGeom prst="rect">
            <a:avLst/>
          </a:prstGeom>
        </p:spPr>
        <p:txBody>
          <a:bodyPr wrap="square">
            <a:spAutoFit/>
          </a:bodyPr>
          <a:lstStyle/>
          <a:p>
            <a:r>
              <a:rPr lang="en-US" u="sng" dirty="0"/>
              <a:t>Team Report Out Guidelines</a:t>
            </a:r>
          </a:p>
          <a:p>
            <a:r>
              <a:rPr lang="en-US" dirty="0"/>
              <a:t>Scrum Master will </a:t>
            </a:r>
            <a:r>
              <a:rPr lang="en-US" u="sng" dirty="0"/>
              <a:t>stand up, give your name, your team name</a:t>
            </a:r>
            <a:r>
              <a:rPr lang="en-US" dirty="0"/>
              <a:t>, and briefly answer the following questions:</a:t>
            </a:r>
          </a:p>
          <a:p>
            <a:pPr marL="514350" indent="-514350">
              <a:buFont typeface="+mj-lt"/>
              <a:buAutoNum type="alphaLcParenR"/>
            </a:pPr>
            <a:r>
              <a:rPr lang="en-US" dirty="0"/>
              <a:t>What did you accomplish since the last meeting? And what will you be working on until the next meeting?</a:t>
            </a:r>
          </a:p>
          <a:p>
            <a:pPr marL="514350" indent="-514350">
              <a:buFont typeface="+mj-lt"/>
              <a:buAutoNum type="alphaLcParenR"/>
            </a:pPr>
            <a:r>
              <a:rPr lang="en-US" dirty="0"/>
              <a:t>Is the team committed to completing assignments? All/Most/Some</a:t>
            </a:r>
          </a:p>
          <a:p>
            <a:pPr marL="514350" indent="-514350">
              <a:buFont typeface="+mj-lt"/>
              <a:buAutoNum type="alphaLcParenR"/>
            </a:pPr>
            <a:r>
              <a:rPr lang="en-US" dirty="0"/>
              <a:t>What is getting in your way or keeping you from completing the assignments?</a:t>
            </a:r>
          </a:p>
        </p:txBody>
      </p:sp>
    </p:spTree>
    <p:extLst>
      <p:ext uri="{BB962C8B-B14F-4D97-AF65-F5344CB8AC3E}">
        <p14:creationId xmlns:p14="http://schemas.microsoft.com/office/powerpoint/2010/main" val="118863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359343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Friendly Conversation Topic:</a:t>
            </a:r>
            <a:br>
              <a:rPr lang="en-US" sz="4000" dirty="0"/>
            </a:br>
            <a:r>
              <a:rPr lang="en-US" sz="4000" dirty="0"/>
              <a:t>Web Services, REST, and CORs</a:t>
            </a:r>
          </a:p>
        </p:txBody>
      </p:sp>
    </p:spTree>
    <p:extLst>
      <p:ext uri="{BB962C8B-B14F-4D97-AF65-F5344CB8AC3E}">
        <p14:creationId xmlns:p14="http://schemas.microsoft.com/office/powerpoint/2010/main" val="2239139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05520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329381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255780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sprint 4 activities and assignments need to be complete Sunday</a:t>
            </a:r>
          </a:p>
          <a:p>
            <a:pPr marL="0" indent="0">
              <a:buNone/>
            </a:pPr>
            <a:endParaRPr lang="en-US" dirty="0"/>
          </a:p>
        </p:txBody>
      </p:sp>
    </p:spTree>
    <p:extLst>
      <p:ext uri="{BB962C8B-B14F-4D97-AF65-F5344CB8AC3E}">
        <p14:creationId xmlns:p14="http://schemas.microsoft.com/office/powerpoint/2010/main" val="280047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nvGraphicFramePr>
        <p:xfrm>
          <a:off x="2994025" y="441325"/>
          <a:ext cx="6205538" cy="5975350"/>
        </p:xfrm>
        <a:graphic>
          <a:graphicData uri="http://schemas.openxmlformats.org/presentationml/2006/ole">
            <mc:AlternateContent xmlns:mc="http://schemas.openxmlformats.org/markup-compatibility/2006">
              <mc:Choice xmlns:v="urn:schemas-microsoft-com:vml" Requires="v">
                <p:oleObj spid="_x0000_s2054" name="Worksheet" r:id="rId3" imgW="7289800" imgH="7023100" progId="Excel.Sheet.12">
                  <p:embed/>
                </p:oleObj>
              </mc:Choice>
              <mc:Fallback>
                <p:oleObj name="Worksheet" r:id="rId3" imgW="7289800" imgH="70231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2994025" y="441325"/>
                        <a:ext cx="6205538" cy="59753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487996" y="1874520"/>
            <a:ext cx="4556415" cy="14630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44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Remaining Schedule </a:t>
            </a:r>
          </a:p>
        </p:txBody>
      </p:sp>
      <p:graphicFrame>
        <p:nvGraphicFramePr>
          <p:cNvPr id="6" name="Object 5">
            <a:extLst>
              <a:ext uri="{FF2B5EF4-FFF2-40B4-BE49-F238E27FC236}">
                <a16:creationId xmlns:a16="http://schemas.microsoft.com/office/drawing/2014/main" id="{34B5E9E6-C04C-5D42-B429-3968FB740036}"/>
              </a:ext>
            </a:extLst>
          </p:cNvPr>
          <p:cNvGraphicFramePr>
            <a:graphicFrameLocks noChangeAspect="1"/>
          </p:cNvGraphicFramePr>
          <p:nvPr>
            <p:extLst>
              <p:ext uri="{D42A27DB-BD31-4B8C-83A1-F6EECF244321}">
                <p14:modId xmlns:p14="http://schemas.microsoft.com/office/powerpoint/2010/main" val="4053210924"/>
              </p:ext>
            </p:extLst>
          </p:nvPr>
        </p:nvGraphicFramePr>
        <p:xfrm>
          <a:off x="1333500" y="1820863"/>
          <a:ext cx="9525000" cy="3213100"/>
        </p:xfrm>
        <a:graphic>
          <a:graphicData uri="http://schemas.openxmlformats.org/presentationml/2006/ole">
            <mc:AlternateContent xmlns:mc="http://schemas.openxmlformats.org/markup-compatibility/2006">
              <mc:Choice xmlns:v="urn:schemas-microsoft-com:vml" Requires="v">
                <p:oleObj spid="_x0000_s1032" name="Worksheet" r:id="rId4" imgW="9525000" imgH="3213100" progId="Excel.Sheet.12">
                  <p:embed/>
                </p:oleObj>
              </mc:Choice>
              <mc:Fallback>
                <p:oleObj name="Worksheet" r:id="rId4" imgW="9525000" imgH="3213100" progId="Excel.Sheet.12">
                  <p:embed/>
                  <p:pic>
                    <p:nvPicPr>
                      <p:cNvPr id="6" name="Object 5">
                        <a:extLst>
                          <a:ext uri="{FF2B5EF4-FFF2-40B4-BE49-F238E27FC236}">
                            <a16:creationId xmlns:a16="http://schemas.microsoft.com/office/drawing/2014/main" id="{34B5E9E6-C04C-5D42-B429-3968FB740036}"/>
                          </a:ext>
                        </a:extLst>
                      </p:cNvPr>
                      <p:cNvPicPr/>
                      <p:nvPr/>
                    </p:nvPicPr>
                    <p:blipFill>
                      <a:blip r:embed="rId5"/>
                      <a:stretch>
                        <a:fillRect/>
                      </a:stretch>
                    </p:blipFill>
                    <p:spPr>
                      <a:xfrm>
                        <a:off x="1333500" y="1820863"/>
                        <a:ext cx="9525000" cy="3213100"/>
                      </a:xfrm>
                      <a:prstGeom prst="rect">
                        <a:avLst/>
                      </a:prstGeom>
                    </p:spPr>
                  </p:pic>
                </p:oleObj>
              </mc:Fallback>
            </mc:AlternateContent>
          </a:graphicData>
        </a:graphic>
      </p:graphicFrame>
      <p:sp>
        <p:nvSpPr>
          <p:cNvPr id="3" name="5-Point Star 2">
            <a:extLst>
              <a:ext uri="{FF2B5EF4-FFF2-40B4-BE49-F238E27FC236}">
                <a16:creationId xmlns:a16="http://schemas.microsoft.com/office/drawing/2014/main" id="{50EE83F8-8F0D-474F-B4EA-7330EDBC7132}"/>
              </a:ext>
            </a:extLst>
          </p:cNvPr>
          <p:cNvSpPr/>
          <p:nvPr/>
        </p:nvSpPr>
        <p:spPr>
          <a:xfrm>
            <a:off x="8636651" y="3205741"/>
            <a:ext cx="289992" cy="290714"/>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894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Scrum Process &amp; Roles – Sprint Planning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6" y="6123543"/>
            <a:ext cx="4749185" cy="369332"/>
          </a:xfrm>
          <a:prstGeom prst="rect">
            <a:avLst/>
          </a:prstGeom>
        </p:spPr>
        <p:txBody>
          <a:bodyPr wrap="none">
            <a:spAutoFit/>
          </a:bodyPr>
          <a:lstStyle/>
          <a:p>
            <a:r>
              <a:rPr lang="en-US" dirty="0"/>
              <a:t>By </a:t>
            </a:r>
            <a:r>
              <a:rPr lang="en-US" dirty="0" err="1">
                <a:hlinkClick r:id="rId3" tooltip="User:Dr ian mitchell (page does not exist)"/>
              </a:rPr>
              <a:t>Dr</a:t>
            </a:r>
            <a:r>
              <a:rPr lang="en-US" dirty="0">
                <a:hlinkClick r:id="rId3" tooltip="User:Dr ian mitchell (page does not exist)"/>
              </a:rPr>
              <a:t> </a:t>
            </a:r>
            <a:r>
              <a:rPr lang="en-US" dirty="0" err="1">
                <a:hlinkClick r:id="rId3" tooltip="User:Dr ian mitchell (page does not exist)"/>
              </a:rPr>
              <a:t>ian</a:t>
            </a:r>
            <a:r>
              <a:rPr lang="en-US" dirty="0">
                <a:hlinkClick r:id="rId3" tooltip="User:Dr ian mitchell (page does not exist)"/>
              </a:rPr>
              <a:t> </a:t>
            </a:r>
            <a:r>
              <a:rPr lang="en-US" dirty="0" err="1">
                <a:hlinkClick r:id="rId3" tooltip="User:Dr ian mitchell (page does not exist)"/>
              </a:rPr>
              <a:t>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3492082" y="4266588"/>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14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903</Words>
  <Application>Microsoft Macintosh PowerPoint</Application>
  <PresentationFormat>Widescreen</PresentationFormat>
  <Paragraphs>69</Paragraphs>
  <Slides>13</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Calibri Light</vt:lpstr>
      <vt:lpstr>Office Theme</vt:lpstr>
      <vt:lpstr>Worksheet</vt:lpstr>
      <vt:lpstr>Object-Oriented Programming Discussion, Lecture, &amp; Lab Eric Pogue</vt:lpstr>
      <vt:lpstr>Friendly Conversation Topic: Web Services, REST, and CORs</vt:lpstr>
      <vt:lpstr>Web Services</vt:lpstr>
      <vt:lpstr>REST</vt:lpstr>
      <vt:lpstr>CORS</vt:lpstr>
      <vt:lpstr>Assignment</vt:lpstr>
      <vt:lpstr>PowerPoint Presentation</vt:lpstr>
      <vt:lpstr>Remaining Schedule </vt:lpstr>
      <vt:lpstr>Scrum Process &amp; Roles – Sprint Planning</vt:lpstr>
      <vt:lpstr>Assignment</vt:lpstr>
      <vt:lpstr>Start, Stop, Continue Retrospective Feedback Model</vt:lpstr>
      <vt:lpstr>Lab</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Pogue, Eric</dc:creator>
  <cp:lastModifiedBy>Pogue, Eric</cp:lastModifiedBy>
  <cp:revision>29</cp:revision>
  <dcterms:created xsi:type="dcterms:W3CDTF">2019-10-04T13:39:56Z</dcterms:created>
  <dcterms:modified xsi:type="dcterms:W3CDTF">2019-10-20T20:26:53Z</dcterms:modified>
</cp:coreProperties>
</file>