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05" r:id="rId2"/>
    <p:sldId id="649" r:id="rId3"/>
    <p:sldId id="581" r:id="rId4"/>
    <p:sldId id="636" r:id="rId5"/>
    <p:sldId id="633" r:id="rId6"/>
    <p:sldId id="579" r:id="rId7"/>
    <p:sldId id="648" r:id="rId8"/>
    <p:sldId id="556" r:id="rId9"/>
    <p:sldId id="290" r:id="rId10"/>
    <p:sldId id="555" r:id="rId11"/>
    <p:sldId id="486" r:id="rId12"/>
    <p:sldId id="616" r:id="rId13"/>
    <p:sldId id="639" r:id="rId14"/>
    <p:sldId id="613" r:id="rId15"/>
    <p:sldId id="634" r:id="rId16"/>
    <p:sldId id="618" r:id="rId17"/>
    <p:sldId id="617" r:id="rId18"/>
    <p:sldId id="619" r:id="rId19"/>
    <p:sldId id="620" r:id="rId20"/>
    <p:sldId id="62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0D00C2-7C06-4709-B898-894AB1E9AF9C}">
          <p14:sldIdLst>
            <p14:sldId id="305"/>
            <p14:sldId id="649"/>
            <p14:sldId id="581"/>
            <p14:sldId id="636"/>
            <p14:sldId id="633"/>
            <p14:sldId id="579"/>
            <p14:sldId id="648"/>
            <p14:sldId id="556"/>
            <p14:sldId id="290"/>
            <p14:sldId id="555"/>
            <p14:sldId id="486"/>
            <p14:sldId id="616"/>
            <p14:sldId id="639"/>
            <p14:sldId id="613"/>
            <p14:sldId id="634"/>
            <p14:sldId id="618"/>
            <p14:sldId id="617"/>
            <p14:sldId id="619"/>
            <p14:sldId id="620"/>
            <p14:sldId id="6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06" autoAdjust="0"/>
    <p:restoredTop sz="86395" autoAdjust="0"/>
  </p:normalViewPr>
  <p:slideViewPr>
    <p:cSldViewPr snapToGrid="0">
      <p:cViewPr varScale="1">
        <p:scale>
          <a:sx n="110" d="100"/>
          <a:sy n="110" d="100"/>
        </p:scale>
        <p:origin x="1672" y="168"/>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7DEB0-5AA4-49C7-B0AD-AD047A002C4C}" type="datetimeFigureOut">
              <a:rPr lang="en-US" smtClean="0"/>
              <a:t>10/30/19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4D32B-0177-4B34-AE20-6C72705619FE}" type="slidenum">
              <a:rPr lang="en-US" smtClean="0"/>
              <a:t>‹#›</a:t>
            </a:fld>
            <a:endParaRPr lang="en-US"/>
          </a:p>
        </p:txBody>
      </p:sp>
    </p:spTree>
    <p:extLst>
      <p:ext uri="{BB962C8B-B14F-4D97-AF65-F5344CB8AC3E}">
        <p14:creationId xmlns:p14="http://schemas.microsoft.com/office/powerpoint/2010/main" val="209394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Witron</a:t>
            </a:r>
            <a:r>
              <a:rPr lang="en-US" sz="1200" kern="1200" dirty="0">
                <a:solidFill>
                  <a:schemeClr val="tx1"/>
                </a:solidFill>
                <a:latin typeface="+mn-lt"/>
                <a:ea typeface="+mn-ea"/>
                <a:cs typeface="+mn-cs"/>
              </a:rPr>
              <a:t> Integrate is a maker of warehouse automation software and systems and Shane Tucci is a Data Analyst and </a:t>
            </a:r>
            <a:r>
              <a:rPr lang="en-US" sz="1200" kern="1200" dirty="0" err="1">
                <a:solidFill>
                  <a:schemeClr val="tx1"/>
                </a:solidFill>
                <a:latin typeface="+mn-lt"/>
                <a:ea typeface="+mn-ea"/>
                <a:cs typeface="+mn-cs"/>
              </a:rPr>
              <a:t>Witron</a:t>
            </a:r>
            <a:r>
              <a:rPr lang="en-US" sz="1200" kern="1200" dirty="0">
                <a:solidFill>
                  <a:schemeClr val="tx1"/>
                </a:solidFill>
                <a:latin typeface="+mn-lt"/>
                <a:ea typeface="+mn-ea"/>
                <a:cs typeface="+mn-cs"/>
              </a:rPr>
              <a:t> and a recent graduate from Lewis University (graduated last year with a degree in Computer Engineering)</a:t>
            </a:r>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28360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3813981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3355459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20098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1655135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18</a:t>
            </a:fld>
            <a:endParaRPr lang="en-US"/>
          </a:p>
        </p:txBody>
      </p:sp>
    </p:spTree>
    <p:extLst>
      <p:ext uri="{BB962C8B-B14F-4D97-AF65-F5344CB8AC3E}">
        <p14:creationId xmlns:p14="http://schemas.microsoft.com/office/powerpoint/2010/main" val="2191622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19</a:t>
            </a:fld>
            <a:endParaRPr lang="en-US"/>
          </a:p>
        </p:txBody>
      </p:sp>
    </p:spTree>
    <p:extLst>
      <p:ext uri="{BB962C8B-B14F-4D97-AF65-F5344CB8AC3E}">
        <p14:creationId xmlns:p14="http://schemas.microsoft.com/office/powerpoint/2010/main" val="2815064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20</a:t>
            </a:fld>
            <a:endParaRPr lang="en-US"/>
          </a:p>
        </p:txBody>
      </p:sp>
    </p:spTree>
    <p:extLst>
      <p:ext uri="{BB962C8B-B14F-4D97-AF65-F5344CB8AC3E}">
        <p14:creationId xmlns:p14="http://schemas.microsoft.com/office/powerpoint/2010/main" val="3300959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998599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1141426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6</a:t>
            </a:fld>
            <a:endParaRPr lang="en-US"/>
          </a:p>
        </p:txBody>
      </p:sp>
    </p:spTree>
    <p:extLst>
      <p:ext uri="{BB962C8B-B14F-4D97-AF65-F5344CB8AC3E}">
        <p14:creationId xmlns:p14="http://schemas.microsoft.com/office/powerpoint/2010/main" val="2307181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431792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139673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9</a:t>
            </a:fld>
            <a:endParaRPr lang="en-US"/>
          </a:p>
        </p:txBody>
      </p:sp>
    </p:spTree>
    <p:extLst>
      <p:ext uri="{BB962C8B-B14F-4D97-AF65-F5344CB8AC3E}">
        <p14:creationId xmlns:p14="http://schemas.microsoft.com/office/powerpoint/2010/main" val="1648793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2102918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https://developer.mozilla.org/en-US/docs/Web/HTTP/CORS</a:t>
            </a:r>
          </a:p>
          <a:p>
            <a:endParaRPr lang="en-US" dirty="0"/>
          </a:p>
          <a:p>
            <a:r>
              <a:rPr lang="en-US" dirty="0"/>
              <a:t>https://www.youtube.com/watch?v=o8puzjzpjqo</a:t>
            </a:r>
          </a:p>
        </p:txBody>
      </p:sp>
      <p:sp>
        <p:nvSpPr>
          <p:cNvPr id="4" name="Slide Number Placeholder 3"/>
          <p:cNvSpPr>
            <a:spLocks noGrp="1"/>
          </p:cNvSpPr>
          <p:nvPr>
            <p:ph type="sldNum" sz="quarter" idx="10"/>
          </p:nvPr>
        </p:nvSpPr>
        <p:spPr/>
        <p:txBody>
          <a:bodyPr/>
          <a:lstStyle/>
          <a:p>
            <a:fld id="{23B99BB9-C7F6-43B3-A122-46088ABB36FB}" type="slidenum">
              <a:rPr lang="en-US" smtClean="0"/>
              <a:t>11</a:t>
            </a:fld>
            <a:endParaRPr lang="en-US"/>
          </a:p>
        </p:txBody>
      </p:sp>
    </p:spTree>
    <p:extLst>
      <p:ext uri="{BB962C8B-B14F-4D97-AF65-F5344CB8AC3E}">
        <p14:creationId xmlns:p14="http://schemas.microsoft.com/office/powerpoint/2010/main" val="961209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9CA-5593-44B9-9585-5A7B08973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E673A-A12E-4EAE-AAEE-1D8C33B97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0A690-A5A9-42A5-957B-F20434309F0A}"/>
              </a:ext>
            </a:extLst>
          </p:cNvPr>
          <p:cNvSpPr>
            <a:spLocks noGrp="1"/>
          </p:cNvSpPr>
          <p:nvPr>
            <p:ph type="dt" sz="half" idx="10"/>
          </p:nvPr>
        </p:nvSpPr>
        <p:spPr/>
        <p:txBody>
          <a:bodyPr/>
          <a:lstStyle/>
          <a:p>
            <a:fld id="{1B52E0E1-344B-4E26-B5AD-CE86AB802485}" type="datetimeFigureOut">
              <a:rPr lang="en-US" smtClean="0"/>
              <a:t>10/30/19</a:t>
            </a:fld>
            <a:endParaRPr lang="en-US"/>
          </a:p>
        </p:txBody>
      </p:sp>
      <p:sp>
        <p:nvSpPr>
          <p:cNvPr id="5" name="Footer Placeholder 4">
            <a:extLst>
              <a:ext uri="{FF2B5EF4-FFF2-40B4-BE49-F238E27FC236}">
                <a16:creationId xmlns:a16="http://schemas.microsoft.com/office/drawing/2014/main" id="{32148F73-40C8-4265-B665-988DFC4ED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18BEF-A0EA-4B00-B92A-31BD5EA07360}"/>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82270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0A69-0A96-4408-918B-852C23889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8B5C5-5982-4F25-BF80-70A68DCD79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1C0DD-D1D4-451C-BF1E-F37CA37CC2C3}"/>
              </a:ext>
            </a:extLst>
          </p:cNvPr>
          <p:cNvSpPr>
            <a:spLocks noGrp="1"/>
          </p:cNvSpPr>
          <p:nvPr>
            <p:ph type="dt" sz="half" idx="10"/>
          </p:nvPr>
        </p:nvSpPr>
        <p:spPr/>
        <p:txBody>
          <a:bodyPr/>
          <a:lstStyle/>
          <a:p>
            <a:fld id="{1B52E0E1-344B-4E26-B5AD-CE86AB802485}" type="datetimeFigureOut">
              <a:rPr lang="en-US" smtClean="0"/>
              <a:t>10/30/19</a:t>
            </a:fld>
            <a:endParaRPr lang="en-US"/>
          </a:p>
        </p:txBody>
      </p:sp>
      <p:sp>
        <p:nvSpPr>
          <p:cNvPr id="5" name="Footer Placeholder 4">
            <a:extLst>
              <a:ext uri="{FF2B5EF4-FFF2-40B4-BE49-F238E27FC236}">
                <a16:creationId xmlns:a16="http://schemas.microsoft.com/office/drawing/2014/main" id="{EACD31F2-3E3C-47BF-8B74-C37BA0DD1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0682A-A511-4060-AAD3-319915F8335F}"/>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118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E9592-4564-44CF-B146-ABA3624CF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9E50E9-A590-46E1-B22A-4BA751B75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8E949-42D9-4FCC-AAF3-EFB914BE717A}"/>
              </a:ext>
            </a:extLst>
          </p:cNvPr>
          <p:cNvSpPr>
            <a:spLocks noGrp="1"/>
          </p:cNvSpPr>
          <p:nvPr>
            <p:ph type="dt" sz="half" idx="10"/>
          </p:nvPr>
        </p:nvSpPr>
        <p:spPr/>
        <p:txBody>
          <a:bodyPr/>
          <a:lstStyle/>
          <a:p>
            <a:fld id="{1B52E0E1-344B-4E26-B5AD-CE86AB802485}" type="datetimeFigureOut">
              <a:rPr lang="en-US" smtClean="0"/>
              <a:t>10/30/19</a:t>
            </a:fld>
            <a:endParaRPr lang="en-US"/>
          </a:p>
        </p:txBody>
      </p:sp>
      <p:sp>
        <p:nvSpPr>
          <p:cNvPr id="5" name="Footer Placeholder 4">
            <a:extLst>
              <a:ext uri="{FF2B5EF4-FFF2-40B4-BE49-F238E27FC236}">
                <a16:creationId xmlns:a16="http://schemas.microsoft.com/office/drawing/2014/main" id="{9543ABB1-B5C4-4B83-BF75-02D3BBA00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2D29-A262-47C0-9FDC-2EE0780D1345}"/>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03277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B57A-183D-4B36-9232-552CD4795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0C98B-E3AB-45A4-A3E1-FF422E2850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B8398-2635-4C1D-9564-19BA39C32F70}"/>
              </a:ext>
            </a:extLst>
          </p:cNvPr>
          <p:cNvSpPr>
            <a:spLocks noGrp="1"/>
          </p:cNvSpPr>
          <p:nvPr>
            <p:ph type="dt" sz="half" idx="10"/>
          </p:nvPr>
        </p:nvSpPr>
        <p:spPr/>
        <p:txBody>
          <a:bodyPr/>
          <a:lstStyle/>
          <a:p>
            <a:fld id="{1B52E0E1-344B-4E26-B5AD-CE86AB802485}" type="datetimeFigureOut">
              <a:rPr lang="en-US" smtClean="0"/>
              <a:t>10/30/19</a:t>
            </a:fld>
            <a:endParaRPr lang="en-US"/>
          </a:p>
        </p:txBody>
      </p:sp>
      <p:sp>
        <p:nvSpPr>
          <p:cNvPr id="5" name="Footer Placeholder 4">
            <a:extLst>
              <a:ext uri="{FF2B5EF4-FFF2-40B4-BE49-F238E27FC236}">
                <a16:creationId xmlns:a16="http://schemas.microsoft.com/office/drawing/2014/main" id="{A27A9543-AD96-46BC-8DF7-8D3A431C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41951-E228-421B-B28B-A22DED09D09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6018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655-2C75-4449-B634-FB2919A1E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49C01-BA41-4848-89BE-AEBD93EC1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384383-F8B1-435B-BBF7-82BF7331507D}"/>
              </a:ext>
            </a:extLst>
          </p:cNvPr>
          <p:cNvSpPr>
            <a:spLocks noGrp="1"/>
          </p:cNvSpPr>
          <p:nvPr>
            <p:ph type="dt" sz="half" idx="10"/>
          </p:nvPr>
        </p:nvSpPr>
        <p:spPr/>
        <p:txBody>
          <a:bodyPr/>
          <a:lstStyle/>
          <a:p>
            <a:fld id="{1B52E0E1-344B-4E26-B5AD-CE86AB802485}" type="datetimeFigureOut">
              <a:rPr lang="en-US" smtClean="0"/>
              <a:t>10/30/19</a:t>
            </a:fld>
            <a:endParaRPr lang="en-US"/>
          </a:p>
        </p:txBody>
      </p:sp>
      <p:sp>
        <p:nvSpPr>
          <p:cNvPr id="5" name="Footer Placeholder 4">
            <a:extLst>
              <a:ext uri="{FF2B5EF4-FFF2-40B4-BE49-F238E27FC236}">
                <a16:creationId xmlns:a16="http://schemas.microsoft.com/office/drawing/2014/main" id="{4ABBF78A-8E6A-4777-828A-7D4D21D8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C4756-2709-41FD-88D4-E95D85649D1E}"/>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5275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1BDA-7A16-461F-9C8A-4B7C940EE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7449F-FB5B-4BA4-86FD-F61EAFAC92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406EE-9A59-4BAD-AF1C-D47A03001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4744E-2FCD-4385-BC54-467012E272A2}"/>
              </a:ext>
            </a:extLst>
          </p:cNvPr>
          <p:cNvSpPr>
            <a:spLocks noGrp="1"/>
          </p:cNvSpPr>
          <p:nvPr>
            <p:ph type="dt" sz="half" idx="10"/>
          </p:nvPr>
        </p:nvSpPr>
        <p:spPr/>
        <p:txBody>
          <a:bodyPr/>
          <a:lstStyle/>
          <a:p>
            <a:fld id="{1B52E0E1-344B-4E26-B5AD-CE86AB802485}" type="datetimeFigureOut">
              <a:rPr lang="en-US" smtClean="0"/>
              <a:t>10/30/19</a:t>
            </a:fld>
            <a:endParaRPr lang="en-US"/>
          </a:p>
        </p:txBody>
      </p:sp>
      <p:sp>
        <p:nvSpPr>
          <p:cNvPr id="6" name="Footer Placeholder 5">
            <a:extLst>
              <a:ext uri="{FF2B5EF4-FFF2-40B4-BE49-F238E27FC236}">
                <a16:creationId xmlns:a16="http://schemas.microsoft.com/office/drawing/2014/main" id="{1341EDA2-C9E2-4C4E-A16E-24760B779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5CB8C-065A-4771-8014-F924C9A76A29}"/>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11207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F573-D3B3-41CF-83F4-FB0F16474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F6BC6E-3A34-4FC8-9590-CFFCBE7A4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E2EE51-3653-4E27-A438-2A59EB9993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1A0ED-D53F-4A9D-9260-E6196201D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8D368D-018B-4D8D-97BA-7EA4B5A103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B6CC1-883C-4C1E-9BAD-C19C13B698BF}"/>
              </a:ext>
            </a:extLst>
          </p:cNvPr>
          <p:cNvSpPr>
            <a:spLocks noGrp="1"/>
          </p:cNvSpPr>
          <p:nvPr>
            <p:ph type="dt" sz="half" idx="10"/>
          </p:nvPr>
        </p:nvSpPr>
        <p:spPr/>
        <p:txBody>
          <a:bodyPr/>
          <a:lstStyle/>
          <a:p>
            <a:fld id="{1B52E0E1-344B-4E26-B5AD-CE86AB802485}" type="datetimeFigureOut">
              <a:rPr lang="en-US" smtClean="0"/>
              <a:t>10/30/19</a:t>
            </a:fld>
            <a:endParaRPr lang="en-US"/>
          </a:p>
        </p:txBody>
      </p:sp>
      <p:sp>
        <p:nvSpPr>
          <p:cNvPr id="8" name="Footer Placeholder 7">
            <a:extLst>
              <a:ext uri="{FF2B5EF4-FFF2-40B4-BE49-F238E27FC236}">
                <a16:creationId xmlns:a16="http://schemas.microsoft.com/office/drawing/2014/main" id="{B3E1A70F-1E03-456D-8F68-D9D440D95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6B607-F078-4C1F-A38F-1D01E07470E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33483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38F5-2814-457A-B867-83EA39B6D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6261F-9A9E-4B99-B9FE-B00381CB4B6D}"/>
              </a:ext>
            </a:extLst>
          </p:cNvPr>
          <p:cNvSpPr>
            <a:spLocks noGrp="1"/>
          </p:cNvSpPr>
          <p:nvPr>
            <p:ph type="dt" sz="half" idx="10"/>
          </p:nvPr>
        </p:nvSpPr>
        <p:spPr/>
        <p:txBody>
          <a:bodyPr/>
          <a:lstStyle/>
          <a:p>
            <a:fld id="{1B52E0E1-344B-4E26-B5AD-CE86AB802485}" type="datetimeFigureOut">
              <a:rPr lang="en-US" smtClean="0"/>
              <a:t>10/30/19</a:t>
            </a:fld>
            <a:endParaRPr lang="en-US"/>
          </a:p>
        </p:txBody>
      </p:sp>
      <p:sp>
        <p:nvSpPr>
          <p:cNvPr id="4" name="Footer Placeholder 3">
            <a:extLst>
              <a:ext uri="{FF2B5EF4-FFF2-40B4-BE49-F238E27FC236}">
                <a16:creationId xmlns:a16="http://schemas.microsoft.com/office/drawing/2014/main" id="{CFE28554-E12A-4C0E-A2CD-1F7E7901D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5EDE96-8BAE-4BD2-8359-AB9A4F1DB55A}"/>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9353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4D235-B521-434F-9C3A-7CE875F02BD6}"/>
              </a:ext>
            </a:extLst>
          </p:cNvPr>
          <p:cNvSpPr>
            <a:spLocks noGrp="1"/>
          </p:cNvSpPr>
          <p:nvPr>
            <p:ph type="dt" sz="half" idx="10"/>
          </p:nvPr>
        </p:nvSpPr>
        <p:spPr/>
        <p:txBody>
          <a:bodyPr/>
          <a:lstStyle/>
          <a:p>
            <a:fld id="{1B52E0E1-344B-4E26-B5AD-CE86AB802485}" type="datetimeFigureOut">
              <a:rPr lang="en-US" smtClean="0"/>
              <a:t>10/30/19</a:t>
            </a:fld>
            <a:endParaRPr lang="en-US"/>
          </a:p>
        </p:txBody>
      </p:sp>
      <p:sp>
        <p:nvSpPr>
          <p:cNvPr id="3" name="Footer Placeholder 2">
            <a:extLst>
              <a:ext uri="{FF2B5EF4-FFF2-40B4-BE49-F238E27FC236}">
                <a16:creationId xmlns:a16="http://schemas.microsoft.com/office/drawing/2014/main" id="{91DEB77C-E2C4-4B20-ADA3-6063C1E31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0CBED-9E87-451E-B4D8-6D08340CF5D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96474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F71D-6F99-4644-9C32-F273FFE40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D05EF-C2B9-456F-8835-AC3B30EC3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F5425-39B1-448C-8C09-17379C37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BA82B-3112-4EFF-AC26-2E5364247771}"/>
              </a:ext>
            </a:extLst>
          </p:cNvPr>
          <p:cNvSpPr>
            <a:spLocks noGrp="1"/>
          </p:cNvSpPr>
          <p:nvPr>
            <p:ph type="dt" sz="half" idx="10"/>
          </p:nvPr>
        </p:nvSpPr>
        <p:spPr/>
        <p:txBody>
          <a:bodyPr/>
          <a:lstStyle/>
          <a:p>
            <a:fld id="{1B52E0E1-344B-4E26-B5AD-CE86AB802485}" type="datetimeFigureOut">
              <a:rPr lang="en-US" smtClean="0"/>
              <a:t>10/30/19</a:t>
            </a:fld>
            <a:endParaRPr lang="en-US"/>
          </a:p>
        </p:txBody>
      </p:sp>
      <p:sp>
        <p:nvSpPr>
          <p:cNvPr id="6" name="Footer Placeholder 5">
            <a:extLst>
              <a:ext uri="{FF2B5EF4-FFF2-40B4-BE49-F238E27FC236}">
                <a16:creationId xmlns:a16="http://schemas.microsoft.com/office/drawing/2014/main" id="{1F906351-6F3F-4F91-83A9-98E77363B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C2999-BD87-4680-BD2C-CB3D582E63FD}"/>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92907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0D97-8169-48FD-9147-8032374D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B0208-ECE4-4EC6-8863-4F0A678DC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18575-E703-4582-85F8-8E9B25B79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162DF0-4906-4B3E-BFDB-1D097C8B911A}"/>
              </a:ext>
            </a:extLst>
          </p:cNvPr>
          <p:cNvSpPr>
            <a:spLocks noGrp="1"/>
          </p:cNvSpPr>
          <p:nvPr>
            <p:ph type="dt" sz="half" idx="10"/>
          </p:nvPr>
        </p:nvSpPr>
        <p:spPr/>
        <p:txBody>
          <a:bodyPr/>
          <a:lstStyle/>
          <a:p>
            <a:fld id="{1B52E0E1-344B-4E26-B5AD-CE86AB802485}" type="datetimeFigureOut">
              <a:rPr lang="en-US" smtClean="0"/>
              <a:t>10/30/19</a:t>
            </a:fld>
            <a:endParaRPr lang="en-US"/>
          </a:p>
        </p:txBody>
      </p:sp>
      <p:sp>
        <p:nvSpPr>
          <p:cNvPr id="6" name="Footer Placeholder 5">
            <a:extLst>
              <a:ext uri="{FF2B5EF4-FFF2-40B4-BE49-F238E27FC236}">
                <a16:creationId xmlns:a16="http://schemas.microsoft.com/office/drawing/2014/main" id="{519B56B4-594C-41A7-9BB0-DDD2A8B01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95E30-F343-40B8-BCB6-C1A66C3E74C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1754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1329-2699-44E1-85C9-6B4F2B3C3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40CC9-D7DA-4EED-A52B-F8230F313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5B572-3054-4639-B241-E9DD97237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2E0E1-344B-4E26-B5AD-CE86AB802485}" type="datetimeFigureOut">
              <a:rPr lang="en-US" smtClean="0"/>
              <a:t>10/30/19</a:t>
            </a:fld>
            <a:endParaRPr lang="en-US"/>
          </a:p>
        </p:txBody>
      </p:sp>
      <p:sp>
        <p:nvSpPr>
          <p:cNvPr id="5" name="Footer Placeholder 4">
            <a:extLst>
              <a:ext uri="{FF2B5EF4-FFF2-40B4-BE49-F238E27FC236}">
                <a16:creationId xmlns:a16="http://schemas.microsoft.com/office/drawing/2014/main" id="{D5787CDE-CC99-473F-8F62-749AA3E6D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6558F-BCFA-4DF9-8CEB-3521E11E9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900C9-C1B7-4F1C-92F7-17C30857463A}" type="slidenum">
              <a:rPr lang="en-US" smtClean="0"/>
              <a:t>‹#›</a:t>
            </a:fld>
            <a:endParaRPr lang="en-US"/>
          </a:p>
        </p:txBody>
      </p:sp>
    </p:spTree>
    <p:extLst>
      <p:ext uri="{BB962C8B-B14F-4D97-AF65-F5344CB8AC3E}">
        <p14:creationId xmlns:p14="http://schemas.microsoft.com/office/powerpoint/2010/main" val="302176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psc-24500.azurewebsites.net/activity-lists/sprint-05.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cpsc-24500.azurewebsites.net/activity-lists/sprint-05.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en.wikipedia.org/wiki/HTTP" TargetMode="External"/><Relationship Id="rId7" Type="http://schemas.openxmlformats.org/officeDocument/2006/relationships/hyperlink" Target="https://en.wikipedia.org/wiki/Mobile_app_developmen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en.wikipedia.org/wiki/Object_database" TargetMode="External"/><Relationship Id="rId5" Type="http://schemas.openxmlformats.org/officeDocument/2006/relationships/hyperlink" Target="https://en.wikipedia.org/wiki/JSON" TargetMode="External"/><Relationship Id="rId4" Type="http://schemas.openxmlformats.org/officeDocument/2006/relationships/hyperlink" Target="https://en.wikipedia.org/wiki/X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Autofit/>
          </a:bodyPr>
          <a:lstStyle/>
          <a:p>
            <a:pPr marL="0" indent="0">
              <a:buNone/>
            </a:pPr>
            <a:r>
              <a:rPr lang="en-US" sz="2000"/>
              <a:t>Monday, </a:t>
            </a:r>
            <a:r>
              <a:rPr lang="en-US" sz="2000" dirty="0"/>
              <a:t>October 28</a:t>
            </a:r>
            <a:r>
              <a:rPr lang="en-US" sz="2000" baseline="30000" dirty="0"/>
              <a:t>th</a:t>
            </a:r>
            <a:r>
              <a:rPr lang="en-US" sz="2000" dirty="0"/>
              <a:t> from 2 to 2:50pm CST:</a:t>
            </a:r>
          </a:p>
          <a:p>
            <a:pPr marL="457200" indent="-457200">
              <a:spcBef>
                <a:spcPts val="400"/>
              </a:spcBef>
              <a:buFont typeface="+mj-lt"/>
              <a:buAutoNum type="arabicPeriod"/>
            </a:pPr>
            <a:r>
              <a:rPr lang="en-US" sz="2000" dirty="0"/>
              <a:t>Assignment from Last Class</a:t>
            </a:r>
          </a:p>
          <a:p>
            <a:pPr marL="457200" indent="-457200">
              <a:spcBef>
                <a:spcPts val="400"/>
              </a:spcBef>
              <a:buFont typeface="+mj-lt"/>
              <a:buAutoNum type="arabicPeriod"/>
            </a:pPr>
            <a:r>
              <a:rPr lang="en-US" sz="2000" dirty="0"/>
              <a:t>Assignment Q&amp;A</a:t>
            </a:r>
          </a:p>
          <a:p>
            <a:pPr marL="457200" indent="-457200">
              <a:spcBef>
                <a:spcPts val="400"/>
              </a:spcBef>
              <a:buFont typeface="+mj-lt"/>
              <a:buAutoNum type="arabicPeriod"/>
            </a:pPr>
            <a:r>
              <a:rPr lang="en-US" sz="2000" dirty="0"/>
              <a:t>Assignment for Next Class</a:t>
            </a:r>
          </a:p>
          <a:p>
            <a:pPr marL="457200" indent="-457200">
              <a:spcBef>
                <a:spcPts val="400"/>
              </a:spcBef>
              <a:buFont typeface="+mj-lt"/>
              <a:buAutoNum type="arabicPeriod"/>
            </a:pPr>
            <a:r>
              <a:rPr lang="en-US" sz="2000" dirty="0"/>
              <a:t>Lab</a:t>
            </a:r>
          </a:p>
          <a:p>
            <a:pPr marL="0" indent="0">
              <a:buNone/>
            </a:pPr>
            <a:endParaRPr lang="en-US" sz="2000" dirty="0"/>
          </a:p>
          <a:p>
            <a:pPr marL="0" indent="0">
              <a:buNone/>
            </a:pPr>
            <a:r>
              <a:rPr lang="en-US" sz="2000" dirty="0"/>
              <a:t>Discussion &amp; Questions welcome at any time… please be present with no phones or email during our time together</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5805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REST</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4524315"/>
          </a:xfrm>
          <a:prstGeom prst="rect">
            <a:avLst/>
          </a:prstGeom>
        </p:spPr>
        <p:txBody>
          <a:bodyPr wrap="square">
            <a:spAutoFit/>
          </a:bodyPr>
          <a:lstStyle/>
          <a:p>
            <a:r>
              <a:rPr lang="en-US" dirty="0"/>
              <a:t>Representational State Transfer (REST) is an architectural style that defines a set of constraints and properties based on HTTP. Other kinds of web services, such as SOAP web services, expose their own arbitrary sets of operations.</a:t>
            </a:r>
          </a:p>
          <a:p>
            <a:endParaRPr lang="en-US" dirty="0"/>
          </a:p>
          <a:p>
            <a:r>
              <a:rPr lang="en-US" dirty="0"/>
              <a:t>"Web resources" were first defined on the World Wide Web as documents or files identified by their URLs. However, today they have a much more generic and abstract definition that encompasses every thing or entity that can be identified, named, addressed, or handled, in any way whatsoever, on the web. In a RESTful web service, requests made to a resource's URI will elicit a response that may be in HTML, XML, JSON, or some other format. The response may confirm that some alteration has been made to the stored resource, and the response may provide hypertext links to other related resources or collections of resources. When HTTP is used, as is most common, the operations available are GET, POST, PUT, DELETE, and other predefined CRUD HTTP methods.</a:t>
            </a:r>
          </a:p>
          <a:p>
            <a:endParaRPr lang="en-US" dirty="0"/>
          </a:p>
          <a:p>
            <a:r>
              <a:rPr lang="en-US" dirty="0"/>
              <a:t>By using a stateless protocol and standard operations, REST systems aim for fast performance, reliability, and the ability to grow, by re-using components that can be managed and updated without affecting the system as a whole, even while it is running.</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3"/>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1937233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CORS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3416320"/>
          </a:xfrm>
          <a:prstGeom prst="rect">
            <a:avLst/>
          </a:prstGeom>
        </p:spPr>
        <p:txBody>
          <a:bodyPr wrap="square">
            <a:spAutoFit/>
          </a:bodyPr>
          <a:lstStyle/>
          <a:p>
            <a:r>
              <a:rPr lang="en-US" dirty="0"/>
              <a:t>Cross-Origin Resource Sharing (CORS):  CORS is a mechanism that uses additional HTTP headers to tell a browser to let a web application running at one origin (domain) have permission to access selected resources from a server at a different origin. A web application makes a cross-origin HTTP request when it requests a resource that has a different origin (domain, protocol, and port) than its own origin.</a:t>
            </a:r>
          </a:p>
          <a:p>
            <a:endParaRPr lang="en-US" dirty="0"/>
          </a:p>
          <a:p>
            <a:r>
              <a:rPr lang="en-US" dirty="0"/>
              <a:t>An example of a cross-origin request: The frontend JavaScript code for a web application served from http://domain-a.com uses XMLHttpRequest to make a request for http://api.domain-b.com/data.json.</a:t>
            </a:r>
          </a:p>
          <a:p>
            <a:endParaRPr lang="en-US" dirty="0"/>
          </a:p>
          <a:p>
            <a:r>
              <a:rPr lang="en-US" dirty="0"/>
              <a:t>For security reasons, browsers restrict cross-origin HTTP requests initiated from within scripts. For example, XMLHttpRequest and the Fetch API follow the same-origin policy. This means that a web application using those APIs can only request HTTP resources from the same origin the application was loaded from, unless the response from the other origin includes the right CORS headers.</a:t>
            </a:r>
          </a:p>
        </p:txBody>
      </p:sp>
      <p:pic>
        <p:nvPicPr>
          <p:cNvPr id="5" name="Picture 4">
            <a:extLst>
              <a:ext uri="{FF2B5EF4-FFF2-40B4-BE49-F238E27FC236}">
                <a16:creationId xmlns:a16="http://schemas.microsoft.com/office/drawing/2014/main" id="{3CB0D461-4881-45C7-9099-259B95A43E58}"/>
              </a:ext>
            </a:extLst>
          </p:cNvPr>
          <p:cNvPicPr>
            <a:picLocks noChangeAspect="1"/>
          </p:cNvPicPr>
          <p:nvPr/>
        </p:nvPicPr>
        <p:blipFill>
          <a:blip r:embed="rId3"/>
          <a:stretch>
            <a:fillRect/>
          </a:stretch>
        </p:blipFill>
        <p:spPr>
          <a:xfrm>
            <a:off x="9646215" y="547262"/>
            <a:ext cx="2238375" cy="609600"/>
          </a:xfrm>
          <a:prstGeom prst="rect">
            <a:avLst/>
          </a:prstGeom>
        </p:spPr>
      </p:pic>
      <p:pic>
        <p:nvPicPr>
          <p:cNvPr id="2" name="Picture 1">
            <a:extLst>
              <a:ext uri="{FF2B5EF4-FFF2-40B4-BE49-F238E27FC236}">
                <a16:creationId xmlns:a16="http://schemas.microsoft.com/office/drawing/2014/main" id="{125CC2C7-E434-40A3-ADC3-A814645705BF}"/>
              </a:ext>
            </a:extLst>
          </p:cNvPr>
          <p:cNvPicPr>
            <a:picLocks noChangeAspect="1"/>
          </p:cNvPicPr>
          <p:nvPr/>
        </p:nvPicPr>
        <p:blipFill>
          <a:blip r:embed="rId4"/>
          <a:stretch>
            <a:fillRect/>
          </a:stretch>
        </p:blipFill>
        <p:spPr>
          <a:xfrm>
            <a:off x="5919977" y="5708313"/>
            <a:ext cx="5348098" cy="784562"/>
          </a:xfrm>
          <a:prstGeom prst="rect">
            <a:avLst/>
          </a:prstGeom>
          <a:ln w="12700">
            <a:solidFill>
              <a:schemeClr val="tx1"/>
            </a:solidFill>
          </a:ln>
        </p:spPr>
      </p:pic>
    </p:spTree>
    <p:extLst>
      <p:ext uri="{BB962C8B-B14F-4D97-AF65-F5344CB8AC3E}">
        <p14:creationId xmlns:p14="http://schemas.microsoft.com/office/powerpoint/2010/main" val="166163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6"/>
            <a:ext cx="10515600" cy="715010"/>
          </a:xfrm>
        </p:spPr>
        <p:txBody>
          <a:bodyPr>
            <a:normAutofit/>
          </a:bodyPr>
          <a:lstStyle/>
          <a:p>
            <a:r>
              <a:rPr lang="en-US" sz="3600" dirty="0"/>
              <a:t>GitHub and Microsoft Azure</a:t>
            </a:r>
          </a:p>
        </p:txBody>
      </p:sp>
      <p:pic>
        <p:nvPicPr>
          <p:cNvPr id="7" name="Graphic 6" descr="Laptop">
            <a:extLst>
              <a:ext uri="{FF2B5EF4-FFF2-40B4-BE49-F238E27FC236}">
                <a16:creationId xmlns:a16="http://schemas.microsoft.com/office/drawing/2014/main" id="{328CB062-77F1-4050-BCC5-CB13FC98DC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99937" y="1824786"/>
            <a:ext cx="914400" cy="914400"/>
          </a:xfrm>
          <a:prstGeom prst="rect">
            <a:avLst/>
          </a:prstGeom>
        </p:spPr>
      </p:pic>
      <p:pic>
        <p:nvPicPr>
          <p:cNvPr id="9" name="Graphic 8" descr="Computer">
            <a:extLst>
              <a:ext uri="{FF2B5EF4-FFF2-40B4-BE49-F238E27FC236}">
                <a16:creationId xmlns:a16="http://schemas.microsoft.com/office/drawing/2014/main" id="{DD3519B2-56B0-4A97-859A-3BD1761E33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9937" y="2585348"/>
            <a:ext cx="914400" cy="914400"/>
          </a:xfrm>
          <a:prstGeom prst="rect">
            <a:avLst/>
          </a:prstGeom>
        </p:spPr>
      </p:pic>
      <p:pic>
        <p:nvPicPr>
          <p:cNvPr id="11" name="Picture 10">
            <a:extLst>
              <a:ext uri="{FF2B5EF4-FFF2-40B4-BE49-F238E27FC236}">
                <a16:creationId xmlns:a16="http://schemas.microsoft.com/office/drawing/2014/main" id="{AAC006FF-08F4-4497-9E90-042007B243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4225" y="1323975"/>
            <a:ext cx="2128242" cy="1362075"/>
          </a:xfrm>
          <a:prstGeom prst="rect">
            <a:avLst/>
          </a:prstGeom>
        </p:spPr>
      </p:pic>
      <p:pic>
        <p:nvPicPr>
          <p:cNvPr id="13" name="Picture 12">
            <a:extLst>
              <a:ext uri="{FF2B5EF4-FFF2-40B4-BE49-F238E27FC236}">
                <a16:creationId xmlns:a16="http://schemas.microsoft.com/office/drawing/2014/main" id="{04C870FB-A48E-431B-93EF-58D501091E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26882" y="4275734"/>
            <a:ext cx="2342928" cy="1224915"/>
          </a:xfrm>
          <a:prstGeom prst="rect">
            <a:avLst/>
          </a:prstGeom>
        </p:spPr>
      </p:pic>
      <p:pic>
        <p:nvPicPr>
          <p:cNvPr id="17" name="Graphic 16" descr="Download from cloud">
            <a:extLst>
              <a:ext uri="{FF2B5EF4-FFF2-40B4-BE49-F238E27FC236}">
                <a16:creationId xmlns:a16="http://schemas.microsoft.com/office/drawing/2014/main" id="{0EE2E544-46FA-4DDD-92CE-1AFADC12763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41146" y="3023692"/>
            <a:ext cx="914400" cy="914400"/>
          </a:xfrm>
          <a:prstGeom prst="rect">
            <a:avLst/>
          </a:prstGeom>
        </p:spPr>
      </p:pic>
      <p:pic>
        <p:nvPicPr>
          <p:cNvPr id="19" name="Graphic 18" descr="Arrow: Clockwise curve">
            <a:extLst>
              <a:ext uri="{FF2B5EF4-FFF2-40B4-BE49-F238E27FC236}">
                <a16:creationId xmlns:a16="http://schemas.microsoft.com/office/drawing/2014/main" id="{123672BA-7E01-4296-9651-33884A55AD7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400000">
            <a:off x="5331308" y="1655407"/>
            <a:ext cx="914400" cy="1776450"/>
          </a:xfrm>
          <a:prstGeom prst="rect">
            <a:avLst/>
          </a:prstGeom>
        </p:spPr>
      </p:pic>
      <p:pic>
        <p:nvPicPr>
          <p:cNvPr id="20" name="Graphic 19" descr="Arrow: Clockwise curve">
            <a:extLst>
              <a:ext uri="{FF2B5EF4-FFF2-40B4-BE49-F238E27FC236}">
                <a16:creationId xmlns:a16="http://schemas.microsoft.com/office/drawing/2014/main" id="{09142AE1-D983-4C30-83D8-E74C2CA29E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5555336" y="2213572"/>
            <a:ext cx="914400" cy="1776450"/>
          </a:xfrm>
          <a:prstGeom prst="rect">
            <a:avLst/>
          </a:prstGeom>
        </p:spPr>
      </p:pic>
      <p:pic>
        <p:nvPicPr>
          <p:cNvPr id="22" name="Graphic 21" descr="Earth Globe Americas">
            <a:extLst>
              <a:ext uri="{FF2B5EF4-FFF2-40B4-BE49-F238E27FC236}">
                <a16:creationId xmlns:a16="http://schemas.microsoft.com/office/drawing/2014/main" id="{BC58DBB9-08D6-4139-A54B-485E4D896C4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486370" y="4576014"/>
            <a:ext cx="1678305" cy="1678305"/>
          </a:xfrm>
          <a:prstGeom prst="rect">
            <a:avLst/>
          </a:prstGeom>
        </p:spPr>
      </p:pic>
      <p:pic>
        <p:nvPicPr>
          <p:cNvPr id="23" name="Graphic 22" descr="Arrow: Clockwise curve">
            <a:extLst>
              <a:ext uri="{FF2B5EF4-FFF2-40B4-BE49-F238E27FC236}">
                <a16:creationId xmlns:a16="http://schemas.microsoft.com/office/drawing/2014/main" id="{0620F967-4410-4619-8C44-860F783A9A3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7024993">
            <a:off x="5678915" y="4463727"/>
            <a:ext cx="914400" cy="1776450"/>
          </a:xfrm>
          <a:prstGeom prst="rect">
            <a:avLst/>
          </a:prstGeom>
        </p:spPr>
      </p:pic>
      <p:sp>
        <p:nvSpPr>
          <p:cNvPr id="3" name="TextBox 2">
            <a:extLst>
              <a:ext uri="{FF2B5EF4-FFF2-40B4-BE49-F238E27FC236}">
                <a16:creationId xmlns:a16="http://schemas.microsoft.com/office/drawing/2014/main" id="{1744E1CA-E884-4594-A875-460BF39C1D6E}"/>
              </a:ext>
            </a:extLst>
          </p:cNvPr>
          <p:cNvSpPr txBox="1"/>
          <p:nvPr/>
        </p:nvSpPr>
        <p:spPr>
          <a:xfrm>
            <a:off x="3526946" y="3326758"/>
            <a:ext cx="562975" cy="461665"/>
          </a:xfrm>
          <a:prstGeom prst="rect">
            <a:avLst/>
          </a:prstGeom>
          <a:noFill/>
        </p:spPr>
        <p:txBody>
          <a:bodyPr wrap="none" rtlCol="0">
            <a:spAutoFit/>
          </a:bodyPr>
          <a:lstStyle/>
          <a:p>
            <a:r>
              <a:rPr lang="en-US" sz="2400" b="1" dirty="0"/>
              <a:t>Git</a:t>
            </a:r>
          </a:p>
        </p:txBody>
      </p:sp>
    </p:spTree>
    <p:extLst>
      <p:ext uri="{BB962C8B-B14F-4D97-AF65-F5344CB8AC3E}">
        <p14:creationId xmlns:p14="http://schemas.microsoft.com/office/powerpoint/2010/main" val="3144378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JSON Validator</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JSON Validator:</a:t>
            </a:r>
          </a:p>
          <a:p>
            <a:pPr marL="0" indent="0">
              <a:buNone/>
            </a:pPr>
            <a:r>
              <a:rPr lang="en-US" sz="2000" dirty="0"/>
              <a:t>https://</a:t>
            </a:r>
            <a:r>
              <a:rPr lang="en-US" sz="2000" dirty="0" err="1"/>
              <a:t>jsonlint.com</a:t>
            </a:r>
            <a:r>
              <a:rPr lang="en-US" sz="2000" dirty="0"/>
              <a:t>/</a:t>
            </a:r>
          </a:p>
        </p:txBody>
      </p:sp>
    </p:spTree>
    <p:extLst>
      <p:ext uri="{BB962C8B-B14F-4D97-AF65-F5344CB8AC3E}">
        <p14:creationId xmlns:p14="http://schemas.microsoft.com/office/powerpoint/2010/main" val="1754760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rmAutofit/>
          </a:bodyPr>
          <a:lstStyle/>
          <a:p>
            <a:r>
              <a:rPr lang="en-US" sz="4800" dirty="0"/>
              <a:t>End of Session</a:t>
            </a:r>
          </a:p>
        </p:txBody>
      </p:sp>
    </p:spTree>
    <p:extLst>
      <p:ext uri="{BB962C8B-B14F-4D97-AF65-F5344CB8AC3E}">
        <p14:creationId xmlns:p14="http://schemas.microsoft.com/office/powerpoint/2010/main" val="3593438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FE608CC4-214A-48B7-B219-A6B37DD5CCC7}"/>
              </a:ext>
            </a:extLst>
          </p:cNvPr>
          <p:cNvGraphicFramePr>
            <a:graphicFrameLocks noChangeAspect="1"/>
          </p:cNvGraphicFramePr>
          <p:nvPr/>
        </p:nvGraphicFramePr>
        <p:xfrm>
          <a:off x="2994025" y="441325"/>
          <a:ext cx="6205538" cy="5975350"/>
        </p:xfrm>
        <a:graphic>
          <a:graphicData uri="http://schemas.openxmlformats.org/presentationml/2006/ole">
            <mc:AlternateContent xmlns:mc="http://schemas.openxmlformats.org/markup-compatibility/2006">
              <mc:Choice xmlns:v="urn:schemas-microsoft-com:vml" Requires="v">
                <p:oleObj spid="_x0000_s3079" name="Worksheet" r:id="rId3" imgW="7289800" imgH="7023100" progId="Excel.Sheet.12">
                  <p:embed/>
                </p:oleObj>
              </mc:Choice>
              <mc:Fallback>
                <p:oleObj name="Worksheet" r:id="rId3" imgW="7289800" imgH="7023100" progId="Excel.Sheet.12">
                  <p:embed/>
                  <p:pic>
                    <p:nvPicPr>
                      <p:cNvPr id="2" name="Object 1">
                        <a:extLst>
                          <a:ext uri="{FF2B5EF4-FFF2-40B4-BE49-F238E27FC236}">
                            <a16:creationId xmlns:a16="http://schemas.microsoft.com/office/drawing/2014/main" id="{FE608CC4-214A-48B7-B219-A6B37DD5CCC7}"/>
                          </a:ext>
                        </a:extLst>
                      </p:cNvPr>
                      <p:cNvPicPr/>
                      <p:nvPr/>
                    </p:nvPicPr>
                    <p:blipFill>
                      <a:blip r:embed="rId4"/>
                      <a:stretch>
                        <a:fillRect/>
                      </a:stretch>
                    </p:blipFill>
                    <p:spPr>
                      <a:xfrm>
                        <a:off x="2994025" y="441325"/>
                        <a:ext cx="6205538" cy="597535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950932F7-C8C1-F04A-B5A7-9EF956047090}"/>
              </a:ext>
            </a:extLst>
          </p:cNvPr>
          <p:cNvSpPr/>
          <p:nvPr/>
        </p:nvSpPr>
        <p:spPr>
          <a:xfrm>
            <a:off x="3487996" y="2585720"/>
            <a:ext cx="4556415" cy="751840"/>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70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Git &amp; GitHub… Configuration Management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dirty="0"/>
              <a:t>Source code control is Part of Configuration Management. Professional organizations often feel new software developers do not get enough experience with Configuration Management in  college. </a:t>
            </a:r>
          </a:p>
          <a:p>
            <a:pPr marL="0" indent="0">
              <a:spcAft>
                <a:spcPts val="600"/>
              </a:spcAft>
              <a:buNone/>
            </a:pPr>
            <a:r>
              <a:rPr lang="en-US" sz="2000" dirty="0"/>
              <a:t>Git &amp; GitHub can play a central role in:</a:t>
            </a:r>
          </a:p>
          <a:p>
            <a:pPr>
              <a:spcAft>
                <a:spcPts val="600"/>
              </a:spcAft>
            </a:pPr>
            <a:r>
              <a:rPr lang="en-US" sz="2000" dirty="0"/>
              <a:t>Allowing a team to collectively share and manage code</a:t>
            </a:r>
          </a:p>
          <a:p>
            <a:pPr>
              <a:spcAft>
                <a:spcPts val="600"/>
              </a:spcAft>
            </a:pPr>
            <a:r>
              <a:rPr lang="en-US" sz="2000" dirty="0"/>
              <a:t>Managing the master copy of your source code</a:t>
            </a:r>
          </a:p>
          <a:p>
            <a:pPr>
              <a:spcAft>
                <a:spcPts val="600"/>
              </a:spcAft>
            </a:pPr>
            <a:r>
              <a:rPr lang="en-US" sz="2000" dirty="0"/>
              <a:t>Providing a “safety net” while you are programming… allowing you to be more bold in your programming</a:t>
            </a:r>
          </a:p>
          <a:p>
            <a:pPr>
              <a:spcAft>
                <a:spcPts val="600"/>
              </a:spcAft>
            </a:pPr>
            <a:r>
              <a:rPr lang="en-US" sz="2000" dirty="0"/>
              <a:t>Submitting project code for class</a:t>
            </a:r>
          </a:p>
          <a:p>
            <a:pPr>
              <a:spcAft>
                <a:spcPts val="600"/>
              </a:spcAft>
            </a:pPr>
            <a:r>
              <a:rPr lang="en-US" sz="2000" dirty="0"/>
              <a:t>Deploying code to test or production environments</a:t>
            </a:r>
          </a:p>
        </p:txBody>
      </p:sp>
    </p:spTree>
    <p:extLst>
      <p:ext uri="{BB962C8B-B14F-4D97-AF65-F5344CB8AC3E}">
        <p14:creationId xmlns:p14="http://schemas.microsoft.com/office/powerpoint/2010/main" val="4157346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Git and GitHub Commands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dirty="0"/>
              <a:t>Git is a rich and powerful tool. Today we are going to be focused on utilizing some of the basic Git commands as well as branching commands. These commands include:</a:t>
            </a:r>
          </a:p>
          <a:p>
            <a:pPr>
              <a:spcAft>
                <a:spcPts val="600"/>
              </a:spcAft>
            </a:pPr>
            <a:r>
              <a:rPr lang="en-US" sz="2000" dirty="0"/>
              <a:t>git clone</a:t>
            </a:r>
          </a:p>
          <a:p>
            <a:pPr>
              <a:spcAft>
                <a:spcPts val="600"/>
              </a:spcAft>
            </a:pPr>
            <a:r>
              <a:rPr lang="en-US" sz="2000" dirty="0"/>
              <a:t>git add</a:t>
            </a:r>
          </a:p>
          <a:p>
            <a:pPr>
              <a:spcAft>
                <a:spcPts val="600"/>
              </a:spcAft>
            </a:pPr>
            <a:r>
              <a:rPr lang="en-US" sz="2000" dirty="0"/>
              <a:t>git commit [-a -m “Update file.”]</a:t>
            </a:r>
          </a:p>
          <a:p>
            <a:pPr>
              <a:spcAft>
                <a:spcPts val="600"/>
              </a:spcAft>
            </a:pPr>
            <a:r>
              <a:rPr lang="en-US" sz="2000" dirty="0"/>
              <a:t>git branch</a:t>
            </a:r>
          </a:p>
          <a:p>
            <a:pPr>
              <a:spcAft>
                <a:spcPts val="600"/>
              </a:spcAft>
            </a:pPr>
            <a:r>
              <a:rPr lang="en-US" sz="2000" dirty="0"/>
              <a:t>git checkout</a:t>
            </a:r>
          </a:p>
          <a:p>
            <a:pPr>
              <a:spcAft>
                <a:spcPts val="600"/>
              </a:spcAft>
            </a:pPr>
            <a:r>
              <a:rPr lang="en-US" sz="2000" dirty="0"/>
              <a:t>git merge</a:t>
            </a:r>
          </a:p>
          <a:p>
            <a:pPr>
              <a:spcAft>
                <a:spcPts val="600"/>
              </a:spcAft>
            </a:pPr>
            <a:r>
              <a:rPr lang="en-US" sz="2000" dirty="0"/>
              <a:t>git push</a:t>
            </a:r>
          </a:p>
        </p:txBody>
      </p:sp>
      <p:sp>
        <p:nvSpPr>
          <p:cNvPr id="2" name="TextBox 1">
            <a:extLst>
              <a:ext uri="{FF2B5EF4-FFF2-40B4-BE49-F238E27FC236}">
                <a16:creationId xmlns:a16="http://schemas.microsoft.com/office/drawing/2014/main" id="{E59F6BCC-AFE1-4B1A-AA4B-A3F575BC3A08}"/>
              </a:ext>
            </a:extLst>
          </p:cNvPr>
          <p:cNvSpPr txBox="1"/>
          <p:nvPr/>
        </p:nvSpPr>
        <p:spPr>
          <a:xfrm>
            <a:off x="6095997" y="4145638"/>
            <a:ext cx="3499487" cy="2031325"/>
          </a:xfrm>
          <a:prstGeom prst="rect">
            <a:avLst/>
          </a:prstGeom>
          <a:noFill/>
        </p:spPr>
        <p:txBody>
          <a:bodyPr wrap="square" rtlCol="0">
            <a:spAutoFit/>
          </a:bodyPr>
          <a:lstStyle/>
          <a:p>
            <a:r>
              <a:rPr lang="en-US" u="sng" dirty="0"/>
              <a:t>Pattern:</a:t>
            </a:r>
          </a:p>
          <a:p>
            <a:r>
              <a:rPr lang="en-US" dirty="0"/>
              <a:t>git branch f-0x</a:t>
            </a:r>
          </a:p>
          <a:p>
            <a:r>
              <a:rPr lang="en-US" dirty="0"/>
              <a:t>git checkout f-0x</a:t>
            </a:r>
          </a:p>
          <a:p>
            <a:r>
              <a:rPr lang="en-US" dirty="0"/>
              <a:t>git commit -a -m “Implement f-0x”</a:t>
            </a:r>
          </a:p>
          <a:p>
            <a:r>
              <a:rPr lang="en-US" dirty="0"/>
              <a:t>git checkout master</a:t>
            </a:r>
          </a:p>
          <a:p>
            <a:r>
              <a:rPr lang="en-US" dirty="0"/>
              <a:t>git merge f-0x</a:t>
            </a:r>
          </a:p>
          <a:p>
            <a:r>
              <a:rPr lang="en-US" dirty="0"/>
              <a:t>git push</a:t>
            </a:r>
          </a:p>
        </p:txBody>
      </p:sp>
      <p:sp>
        <p:nvSpPr>
          <p:cNvPr id="3" name="Rectangle 2">
            <a:extLst>
              <a:ext uri="{FF2B5EF4-FFF2-40B4-BE49-F238E27FC236}">
                <a16:creationId xmlns:a16="http://schemas.microsoft.com/office/drawing/2014/main" id="{484D2E2A-BE02-4911-9DA1-A81B99D5C889}"/>
              </a:ext>
            </a:extLst>
          </p:cNvPr>
          <p:cNvSpPr/>
          <p:nvPr/>
        </p:nvSpPr>
        <p:spPr>
          <a:xfrm>
            <a:off x="6035040" y="4091940"/>
            <a:ext cx="3749040" cy="216027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53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Engagement, Optimism, Ambition, Dedication, Leadership, Skills, Experience, and Domain Knowledge</a:t>
            </a:r>
          </a:p>
          <a:p>
            <a:pPr marL="0" indent="0">
              <a:spcBef>
                <a:spcPts val="1800"/>
              </a:spcBef>
              <a:buNone/>
            </a:pPr>
            <a:r>
              <a:rPr lang="en-US" sz="2400" u="sng" dirty="0"/>
              <a:t>Process</a:t>
            </a:r>
            <a:r>
              <a:rPr lang="en-US" sz="2400" dirty="0"/>
              <a:t>: Waterfall/Iterative/Agile, Portfolio Management, Project Management, Funding, Prioritization, and Metrics</a:t>
            </a:r>
          </a:p>
          <a:p>
            <a:pPr marL="0" indent="0">
              <a:spcBef>
                <a:spcPts val="1800"/>
              </a:spcBef>
              <a:buNone/>
            </a:pPr>
            <a:r>
              <a:rPr lang="en-US" sz="2400" u="sng" dirty="0"/>
              <a:t>Technology</a:t>
            </a:r>
            <a:r>
              <a:rPr lang="en-US" sz="2400" dirty="0"/>
              <a:t>: Programming Languages, Object-Oriented Programming, Configuration Management, Cloud Hosting, Scriptable Infrastructure, Source Code Management,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625266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Optimism, Engagement, Ambition, Dedication, Leadership, </a:t>
            </a:r>
            <a:r>
              <a:rPr lang="en-US" sz="2400" b="1" i="1" u="sng" dirty="0"/>
              <a:t>Skills</a:t>
            </a:r>
            <a:r>
              <a:rPr lang="en-US" sz="2400" dirty="0"/>
              <a:t>, Experience, and Domain Knowledge</a:t>
            </a:r>
          </a:p>
          <a:p>
            <a:pPr marL="0" indent="0">
              <a:spcBef>
                <a:spcPts val="1800"/>
              </a:spcBef>
              <a:buNone/>
            </a:pPr>
            <a:r>
              <a:rPr lang="en-US" sz="2400" u="sng" dirty="0"/>
              <a:t>Process</a:t>
            </a:r>
            <a:r>
              <a:rPr lang="en-US" sz="2400" dirty="0"/>
              <a:t>: Waterfall/Iterative/</a:t>
            </a:r>
            <a:r>
              <a:rPr lang="en-US" sz="2400" b="1" i="1" u="sng" dirty="0"/>
              <a:t>Agile</a:t>
            </a:r>
            <a:r>
              <a:rPr lang="en-US" sz="2400" dirty="0"/>
              <a:t>, Portfolio Management, Project Management, Funding, Prioritization, and Metrics</a:t>
            </a:r>
          </a:p>
          <a:p>
            <a:pPr marL="0" indent="0">
              <a:spcBef>
                <a:spcPts val="1800"/>
              </a:spcBef>
              <a:buNone/>
            </a:pPr>
            <a:r>
              <a:rPr lang="en-US" sz="2400" u="sng" dirty="0"/>
              <a:t>Technology</a:t>
            </a:r>
            <a:r>
              <a:rPr lang="en-US" sz="2400" dirty="0"/>
              <a:t>: </a:t>
            </a:r>
            <a:r>
              <a:rPr lang="en-US" sz="2400" b="1" i="1" u="sng" dirty="0"/>
              <a:t>Programming Languages,</a:t>
            </a:r>
            <a:r>
              <a:rPr lang="en-US" sz="2400" dirty="0"/>
              <a:t> Object-Oriented Programming, Configuration Management, Cloud Hosting, Scriptable Infrastructure, Source Code Management,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871896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activities list items </a:t>
            </a:r>
            <a:r>
              <a:rPr lang="en-US" sz="2000" dirty="0">
                <a:hlinkClick r:id="rId2"/>
              </a:rPr>
              <a:t>[link]</a:t>
            </a:r>
            <a:r>
              <a:rPr lang="en-US" sz="2000" dirty="0"/>
              <a:t> through item 8 prior to our next class.</a:t>
            </a:r>
          </a:p>
        </p:txBody>
      </p:sp>
    </p:spTree>
    <p:extLst>
      <p:ext uri="{BB962C8B-B14F-4D97-AF65-F5344CB8AC3E}">
        <p14:creationId xmlns:p14="http://schemas.microsoft.com/office/powerpoint/2010/main" val="495164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Optimism, Engagement, Ambition, Dedication, Leadership, </a:t>
            </a:r>
            <a:r>
              <a:rPr lang="en-US" sz="2400" b="1" i="1" u="sng" dirty="0"/>
              <a:t>Skills</a:t>
            </a:r>
            <a:r>
              <a:rPr lang="en-US" sz="2400" dirty="0"/>
              <a:t>, </a:t>
            </a:r>
            <a:r>
              <a:rPr lang="en-US" sz="2400" u="sng" dirty="0"/>
              <a:t>Experience</a:t>
            </a:r>
            <a:r>
              <a:rPr lang="en-US" sz="2400" dirty="0"/>
              <a:t>, and Domain Knowledge</a:t>
            </a:r>
          </a:p>
          <a:p>
            <a:pPr marL="0" indent="0">
              <a:spcBef>
                <a:spcPts val="1800"/>
              </a:spcBef>
              <a:buNone/>
            </a:pPr>
            <a:r>
              <a:rPr lang="en-US" sz="2400" u="sng" dirty="0"/>
              <a:t>Process</a:t>
            </a:r>
            <a:r>
              <a:rPr lang="en-US" sz="2400" dirty="0"/>
              <a:t>: Waterfall/Iterative/</a:t>
            </a:r>
            <a:r>
              <a:rPr lang="en-US" sz="2400" b="1" i="1" u="sng" dirty="0"/>
              <a:t>Agile</a:t>
            </a:r>
            <a:r>
              <a:rPr lang="en-US" sz="2400" dirty="0"/>
              <a:t>, Portfolio Management, Project Management, Funding, Prioritization, Testing, and Metrics</a:t>
            </a:r>
          </a:p>
          <a:p>
            <a:pPr marL="0" indent="0">
              <a:spcBef>
                <a:spcPts val="1800"/>
              </a:spcBef>
              <a:buNone/>
            </a:pPr>
            <a:r>
              <a:rPr lang="en-US" sz="2400" u="sng" dirty="0"/>
              <a:t>Technology</a:t>
            </a:r>
            <a:r>
              <a:rPr lang="en-US" sz="2400" dirty="0"/>
              <a:t>: </a:t>
            </a:r>
            <a:r>
              <a:rPr lang="en-US" sz="2400" b="1" i="1" u="sng" dirty="0"/>
              <a:t>Programming Languages,</a:t>
            </a:r>
            <a:r>
              <a:rPr lang="en-US" sz="2400" dirty="0"/>
              <a:t> Object-Oriented Programming, </a:t>
            </a:r>
            <a:r>
              <a:rPr lang="en-US" sz="2400" u="sng" dirty="0"/>
              <a:t>Configuration Management</a:t>
            </a:r>
            <a:r>
              <a:rPr lang="en-US" sz="2400" dirty="0"/>
              <a:t>, </a:t>
            </a:r>
            <a:r>
              <a:rPr lang="en-US" sz="2400" u="sng" dirty="0"/>
              <a:t>Cloud Hosting</a:t>
            </a:r>
            <a:r>
              <a:rPr lang="en-US" sz="2400" dirty="0"/>
              <a:t>, Scriptable Infrastructure, </a:t>
            </a:r>
            <a:r>
              <a:rPr lang="en-US" sz="2400" u="sng" dirty="0"/>
              <a:t>Source Code Management</a:t>
            </a:r>
            <a:r>
              <a:rPr lang="en-US" sz="2400" dirty="0"/>
              <a: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91568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Autofit/>
          </a:bodyPr>
          <a:lstStyle/>
          <a:p>
            <a:pPr>
              <a:spcBef>
                <a:spcPts val="400"/>
              </a:spcBef>
            </a:pPr>
            <a:r>
              <a:rPr lang="en-US" sz="4400" dirty="0"/>
              <a:t>Assignment Q&amp;A</a:t>
            </a:r>
          </a:p>
        </p:txBody>
      </p:sp>
    </p:spTree>
    <p:extLst>
      <p:ext uri="{BB962C8B-B14F-4D97-AF65-F5344CB8AC3E}">
        <p14:creationId xmlns:p14="http://schemas.microsoft.com/office/powerpoint/2010/main" val="830637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sprint 5 activities and assignments </a:t>
            </a:r>
            <a:r>
              <a:rPr lang="en-US" sz="2000" dirty="0">
                <a:hlinkClick r:id="rId2"/>
              </a:rPr>
              <a:t>[link]</a:t>
            </a:r>
            <a:r>
              <a:rPr lang="en-US" sz="2000" dirty="0"/>
              <a:t> need to be complete Sunday.</a:t>
            </a:r>
          </a:p>
        </p:txBody>
      </p:sp>
    </p:spTree>
    <p:extLst>
      <p:ext uri="{BB962C8B-B14F-4D97-AF65-F5344CB8AC3E}">
        <p14:creationId xmlns:p14="http://schemas.microsoft.com/office/powerpoint/2010/main" val="2831104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Lab</a:t>
            </a:r>
            <a:endParaRPr lang="en-US" sz="3600" b="1" i="1" u="sng" dirty="0"/>
          </a:p>
        </p:txBody>
      </p:sp>
      <p:sp>
        <p:nvSpPr>
          <p:cNvPr id="3" name="Content Placeholder 2"/>
          <p:cNvSpPr>
            <a:spLocks noGrp="1"/>
          </p:cNvSpPr>
          <p:nvPr>
            <p:ph idx="1"/>
          </p:nvPr>
        </p:nvSpPr>
        <p:spPr>
          <a:xfrm>
            <a:off x="838200" y="1122399"/>
            <a:ext cx="10718950" cy="3104544"/>
          </a:xfrm>
        </p:spPr>
        <p:txBody>
          <a:bodyPr>
            <a:normAutofit/>
          </a:bodyPr>
          <a:lstStyle/>
          <a:p>
            <a:pPr marL="0" indent="0">
              <a:buNone/>
            </a:pPr>
            <a:r>
              <a:rPr lang="en-US" sz="2000" dirty="0"/>
              <a:t>As A Scrum Team:</a:t>
            </a:r>
          </a:p>
          <a:p>
            <a:pPr marL="457200" indent="-457200">
              <a:buFont typeface="+mj-lt"/>
              <a:buAutoNum type="arabicPeriod"/>
            </a:pPr>
            <a:r>
              <a:rPr lang="en-US" sz="2000" dirty="0"/>
              <a:t>Complete Sprint 4 Retrospective utilizing Start, Stop, Continue methodology (~10 min)</a:t>
            </a:r>
          </a:p>
          <a:p>
            <a:pPr marL="457200" indent="-457200">
              <a:buFont typeface="+mj-lt"/>
              <a:buAutoNum type="arabicPeriod"/>
            </a:pPr>
            <a:r>
              <a:rPr lang="en-US" sz="2000" dirty="0"/>
              <a:t>Complete Discussion Boards 5 &amp; 6</a:t>
            </a:r>
          </a:p>
          <a:p>
            <a:pPr marL="457200" indent="-457200">
              <a:buFont typeface="+mj-lt"/>
              <a:buAutoNum type="arabicPeriod"/>
            </a:pPr>
            <a:r>
              <a:rPr lang="en-US" sz="2000" dirty="0"/>
              <a:t>Compile, Review, and discuss SwissArmyKnifeLite</a:t>
            </a:r>
          </a:p>
          <a:p>
            <a:pPr marL="457200" indent="-457200">
              <a:buFont typeface="+mj-lt"/>
              <a:buAutoNum type="arabicPeriod"/>
            </a:pPr>
            <a:r>
              <a:rPr lang="en-US" sz="2000" dirty="0"/>
              <a:t>Team report out by Scrum Master at 2:48</a:t>
            </a:r>
          </a:p>
          <a:p>
            <a:pPr marL="0" indent="0">
              <a:buNone/>
            </a:pPr>
            <a:endParaRPr lang="en-US" sz="2000" dirty="0"/>
          </a:p>
          <a:p>
            <a:pPr marL="0" indent="0">
              <a:buNone/>
            </a:pPr>
            <a:endParaRPr lang="en-US" sz="2000" dirty="0"/>
          </a:p>
          <a:p>
            <a:pPr marL="0" indent="0">
              <a:buNone/>
            </a:pPr>
            <a:endParaRPr lang="en-US" sz="2000" dirty="0"/>
          </a:p>
        </p:txBody>
      </p:sp>
      <p:sp>
        <p:nvSpPr>
          <p:cNvPr id="4" name="Rectangle 3">
            <a:extLst>
              <a:ext uri="{FF2B5EF4-FFF2-40B4-BE49-F238E27FC236}">
                <a16:creationId xmlns:a16="http://schemas.microsoft.com/office/drawing/2014/main" id="{26BADDFD-9BE3-0244-AE69-52D2BB47696A}"/>
              </a:ext>
            </a:extLst>
          </p:cNvPr>
          <p:cNvSpPr/>
          <p:nvPr/>
        </p:nvSpPr>
        <p:spPr>
          <a:xfrm>
            <a:off x="838200" y="4649423"/>
            <a:ext cx="10515600" cy="1754326"/>
          </a:xfrm>
          <a:prstGeom prst="rect">
            <a:avLst/>
          </a:prstGeom>
        </p:spPr>
        <p:txBody>
          <a:bodyPr wrap="square">
            <a:spAutoFit/>
          </a:bodyPr>
          <a:lstStyle/>
          <a:p>
            <a:r>
              <a:rPr lang="en-US" u="sng" dirty="0"/>
              <a:t>Team Report Out Guidelines</a:t>
            </a:r>
          </a:p>
          <a:p>
            <a:r>
              <a:rPr lang="en-US" dirty="0"/>
              <a:t>Scrum Master will </a:t>
            </a:r>
            <a:r>
              <a:rPr lang="en-US" u="sng" dirty="0"/>
              <a:t>stand up, give your name, your team name</a:t>
            </a:r>
            <a:r>
              <a:rPr lang="en-US" dirty="0"/>
              <a:t>, and briefly answer the following questions:</a:t>
            </a:r>
          </a:p>
          <a:p>
            <a:pPr marL="514350" indent="-514350">
              <a:buFont typeface="+mj-lt"/>
              <a:buAutoNum type="alphaLcParenR"/>
            </a:pPr>
            <a:r>
              <a:rPr lang="en-US" dirty="0"/>
              <a:t>What did you accomplish since the last meeting? And what will you be working on until the next meeting?</a:t>
            </a:r>
          </a:p>
          <a:p>
            <a:pPr marL="514350" indent="-514350">
              <a:buFont typeface="+mj-lt"/>
              <a:buAutoNum type="alphaLcParenR"/>
            </a:pPr>
            <a:r>
              <a:rPr lang="en-US" dirty="0"/>
              <a:t>Is the team committed to completing assignments? All/Most/Some</a:t>
            </a:r>
          </a:p>
          <a:p>
            <a:pPr marL="514350" indent="-514350">
              <a:buFont typeface="+mj-lt"/>
              <a:buAutoNum type="alphaLcParenR"/>
            </a:pPr>
            <a:r>
              <a:rPr lang="en-US" dirty="0"/>
              <a:t>What is getting in your way or keeping you from completing the assignments?</a:t>
            </a:r>
          </a:p>
        </p:txBody>
      </p:sp>
    </p:spTree>
    <p:extLst>
      <p:ext uri="{BB962C8B-B14F-4D97-AF65-F5344CB8AC3E}">
        <p14:creationId xmlns:p14="http://schemas.microsoft.com/office/powerpoint/2010/main" val="1188632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Start, Stop, Continue Retrospective Feedback Model</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b="1" u="sng" dirty="0"/>
              <a:t>Continue</a:t>
            </a:r>
            <a:r>
              <a:rPr lang="en-US" sz="2000" dirty="0"/>
              <a:t>: What is working? Something that we should make sure that we continue to do. </a:t>
            </a:r>
          </a:p>
          <a:p>
            <a:pPr marL="0" indent="0">
              <a:spcAft>
                <a:spcPts val="600"/>
              </a:spcAft>
              <a:buNone/>
            </a:pPr>
            <a:r>
              <a:rPr lang="en-US" sz="2000" b="1" u="sng" dirty="0"/>
              <a:t>Start</a:t>
            </a:r>
            <a:r>
              <a:rPr lang="en-US" sz="2000" dirty="0"/>
              <a:t>: What is something that would be nice to do that we are not doing now? Maybe something that you have seen work well in other classes or with other teams. </a:t>
            </a:r>
          </a:p>
          <a:p>
            <a:pPr marL="0" indent="0">
              <a:spcAft>
                <a:spcPts val="600"/>
              </a:spcAft>
              <a:buNone/>
            </a:pPr>
            <a:r>
              <a:rPr lang="en-US" sz="2000" b="1" u="sng" dirty="0"/>
              <a:t>Stop</a:t>
            </a:r>
            <a:r>
              <a:rPr lang="en-US" sz="2000" dirty="0"/>
              <a:t>: What is not working? Something that we should stop doing. </a:t>
            </a:r>
          </a:p>
        </p:txBody>
      </p:sp>
    </p:spTree>
    <p:extLst>
      <p:ext uri="{BB962C8B-B14F-4D97-AF65-F5344CB8AC3E}">
        <p14:creationId xmlns:p14="http://schemas.microsoft.com/office/powerpoint/2010/main" val="2614693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My First Web Service</a:t>
            </a:r>
          </a:p>
        </p:txBody>
      </p:sp>
    </p:spTree>
    <p:extLst>
      <p:ext uri="{BB962C8B-B14F-4D97-AF65-F5344CB8AC3E}">
        <p14:creationId xmlns:p14="http://schemas.microsoft.com/office/powerpoint/2010/main" val="346217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Review Web Services, REST, and CORs</a:t>
            </a:r>
          </a:p>
        </p:txBody>
      </p:sp>
    </p:spTree>
    <p:extLst>
      <p:ext uri="{BB962C8B-B14F-4D97-AF65-F5344CB8AC3E}">
        <p14:creationId xmlns:p14="http://schemas.microsoft.com/office/powerpoint/2010/main" val="2239139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Web Services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2585323"/>
          </a:xfrm>
          <a:prstGeom prst="rect">
            <a:avLst/>
          </a:prstGeom>
        </p:spPr>
        <p:txBody>
          <a:bodyPr wrap="square">
            <a:spAutoFit/>
          </a:bodyPr>
          <a:lstStyle/>
          <a:p>
            <a:r>
              <a:rPr lang="en-US" dirty="0"/>
              <a:t>In a web service, the Web technology such as </a:t>
            </a:r>
            <a:r>
              <a:rPr lang="en-US" dirty="0">
                <a:hlinkClick r:id="rId3" tooltip="HTTP"/>
              </a:rPr>
              <a:t>HTTP</a:t>
            </a:r>
            <a:r>
              <a:rPr lang="en-US" dirty="0"/>
              <a:t>—originally designed for human-to-machine communication—is utilized for machine-to-machine communication, more specifically for transferring machine-readable file formats such as </a:t>
            </a:r>
            <a:r>
              <a:rPr lang="en-US" dirty="0">
                <a:hlinkClick r:id="rId4" tooltip="XML"/>
              </a:rPr>
              <a:t>XML</a:t>
            </a:r>
            <a:r>
              <a:rPr lang="en-US" dirty="0"/>
              <a:t> and </a:t>
            </a:r>
            <a:r>
              <a:rPr lang="en-US" dirty="0">
                <a:hlinkClick r:id="rId5" tooltip="JSON"/>
              </a:rPr>
              <a:t>JSON</a:t>
            </a:r>
            <a:r>
              <a:rPr lang="en-US" dirty="0"/>
              <a:t>.</a:t>
            </a:r>
          </a:p>
          <a:p>
            <a:endParaRPr lang="en-US" dirty="0"/>
          </a:p>
          <a:p>
            <a:r>
              <a:rPr lang="en-US" dirty="0"/>
              <a:t>In practice, a web service commonly provides an </a:t>
            </a:r>
            <a:r>
              <a:rPr lang="en-US" dirty="0">
                <a:hlinkClick r:id="rId6" tooltip="Object database"/>
              </a:rPr>
              <a:t>object-oriented</a:t>
            </a:r>
            <a:r>
              <a:rPr lang="en-US" dirty="0"/>
              <a:t> web-based interface to a database server, utilized for example by another web server, or by a </a:t>
            </a:r>
            <a:r>
              <a:rPr lang="en-US" dirty="0">
                <a:hlinkClick r:id="rId7" tooltip="Mobile app development"/>
              </a:rPr>
              <a:t>mobile app</a:t>
            </a:r>
            <a:r>
              <a:rPr lang="en-US" dirty="0"/>
              <a:t>, that provides a user interface to the end user. </a:t>
            </a:r>
          </a:p>
          <a:p>
            <a:endParaRPr lang="en-US" dirty="0"/>
          </a:p>
          <a:p>
            <a:r>
              <a:rPr lang="en-US" dirty="0"/>
              <a:t>Many organizations that provide data in formatted HTML pages will also provide that data on their server as XML or JSON, often through a web service to allow syndication</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8"/>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1887818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TotalTime>
  <Words>1345</Words>
  <Application>Microsoft Macintosh PowerPoint</Application>
  <PresentationFormat>Widescreen</PresentationFormat>
  <Paragraphs>117</Paragraphs>
  <Slides>20</Slides>
  <Notes>16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Calibri</vt:lpstr>
      <vt:lpstr>Calibri Light</vt:lpstr>
      <vt:lpstr>Office Theme</vt:lpstr>
      <vt:lpstr>Worksheet</vt:lpstr>
      <vt:lpstr>Object-Oriented Programming Discussion, Lecture, &amp; Lab Eric Pogue</vt:lpstr>
      <vt:lpstr>Assignment</vt:lpstr>
      <vt:lpstr>Assignment Q&amp;A</vt:lpstr>
      <vt:lpstr>Assignment</vt:lpstr>
      <vt:lpstr>Lab</vt:lpstr>
      <vt:lpstr>Start, Stop, Continue Retrospective Feedback Model</vt:lpstr>
      <vt:lpstr>My First Web Service</vt:lpstr>
      <vt:lpstr>Review Web Services, REST, and CORs</vt:lpstr>
      <vt:lpstr>Web Services</vt:lpstr>
      <vt:lpstr>REST</vt:lpstr>
      <vt:lpstr>CORS</vt:lpstr>
      <vt:lpstr>GitHub and Microsoft Azure</vt:lpstr>
      <vt:lpstr>JSON Validator</vt:lpstr>
      <vt:lpstr>End of Session</vt:lpstr>
      <vt:lpstr>PowerPoint Presentation</vt:lpstr>
      <vt:lpstr>Git &amp; GitHub… Configuration Management</vt:lpstr>
      <vt:lpstr>Git and GitHub Commands</vt:lpstr>
      <vt:lpstr>People, Process,  and Technology  </vt:lpstr>
      <vt:lpstr>People, Process,  and Technology  </vt:lpstr>
      <vt:lpstr>People, Process,  and Technology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Discussion, Lecture, &amp; Lab Eric Pogue</dc:title>
  <dc:creator>Pogue, Eric</dc:creator>
  <cp:lastModifiedBy>Pogue, Eric</cp:lastModifiedBy>
  <cp:revision>46</cp:revision>
  <dcterms:created xsi:type="dcterms:W3CDTF">2019-10-04T13:39:56Z</dcterms:created>
  <dcterms:modified xsi:type="dcterms:W3CDTF">2019-10-30T14:05:51Z</dcterms:modified>
</cp:coreProperties>
</file>