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05" r:id="rId2"/>
    <p:sldId id="753" r:id="rId3"/>
    <p:sldId id="579" r:id="rId4"/>
    <p:sldId id="749" r:id="rId5"/>
    <p:sldId id="751" r:id="rId6"/>
    <p:sldId id="580" r:id="rId7"/>
    <p:sldId id="752" r:id="rId8"/>
    <p:sldId id="659" r:id="rId9"/>
    <p:sldId id="483" r:id="rId10"/>
    <p:sldId id="666" r:id="rId11"/>
    <p:sldId id="656" r:id="rId12"/>
    <p:sldId id="661" r:id="rId13"/>
    <p:sldId id="533" r:id="rId14"/>
    <p:sldId id="534" r:id="rId15"/>
    <p:sldId id="531" r:id="rId16"/>
    <p:sldId id="618" r:id="rId17"/>
    <p:sldId id="655" r:id="rId18"/>
    <p:sldId id="617" r:id="rId19"/>
    <p:sldId id="6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01" autoAdjust="0"/>
    <p:restoredTop sz="88707" autoAdjust="0"/>
  </p:normalViewPr>
  <p:slideViewPr>
    <p:cSldViewPr snapToGrid="0">
      <p:cViewPr varScale="1">
        <p:scale>
          <a:sx n="113" d="100"/>
          <a:sy n="113" d="100"/>
        </p:scale>
        <p:origin x="1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6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6893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3363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1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38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2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264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02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15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81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Calendar, Activities List, and Assignments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45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14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09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59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F6D9EC4B-4B1B-C943-AC65-9B214A1C3B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40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59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_diagra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_diagram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/index.php?curid=44894952" TargetMode="External"/><Relationship Id="rId5" Type="http://schemas.openxmlformats.org/officeDocument/2006/relationships/hyperlink" Target="https://creativecommons.org/licenses/by-sa/4.0" TargetMode="External"/><Relationship Id="rId4" Type="http://schemas.openxmlformats.org/officeDocument/2006/relationships/hyperlink" Target="file:///./commons.wikimedia.org/w/index.php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Agenda for Tuesday, January 28</a:t>
            </a:r>
            <a:r>
              <a:rPr lang="en-US" sz="2000" baseline="30000" dirty="0"/>
              <a:t>th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Announcements &amp; 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1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Upcoming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Foreshadowing FaceDraw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2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Process &amp; Roles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3" tooltip="User:Dr ian mitchell (page does not exist)"/>
              </a:rPr>
              <a:t>Dr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ian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3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Activities List items through item 6</a:t>
            </a:r>
          </a:p>
          <a:p>
            <a:pPr marL="0" indent="0">
              <a:buNone/>
            </a:pPr>
            <a:r>
              <a:rPr lang="en-US" sz="2000" dirty="0"/>
              <a:t>Be ready for Sprint 1 demos (prework includes Class Forum postings)</a:t>
            </a:r>
          </a:p>
          <a:p>
            <a:pPr marL="0" indent="0">
              <a:buNone/>
            </a:pPr>
            <a:r>
              <a:rPr lang="en-US" sz="2000" dirty="0"/>
              <a:t>Be ready to complete DB2 as a team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84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3444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a thorough review of the Sprint 2 Activities List and Assignments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Draw a UML class diagram that represents and apple watch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Optional coding together with BMI Calc Plus, Coding Standards, and Git/GitHub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Or start working on Programming Assignment 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report out by Scrum Master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D663FC-2FE3-C74F-A0F7-0E8E49701540}"/>
              </a:ext>
            </a:extLst>
          </p:cNvPr>
          <p:cNvSpPr txBox="1">
            <a:spLocks/>
          </p:cNvSpPr>
          <p:nvPr/>
        </p:nvSpPr>
        <p:spPr>
          <a:xfrm>
            <a:off x="838200" y="4745399"/>
            <a:ext cx="10718950" cy="1813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u="sng" dirty="0"/>
              <a:t>Report Out Guidelines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Scrum Master stand up, give your name, your team name,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What is getting in your way or keeping you from completing the assignments?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8879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 </a:t>
            </a:r>
            <a:r>
              <a:rPr lang="en-US" dirty="0">
                <a:hlinkClick r:id="rId3"/>
              </a:rPr>
              <a:t>[link]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4172C6-4E88-40E4-9F2B-2257B0C8B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9194" y="166363"/>
            <a:ext cx="1409212" cy="13428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A695BD-601F-42F6-93C8-B300FAA5D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607599"/>
            <a:ext cx="9681184" cy="364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14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 (continued) </a:t>
            </a:r>
            <a:r>
              <a:rPr lang="en-US" dirty="0">
                <a:hlinkClick r:id="rId3"/>
              </a:rPr>
              <a:t>[link]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4172C6-4E88-40E4-9F2B-2257B0C8B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9194" y="166363"/>
            <a:ext cx="1409212" cy="1342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57A4F9-0DFF-4DA0-886E-941E65EA3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2416" y="1690688"/>
            <a:ext cx="5770291" cy="38468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BBC74C-529E-483F-B86C-3AF584FA81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9402707" y="2505215"/>
            <a:ext cx="530398" cy="402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675587-F3E8-44A2-A98E-C11DC68E2A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9402707" y="4233149"/>
            <a:ext cx="530398" cy="402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CF1544-E125-4D95-BFC4-38BFD13B98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2707" y="4824668"/>
            <a:ext cx="530398" cy="4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2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0004-AEC1-4D2F-8A7E-370FDC8B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9" y="640080"/>
            <a:ext cx="6274590" cy="401834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UML – </a:t>
            </a:r>
            <a:br>
              <a:rPr lang="en-US" sz="6000" dirty="0"/>
            </a:br>
            <a:r>
              <a:rPr lang="en-US" sz="6000" dirty="0"/>
              <a:t>BMI Calculator Plus</a:t>
            </a:r>
          </a:p>
        </p:txBody>
      </p:sp>
      <p:pic>
        <p:nvPicPr>
          <p:cNvPr id="5" name="Picture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209B76B0-D4A0-4841-8811-CF57C2FCF5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1"/>
          <a:stretch/>
        </p:blipFill>
        <p:spPr>
          <a:xfrm>
            <a:off x="1" y="10"/>
            <a:ext cx="465429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66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Git &amp; GitHub… Configuration Management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601" cy="4486275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Source code control is Part of Configuration Management. Professional organizations often feel new software developers do not get enough experience with Configuration Management in  college.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Git &amp; GitHub can play a central role in: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Allowing a team to collectively share and manage code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Managing the master copy of your source code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Providing a “safety net” while you are programming… allowing you to be </a:t>
            </a:r>
            <a:r>
              <a:rPr lang="en-US" sz="2000" u="sng" dirty="0"/>
              <a:t>bold</a:t>
            </a:r>
            <a:r>
              <a:rPr lang="en-US" sz="2000" dirty="0"/>
              <a:t> in your programming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Submitting project code for class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Deploying code to test or production environments</a:t>
            </a:r>
          </a:p>
        </p:txBody>
      </p:sp>
    </p:spTree>
    <p:extLst>
      <p:ext uri="{BB962C8B-B14F-4D97-AF65-F5344CB8AC3E}">
        <p14:creationId xmlns:p14="http://schemas.microsoft.com/office/powerpoint/2010/main" val="367098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Coding Standards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90663"/>
            <a:ext cx="10515599" cy="507587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Our Java coding standards will include: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Only submit (or version control) </a:t>
            </a:r>
            <a:r>
              <a:rPr lang="en-US" sz="2000" dirty="0" err="1"/>
              <a:t>README.md</a:t>
            </a:r>
            <a:r>
              <a:rPr lang="en-US" sz="2000" dirty="0"/>
              <a:t> file, license file, plus the source code files required to compile and execute the application (i.e. no class files)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When submitting a zip file, the zip file should include all files in the “root” folder (no subfolders)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Each Java Class should be in its own Java file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CamelCase naming conventions with Classes starting with a capital letter and methods/variables starting with lower case letters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Descriptive class, method, and variable naming with appropriate comments and no commented-out code in the submitted assignments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UTF-8 text files, only tabs (no spaces) at the beginning of lines, and only line feeds (LF, /n) at the end of the line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err="1"/>
              <a:t>README.md</a:t>
            </a:r>
            <a:r>
              <a:rPr lang="en-US" sz="2000" dirty="0"/>
              <a:t> file includes clear and concise build/execute instructions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Valuable but conservative use of comments and a Javadoc compatible author statement</a:t>
            </a:r>
          </a:p>
        </p:txBody>
      </p:sp>
    </p:spTree>
    <p:extLst>
      <p:ext uri="{BB962C8B-B14F-4D97-AF65-F5344CB8AC3E}">
        <p14:creationId xmlns:p14="http://schemas.microsoft.com/office/powerpoint/2010/main" val="3000205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Git and GitHub Commands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601" cy="4486275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Git is a rich and powerful tool. Today we are going to be focused on utilizing some of the basic Git commands as well as branching commands. These commands include: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clone &amp; git pull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add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commit [-a -m “Update file.”]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branch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checkout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merge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push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9F6BCC-AFE1-4B1A-AA4B-A3F575BC3A08}"/>
              </a:ext>
            </a:extLst>
          </p:cNvPr>
          <p:cNvSpPr txBox="1"/>
          <p:nvPr/>
        </p:nvSpPr>
        <p:spPr>
          <a:xfrm>
            <a:off x="6095997" y="4145638"/>
            <a:ext cx="34994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Pattern:</a:t>
            </a:r>
          </a:p>
          <a:p>
            <a:r>
              <a:rPr lang="en-US" dirty="0"/>
              <a:t>git branch f-0x</a:t>
            </a:r>
          </a:p>
          <a:p>
            <a:r>
              <a:rPr lang="en-US" dirty="0"/>
              <a:t>git checkout f-0x</a:t>
            </a:r>
          </a:p>
          <a:p>
            <a:r>
              <a:rPr lang="en-US" dirty="0"/>
              <a:t>git commit -a -m “Implement f-0x”</a:t>
            </a:r>
          </a:p>
          <a:p>
            <a:r>
              <a:rPr lang="en-US" dirty="0"/>
              <a:t>git checkout master</a:t>
            </a:r>
          </a:p>
          <a:p>
            <a:r>
              <a:rPr lang="en-US" dirty="0"/>
              <a:t>git merge f-0x</a:t>
            </a:r>
          </a:p>
          <a:p>
            <a:r>
              <a:rPr lang="en-US" dirty="0"/>
              <a:t>git push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4D2E2A-BE02-4911-9DA1-A81B99D5C889}"/>
              </a:ext>
            </a:extLst>
          </p:cNvPr>
          <p:cNvSpPr/>
          <p:nvPr/>
        </p:nvSpPr>
        <p:spPr>
          <a:xfrm>
            <a:off x="6035040" y="4091940"/>
            <a:ext cx="3749040" cy="216027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0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426583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Friendly Conversation Topic</a:t>
            </a:r>
            <a:br>
              <a:rPr lang="en-US" sz="4800" dirty="0"/>
            </a:br>
            <a:r>
              <a:rPr lang="en-US" sz="4800" dirty="0"/>
              <a:t>Feedback Models</a:t>
            </a:r>
          </a:p>
        </p:txBody>
      </p:sp>
    </p:spTree>
    <p:extLst>
      <p:ext uri="{BB962C8B-B14F-4D97-AF65-F5344CB8AC3E}">
        <p14:creationId xmlns:p14="http://schemas.microsoft.com/office/powerpoint/2010/main" val="344955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Start, Stop, Continue Retrospective Feedback Model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601" cy="4486275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b="1" u="sng" dirty="0"/>
              <a:t>Continue</a:t>
            </a:r>
            <a:r>
              <a:rPr lang="en-US" sz="2000" dirty="0"/>
              <a:t>: What is working? Something that we should make sure that we continue to do.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b="1" u="sng" dirty="0"/>
              <a:t>Start</a:t>
            </a:r>
            <a:r>
              <a:rPr lang="en-US" sz="2000" dirty="0"/>
              <a:t>: What is something that would be nice to do that we are not doing now? Maybe something that you have seen work well in other classes or with other teams.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b="1" u="sng" dirty="0"/>
              <a:t>Stop</a:t>
            </a:r>
            <a:r>
              <a:rPr lang="en-US" sz="2000" dirty="0"/>
              <a:t>: What is not working? Something that we should stop doing. </a:t>
            </a:r>
          </a:p>
        </p:txBody>
      </p:sp>
    </p:spTree>
    <p:extLst>
      <p:ext uri="{BB962C8B-B14F-4D97-AF65-F5344CB8AC3E}">
        <p14:creationId xmlns:p14="http://schemas.microsoft.com/office/powerpoint/2010/main" val="4277706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 &amp; 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ALL Sprint 1 Assignments &amp; Activity List Items are due Sunday.</a:t>
            </a:r>
          </a:p>
        </p:txBody>
      </p:sp>
    </p:spTree>
    <p:extLst>
      <p:ext uri="{BB962C8B-B14F-4D97-AF65-F5344CB8AC3E}">
        <p14:creationId xmlns:p14="http://schemas.microsoft.com/office/powerpoint/2010/main" val="50587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4" tooltip="User:Dr ian mitchell (page does not exist)"/>
              </a:rPr>
              <a:t>Dr</a:t>
            </a:r>
            <a:r>
              <a:rPr lang="en-US" dirty="0">
                <a:hlinkClick r:id="rId4" tooltip="User:Dr ian mitchell (page does not exist)"/>
              </a:rPr>
              <a:t> </a:t>
            </a:r>
            <a:r>
              <a:rPr lang="en-US" dirty="0" err="1">
                <a:hlinkClick r:id="rId4" tooltip="User:Dr ian mitchell (page does not exist)"/>
              </a:rPr>
              <a:t>ian</a:t>
            </a:r>
            <a:r>
              <a:rPr lang="en-US" dirty="0">
                <a:hlinkClick r:id="rId4" tooltip="User:Dr ian mitchell (page does not exist)"/>
              </a:rPr>
              <a:t> </a:t>
            </a:r>
            <a:r>
              <a:rPr lang="en-US" dirty="0" err="1">
                <a:hlinkClick r:id="rId4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5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801502" y="4856524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2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Continue: Submitting </a:t>
            </a:r>
            <a:br>
              <a:rPr lang="en-US" sz="4800" dirty="0"/>
            </a:br>
            <a:r>
              <a:rPr lang="en-US" sz="4800" dirty="0"/>
              <a:t>Assignments On Time</a:t>
            </a:r>
          </a:p>
        </p:txBody>
      </p:sp>
    </p:spTree>
    <p:extLst>
      <p:ext uri="{BB962C8B-B14F-4D97-AF65-F5344CB8AC3E}">
        <p14:creationId xmlns:p14="http://schemas.microsoft.com/office/powerpoint/2010/main" val="301295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Feedback?</a:t>
            </a:r>
          </a:p>
        </p:txBody>
      </p:sp>
    </p:spTree>
    <p:extLst>
      <p:ext uri="{BB962C8B-B14F-4D97-AF65-F5344CB8AC3E}">
        <p14:creationId xmlns:p14="http://schemas.microsoft.com/office/powerpoint/2010/main" val="1515401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Upcoming Demos for Thursday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A9F5467-3A8F-A645-9E5B-18FFCE79F1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68131"/>
              </p:ext>
            </p:extLst>
          </p:nvPr>
        </p:nvGraphicFramePr>
        <p:xfrm>
          <a:off x="3708400" y="1731963"/>
          <a:ext cx="4775200" cy="339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Worksheet" r:id="rId4" imgW="4775200" imgH="3390900" progId="Excel.Sheet.8">
                  <p:embed/>
                </p:oleObj>
              </mc:Choice>
              <mc:Fallback>
                <p:oleObj name="Worksheet" r:id="rId4" imgW="4775200" imgH="339090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08400" y="1731963"/>
                        <a:ext cx="4775200" cy="339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6DC71DB-37BC-8142-A89B-0573B23942D8}"/>
              </a:ext>
            </a:extLst>
          </p:cNvPr>
          <p:cNvSpPr/>
          <p:nvPr/>
        </p:nvSpPr>
        <p:spPr>
          <a:xfrm>
            <a:off x="3648440" y="5425402"/>
            <a:ext cx="4644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Demos will be the first Thursday of each sprint. </a:t>
            </a:r>
          </a:p>
        </p:txBody>
      </p:sp>
    </p:spTree>
    <p:extLst>
      <p:ext uri="{BB962C8B-B14F-4D97-AF65-F5344CB8AC3E}">
        <p14:creationId xmlns:p14="http://schemas.microsoft.com/office/powerpoint/2010/main" val="3306590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Foreshadowing FaceDraw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617785"/>
            <a:ext cx="4993552" cy="4398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the sprint 3 FaceDraw assignment, you will need to:</a:t>
            </a:r>
          </a:p>
          <a:p>
            <a:r>
              <a:rPr lang="en-US" sz="2000" dirty="0"/>
              <a:t>Create a graphical Java application</a:t>
            </a:r>
          </a:p>
          <a:p>
            <a:r>
              <a:rPr lang="en-US" sz="2000" dirty="0"/>
              <a:t>Draw 3 to 10 random faces on a window</a:t>
            </a:r>
          </a:p>
          <a:p>
            <a:r>
              <a:rPr lang="en-US" sz="2000" dirty="0"/>
              <a:t>Make each face a random width and height</a:t>
            </a:r>
          </a:p>
          <a:p>
            <a:r>
              <a:rPr lang="en-US" sz="2000" dirty="0"/>
              <a:t>Give each face a random emotion</a:t>
            </a:r>
          </a:p>
          <a:p>
            <a:r>
              <a:rPr lang="en-US" sz="2000" dirty="0"/>
              <a:t>Make it all visually appealing</a:t>
            </a:r>
          </a:p>
          <a:p>
            <a:r>
              <a:rPr lang="en-US" sz="2000" dirty="0"/>
              <a:t>And more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It will be challenging!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B09D74-3489-4AC9-9903-3B4998415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047" y="1617785"/>
            <a:ext cx="4335193" cy="471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68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829</Words>
  <Application>Microsoft Macintosh PowerPoint</Application>
  <PresentationFormat>Widescreen</PresentationFormat>
  <Paragraphs>111</Paragraphs>
  <Slides>19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Worksheet</vt:lpstr>
      <vt:lpstr>Object-Oriented Programming Discussion, Lecture, &amp; Lab Eric Pogue</vt:lpstr>
      <vt:lpstr>Friendly Conversation Topic Feedback Models</vt:lpstr>
      <vt:lpstr>Start, Stop, Continue Retrospective Feedback Model</vt:lpstr>
      <vt:lpstr>Announcements &amp; Prework</vt:lpstr>
      <vt:lpstr>Scrum Process – Sprint Retrospective</vt:lpstr>
      <vt:lpstr>Continue: Submitting  Assignments On Time</vt:lpstr>
      <vt:lpstr>Feedback?</vt:lpstr>
      <vt:lpstr>Upcoming Demos for Thursday</vt:lpstr>
      <vt:lpstr>Foreshadowing FaceDraw</vt:lpstr>
      <vt:lpstr>Scrum Process &amp; Roles – Sprint Planning</vt:lpstr>
      <vt:lpstr>Assignment</vt:lpstr>
      <vt:lpstr>Lab</vt:lpstr>
      <vt:lpstr>UML Class Diagram [link]</vt:lpstr>
      <vt:lpstr>UML Class Diagram (continued) [link]</vt:lpstr>
      <vt:lpstr>UML –  BMI Calculator Plus</vt:lpstr>
      <vt:lpstr>Git &amp; GitHub… Configuration Management</vt:lpstr>
      <vt:lpstr>Coding Standards</vt:lpstr>
      <vt:lpstr>Git and GitHub Commands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Eric Pogue</dc:creator>
  <cp:lastModifiedBy>Pogue, Eric</cp:lastModifiedBy>
  <cp:revision>73</cp:revision>
  <dcterms:created xsi:type="dcterms:W3CDTF">2019-01-14T15:53:15Z</dcterms:created>
  <dcterms:modified xsi:type="dcterms:W3CDTF">2020-01-28T15:45:59Z</dcterms:modified>
</cp:coreProperties>
</file>