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5" r:id="rId2"/>
    <p:sldId id="517" r:id="rId3"/>
    <p:sldId id="518" r:id="rId4"/>
    <p:sldId id="516" r:id="rId5"/>
    <p:sldId id="272" r:id="rId6"/>
    <p:sldId id="512" r:id="rId7"/>
    <p:sldId id="306" r:id="rId8"/>
    <p:sldId id="260" r:id="rId9"/>
    <p:sldId id="261" r:id="rId10"/>
    <p:sldId id="262" r:id="rId11"/>
    <p:sldId id="264" r:id="rId12"/>
    <p:sldId id="513" r:id="rId13"/>
    <p:sldId id="419" r:id="rId14"/>
    <p:sldId id="311" r:id="rId15"/>
    <p:sldId id="514" r:id="rId16"/>
    <p:sldId id="503" r:id="rId17"/>
    <p:sldId id="313" r:id="rId18"/>
    <p:sldId id="515" r:id="rId19"/>
    <p:sldId id="287" r:id="rId20"/>
    <p:sldId id="519" r:id="rId21"/>
    <p:sldId id="521" r:id="rId22"/>
    <p:sldId id="520" r:id="rId23"/>
    <p:sldId id="315"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72041" autoAdjust="0"/>
  </p:normalViewPr>
  <p:slideViewPr>
    <p:cSldViewPr snapToGrid="0">
      <p:cViewPr varScale="1">
        <p:scale>
          <a:sx n="90" d="100"/>
          <a:sy n="90" d="100"/>
        </p:scale>
        <p:origin x="22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8/19/19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80363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was kind of “hippy-</a:t>
            </a:r>
            <a:r>
              <a:rPr lang="en-US" sz="1200" dirty="0" err="1"/>
              <a:t>ish</a:t>
            </a:r>
            <a:r>
              <a:rPr lang="en-US" sz="1200" dirty="0"/>
              <a:t>” and egalitarian in its day… quite controversial in its day</a:t>
            </a:r>
          </a:p>
          <a:p>
            <a:r>
              <a:rPr lang="en-US" sz="1200" dirty="0"/>
              <a:t>“Everyone is a team member and is responsible for the work getting done”… we don’t need no titles or positions… self-organizing… we will make our own commitments… transparency (let’s share the information)… flexible/organic teams, organic architecture (minimal documentation/standards)… no contracts (let’s talk it over)</a:t>
            </a:r>
          </a:p>
          <a:p>
            <a:endParaRPr lang="en-US" sz="1200" dirty="0"/>
          </a:p>
          <a:p>
            <a:r>
              <a:rPr lang="en-US" sz="1200" dirty="0"/>
              <a:t>The flip side:</a:t>
            </a:r>
          </a:p>
          <a:p>
            <a:pPr marL="171450" indent="-171450">
              <a:buFont typeface="Arial" panose="020B0604020202020204" pitchFamily="34" charset="0"/>
              <a:buChar char="•"/>
            </a:pPr>
            <a:r>
              <a:rPr lang="en-US" sz="1200" dirty="0"/>
              <a:t>We will actively and voluntarily play important roles on our team</a:t>
            </a:r>
          </a:p>
          <a:p>
            <a:pPr marL="171450" indent="-171450">
              <a:buFont typeface="Arial" panose="020B0604020202020204" pitchFamily="34" charset="0"/>
              <a:buChar char="•"/>
            </a:pPr>
            <a:r>
              <a:rPr lang="en-US" sz="1200" dirty="0"/>
              <a:t>The rules (rituals) that we do have… we WILL follow</a:t>
            </a:r>
          </a:p>
          <a:p>
            <a:pPr marL="171450" indent="-171450">
              <a:buFont typeface="Arial" panose="020B0604020202020204" pitchFamily="34" charset="0"/>
              <a:buChar char="•"/>
            </a:pPr>
            <a:r>
              <a:rPr lang="en-US" sz="1200" dirty="0"/>
              <a:t>We will create, demo, and release working software/products</a:t>
            </a:r>
          </a:p>
          <a:p>
            <a:pPr marL="171450" indent="-171450">
              <a:buFont typeface="Arial" panose="020B0604020202020204" pitchFamily="34" charset="0"/>
              <a:buChar char="•"/>
            </a:pPr>
            <a:r>
              <a:rPr lang="en-US" sz="1200" dirty="0"/>
              <a:t>We will utilize practical processes, tools, documentation, and planning</a:t>
            </a:r>
          </a:p>
          <a:p>
            <a:pPr marL="171450" indent="-171450">
              <a:buFont typeface="Arial" panose="020B0604020202020204" pitchFamily="34" charset="0"/>
              <a:buChar char="•"/>
            </a:pPr>
            <a:r>
              <a:rPr lang="en-US" sz="1200" dirty="0"/>
              <a:t>When we make commitments, we will live up to those commitments… as a team (“No winners on a losing team, and no losers on a winning team”)</a:t>
            </a:r>
          </a:p>
          <a:p>
            <a:pPr marL="171450" indent="-171450">
              <a:buFont typeface="Arial" panose="020B0604020202020204" pitchFamily="34" charset="0"/>
              <a:buChar char="•"/>
            </a:pPr>
            <a:r>
              <a:rPr lang="en-US" sz="1200" dirty="0"/>
              <a:t>We will be responsive and continuously improve (Retrospectives)</a:t>
            </a:r>
          </a:p>
          <a:p>
            <a:pPr marL="171450" indent="-171450">
              <a:buFont typeface="Arial" panose="020B0604020202020204" pitchFamily="34" charset="0"/>
              <a:buChar char="•"/>
            </a:pPr>
            <a:r>
              <a:rPr lang="en-US" sz="1200" dirty="0"/>
              <a:t>We will be transparent with how WE work and share our information</a:t>
            </a:r>
          </a:p>
          <a:p>
            <a:endParaRPr lang="en-US" sz="1200" dirty="0"/>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1445466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52709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86802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3791908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4327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Adding </a:t>
            </a:r>
            <a:r>
              <a:rPr lang="en-US" sz="1000" dirty="0" err="1"/>
              <a:t>javac</a:t>
            </a:r>
            <a:r>
              <a:rPr lang="en-US" sz="1000" dirty="0"/>
              <a:t> to path – https://www.java.com/en/download/help/path.xml</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1901665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Composition: An example of composition: the relationship between Face and Nose, Mouth, and Eye</a:t>
            </a:r>
          </a:p>
          <a:p>
            <a:r>
              <a:rPr lang="en-US" sz="1000" dirty="0"/>
              <a:t>class Face {</a:t>
            </a:r>
          </a:p>
          <a:p>
            <a:r>
              <a:rPr lang="en-US" sz="1000" dirty="0"/>
              <a:t>	Nose n;</a:t>
            </a:r>
          </a:p>
          <a:p>
            <a:r>
              <a:rPr lang="en-US" sz="1000" dirty="0"/>
              <a:t>	Mouth m;</a:t>
            </a:r>
          </a:p>
          <a:p>
            <a:r>
              <a:rPr lang="en-US" sz="1000" dirty="0"/>
              <a:t>	Eye le;</a:t>
            </a:r>
          </a:p>
          <a:p>
            <a:r>
              <a:rPr lang="en-US" sz="1000" dirty="0"/>
              <a:t>	Eye re;</a:t>
            </a:r>
          </a:p>
          <a:p>
            <a:r>
              <a:rPr lang="en-US" sz="1000" dirty="0"/>
              <a:t>}</a:t>
            </a:r>
          </a:p>
          <a:p>
            <a:r>
              <a:rPr lang="en-US" sz="1000" dirty="0"/>
              <a:t> </a:t>
            </a:r>
          </a:p>
          <a:p>
            <a:r>
              <a:rPr lang="en-US" sz="1000" dirty="0"/>
              <a:t>We probably wouldn’t let the Nose, Mouth, or Eye objects live beyond the Face. They are owned exclusively by the Face. That’s what composition is: exclusive ownership.</a:t>
            </a:r>
          </a:p>
          <a:p>
            <a:r>
              <a:rPr lang="en-US" sz="1000" dirty="0"/>
              <a:t> </a:t>
            </a:r>
          </a:p>
          <a:p>
            <a:r>
              <a:rPr lang="en-US" sz="1000" dirty="0"/>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dirty="0"/>
          </a:p>
          <a:p>
            <a:r>
              <a:rPr lang="en-US" sz="1000" dirty="0"/>
              <a:t>Aggregation: Aggregation is also a form of ownership, but it’s non-exclusive ownership. The owned objects can live on and perhaps existed prior to the owned object. </a:t>
            </a:r>
          </a:p>
          <a:p>
            <a:r>
              <a:rPr lang="en-US" sz="1000" dirty="0"/>
              <a:t> </a:t>
            </a:r>
          </a:p>
          <a:p>
            <a:r>
              <a:rPr lang="en-US" sz="1000" dirty="0"/>
              <a:t>An example of aggregation: A library patron borrows a book. That’s not exclusive ownership, since several people can borrow a book over its lifetime.</a:t>
            </a:r>
          </a:p>
          <a:p>
            <a:r>
              <a:rPr lang="en-US" sz="1000" dirty="0"/>
              <a:t> </a:t>
            </a:r>
          </a:p>
          <a:p>
            <a:r>
              <a:rPr lang="en-US" sz="1000" dirty="0"/>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439651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21</a:t>
            </a:fld>
            <a:endParaRPr lang="en-US"/>
          </a:p>
        </p:txBody>
      </p:sp>
    </p:spTree>
    <p:extLst>
      <p:ext uri="{BB962C8B-B14F-4D97-AF65-F5344CB8AC3E}">
        <p14:creationId xmlns:p14="http://schemas.microsoft.com/office/powerpoint/2010/main" val="314697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749124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3324857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2420980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33057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3481843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3900269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1654858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Hand out name tags and introduction forms before Syllabus Overview</a:t>
            </a:r>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3731918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644302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2315836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8/19/19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8/19/19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8/19/19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8/19/19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8/19/19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8/19/19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8/19/19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8/19/19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8/19/19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8/19/19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8/19/19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8/19/19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oracle.com/technetwork/java/javase/downloads/jdk11-downloads-5066655.html"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92500" lnSpcReduction="20000"/>
          </a:bodyPr>
          <a:lstStyle/>
          <a:p>
            <a:pPr marL="0" indent="0">
              <a:buNone/>
            </a:pPr>
            <a:r>
              <a:rPr lang="en-US" sz="2200" dirty="0"/>
              <a:t>Agenda for Sprint 1 Live Lecture/Lab Session:</a:t>
            </a:r>
          </a:p>
          <a:p>
            <a:pPr marL="457200" indent="-457200">
              <a:buFont typeface="+mj-lt"/>
              <a:buAutoNum type="arabicPeriod"/>
            </a:pPr>
            <a:r>
              <a:rPr lang="en-US" sz="2200" dirty="0"/>
              <a:t>Welcome!</a:t>
            </a:r>
          </a:p>
          <a:p>
            <a:pPr marL="457200" indent="-457200">
              <a:buFont typeface="+mj-lt"/>
              <a:buAutoNum type="arabicPeriod"/>
            </a:pPr>
            <a:r>
              <a:rPr lang="en-US" sz="2200" dirty="0"/>
              <a:t>Friendly Conversation Topic… let’s make sure that everyone can hear and speak</a:t>
            </a:r>
          </a:p>
          <a:p>
            <a:pPr marL="457200" indent="-457200">
              <a:buFont typeface="+mj-lt"/>
              <a:buAutoNum type="arabicPeriod"/>
            </a:pPr>
            <a:r>
              <a:rPr lang="en-US" sz="2200" dirty="0"/>
              <a:t>Introductions*</a:t>
            </a:r>
          </a:p>
          <a:p>
            <a:pPr marL="457200" indent="-457200">
              <a:buFont typeface="+mj-lt"/>
              <a:buAutoNum type="arabicPeriod"/>
            </a:pPr>
            <a:r>
              <a:rPr lang="en-US" sz="2200" dirty="0"/>
              <a:t>Review Course Syllabus</a:t>
            </a:r>
          </a:p>
          <a:p>
            <a:pPr marL="457200" indent="-457200">
              <a:buFont typeface="+mj-lt"/>
              <a:buAutoNum type="arabicPeriod"/>
            </a:pPr>
            <a:r>
              <a:rPr lang="en-US" sz="2200" dirty="0"/>
              <a:t>The Agile Manifesto &amp; Sprint Reviews</a:t>
            </a:r>
          </a:p>
          <a:p>
            <a:pPr marL="457200" indent="-457200">
              <a:buFont typeface="+mj-lt"/>
              <a:buAutoNum type="arabicPeriod"/>
            </a:pPr>
            <a:r>
              <a:rPr lang="en-US" sz="2200" dirty="0"/>
              <a:t>Review Weeks 1&amp;2 (Sprint 1) Activities &amp; Assignments</a:t>
            </a:r>
          </a:p>
          <a:p>
            <a:pPr marL="457200" indent="-457200">
              <a:buFont typeface="+mj-lt"/>
              <a:buAutoNum type="arabicPeriod"/>
            </a:pPr>
            <a:r>
              <a:rPr lang="en-US" sz="2200" dirty="0"/>
              <a:t>Review </a:t>
            </a:r>
            <a:r>
              <a:rPr lang="en-US" sz="2200" u="sng" dirty="0"/>
              <a:t>Select</a:t>
            </a:r>
            <a:r>
              <a:rPr lang="en-US" sz="2200" dirty="0"/>
              <a:t> Topics… OOP Concepts, Patterns, and Principles</a:t>
            </a:r>
          </a:p>
          <a:p>
            <a:pPr marL="457200" indent="-457200">
              <a:buFont typeface="+mj-lt"/>
              <a:buAutoNum type="arabicPeriod"/>
            </a:pPr>
            <a:r>
              <a:rPr lang="en-US" sz="2200" dirty="0"/>
              <a:t>Lab… starting no later than 1:45</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Welcome &amp; Introductions</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199" y="1231898"/>
            <a:ext cx="10882745" cy="5030679"/>
          </a:xfrm>
        </p:spPr>
        <p:txBody>
          <a:bodyPr>
            <a:normAutofit fontScale="92500" lnSpcReduction="10000"/>
          </a:bodyPr>
          <a:lstStyle/>
          <a:p>
            <a:pPr marL="0" indent="0">
              <a:spcBef>
                <a:spcPts val="2400"/>
              </a:spcBef>
              <a:buNone/>
            </a:pPr>
            <a:r>
              <a:rPr lang="en-US" sz="2000" dirty="0"/>
              <a:t>Likely programming environment</a:t>
            </a:r>
          </a:p>
          <a:p>
            <a:pPr marL="0" indent="0">
              <a:spcBef>
                <a:spcPts val="600"/>
              </a:spcBef>
              <a:buNone/>
            </a:pPr>
            <a:r>
              <a:rPr lang="en-US" sz="2000" dirty="0"/>
              <a:t>	</a:t>
            </a:r>
            <a:r>
              <a:rPr lang="en-US" sz="2000" b="1" dirty="0"/>
              <a:t>Personal Laptop, Windows 10, Chrome browser, and Visual Studio Code text editor </a:t>
            </a:r>
          </a:p>
          <a:p>
            <a:pPr marL="0" indent="0">
              <a:spcBef>
                <a:spcPts val="2400"/>
              </a:spcBef>
              <a:buNone/>
            </a:pPr>
            <a:r>
              <a:rPr lang="en-US" sz="2000" dirty="0"/>
              <a:t>Hobbies:</a:t>
            </a:r>
          </a:p>
          <a:p>
            <a:pPr marL="0" indent="0">
              <a:spcBef>
                <a:spcPts val="600"/>
              </a:spcBef>
              <a:buNone/>
            </a:pPr>
            <a:r>
              <a:rPr lang="en-US" sz="2000" dirty="0"/>
              <a:t>	</a:t>
            </a:r>
            <a:r>
              <a:rPr lang="en-US" sz="2000" b="1" dirty="0"/>
              <a:t>Wilderness Canoeing &amp; Camping (</a:t>
            </a:r>
            <a:r>
              <a:rPr lang="en-US" sz="2000" b="1" dirty="0" err="1"/>
              <a:t>Quetico</a:t>
            </a:r>
            <a:r>
              <a:rPr lang="en-US" sz="2000" b="1" dirty="0"/>
              <a:t>) and Triathlons</a:t>
            </a:r>
          </a:p>
          <a:p>
            <a:pPr marL="0" indent="0">
              <a:spcBef>
                <a:spcPts val="2400"/>
              </a:spcBef>
              <a:spcAft>
                <a:spcPts val="600"/>
              </a:spcAft>
              <a:buNone/>
            </a:pPr>
            <a:r>
              <a:rPr lang="en-US" sz="2000" dirty="0"/>
              <a:t>Top two or three things that you would like to get out of this class</a:t>
            </a:r>
          </a:p>
          <a:p>
            <a:pPr lvl="2">
              <a:spcBef>
                <a:spcPts val="0"/>
              </a:spcBef>
              <a:buFont typeface="Wingdings" panose="05000000000000000000" pitchFamily="2" charset="2"/>
              <a:buChar char="§"/>
            </a:pPr>
            <a:r>
              <a:rPr lang="en-US" b="1" dirty="0"/>
              <a:t>help each of you be successful in this class </a:t>
            </a:r>
          </a:p>
          <a:p>
            <a:pPr lvl="2">
              <a:spcBef>
                <a:spcPts val="0"/>
              </a:spcBef>
              <a:buFont typeface="Wingdings" panose="05000000000000000000" pitchFamily="2" charset="2"/>
              <a:buChar char="§"/>
            </a:pPr>
            <a:r>
              <a:rPr lang="en-US" b="1" dirty="0"/>
              <a:t>explore software development processes and techniques together and motivate you to look deeper</a:t>
            </a:r>
          </a:p>
          <a:p>
            <a:pPr lvl="2">
              <a:spcBef>
                <a:spcPts val="0"/>
              </a:spcBef>
              <a:buFont typeface="Wingdings" panose="05000000000000000000" pitchFamily="2" charset="2"/>
              <a:buChar char="§"/>
            </a:pPr>
            <a:r>
              <a:rPr lang="en-US" b="1" dirty="0"/>
              <a:t>and for us to find a little enjoyment and fun along the way* </a:t>
            </a:r>
          </a:p>
          <a:p>
            <a:pPr lvl="2">
              <a:spcBef>
                <a:spcPts val="0"/>
              </a:spcBef>
              <a:buFont typeface="Wingdings" panose="05000000000000000000" pitchFamily="2" charset="2"/>
              <a:buChar char="§"/>
            </a:pPr>
            <a:r>
              <a:rPr lang="en-US" b="1" dirty="0"/>
              <a:t>… oh yes, and it would be wonderful if I could help you build something that made you proud during the semester</a:t>
            </a:r>
          </a:p>
          <a:p>
            <a:pPr marL="0" indent="0">
              <a:spcBef>
                <a:spcPts val="2400"/>
              </a:spcBef>
              <a:buNone/>
            </a:pPr>
            <a:r>
              <a:rPr lang="en-US" sz="2000" dirty="0"/>
              <a:t>Fun Fact:</a:t>
            </a:r>
          </a:p>
          <a:p>
            <a:pPr marL="0" indent="0">
              <a:spcBef>
                <a:spcPts val="600"/>
              </a:spcBef>
              <a:buNone/>
            </a:pPr>
            <a:r>
              <a:rPr lang="en-US" sz="2000" dirty="0"/>
              <a:t>	</a:t>
            </a:r>
            <a:r>
              <a:rPr lang="en-US" sz="2000" b="1" dirty="0"/>
              <a:t>At one point I had the very dubious “honor” or being the most traveled John Deere 	employee to India with 40+ trips over a 5-6 year period while setting up the 400+ person 		John Deere Technology Center – India application development organization.</a:t>
            </a:r>
          </a:p>
        </p:txBody>
      </p:sp>
    </p:spTree>
    <p:extLst>
      <p:ext uri="{BB962C8B-B14F-4D97-AF65-F5344CB8AC3E}">
        <p14:creationId xmlns:p14="http://schemas.microsoft.com/office/powerpoint/2010/main" val="82475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Syllabus Overview</a:t>
            </a:r>
          </a:p>
        </p:txBody>
      </p:sp>
    </p:spTree>
    <p:extLst>
      <p:ext uri="{BB962C8B-B14F-4D97-AF65-F5344CB8AC3E}">
        <p14:creationId xmlns:p14="http://schemas.microsoft.com/office/powerpoint/2010/main" val="166188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The Agile Manifesto</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182995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Scrum &amp; Scrum Roles – Sprint Review</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6" y="6123543"/>
            <a:ext cx="4749185" cy="369332"/>
          </a:xfrm>
          <a:prstGeom prst="rect">
            <a:avLst/>
          </a:prstGeom>
        </p:spPr>
        <p:txBody>
          <a:bodyPr wrap="none">
            <a:spAutoFit/>
          </a:bodyPr>
          <a:lstStyle/>
          <a:p>
            <a:r>
              <a:rPr lang="en-US" dirty="0"/>
              <a:t>By </a:t>
            </a:r>
            <a:r>
              <a:rPr lang="en-US" dirty="0" err="1">
                <a:hlinkClick r:id="rId3" tooltip="User:Dr ian mitchell (page does not exist)"/>
              </a:rPr>
              <a:t>Dr</a:t>
            </a:r>
            <a:r>
              <a:rPr lang="en-US" dirty="0">
                <a:hlinkClick r:id="rId3" tooltip="User:Dr ian mitchell (page does not exist)"/>
              </a:rPr>
              <a:t> </a:t>
            </a:r>
            <a:r>
              <a:rPr lang="en-US" dirty="0" err="1">
                <a:hlinkClick r:id="rId3" tooltip="User:Dr ian mitchell (page does not exist)"/>
              </a:rPr>
              <a:t>ian</a:t>
            </a:r>
            <a:r>
              <a:rPr lang="en-US" dirty="0">
                <a:hlinkClick r:id="rId3" tooltip="User:Dr ian mitchell (page does not exist)"/>
              </a:rPr>
              <a:t> </a:t>
            </a:r>
            <a:r>
              <a:rPr lang="en-US" dirty="0" err="1">
                <a:hlinkClick r:id="rId3" tooltip="User:Dr ian mitchell (page does not exist)"/>
              </a:rPr>
              <a:t>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3517313" y="4275414"/>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76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fontScale="90000"/>
          </a:bodyPr>
          <a:lstStyle/>
          <a:p>
            <a:r>
              <a:rPr lang="en-US" sz="4800" dirty="0"/>
              <a:t>Week 1 (Sprint 1)</a:t>
            </a:r>
            <a:br>
              <a:rPr lang="en-US" sz="4800" dirty="0"/>
            </a:br>
            <a:r>
              <a:rPr lang="en-US" sz="4800" dirty="0"/>
              <a:t>Activities &amp; Assignments</a:t>
            </a:r>
          </a:p>
        </p:txBody>
      </p:sp>
    </p:spTree>
    <p:extLst>
      <p:ext uri="{BB962C8B-B14F-4D97-AF65-F5344CB8AC3E}">
        <p14:creationId xmlns:p14="http://schemas.microsoft.com/office/powerpoint/2010/main" val="258961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Review Selected Topics &amp; Activities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The following topics are covered in other sessions so we will be very selective about the which portions we cover:</a:t>
            </a:r>
          </a:p>
          <a:p>
            <a:pPr marL="457200" indent="-457200">
              <a:spcBef>
                <a:spcPts val="600"/>
              </a:spcBef>
              <a:buFont typeface="+mj-lt"/>
              <a:buAutoNum type="arabicPeriod"/>
            </a:pPr>
            <a:r>
              <a:rPr lang="en-US" sz="2000" dirty="0"/>
              <a:t>Java Development Environment Overview</a:t>
            </a:r>
          </a:p>
          <a:p>
            <a:pPr marL="457200" indent="-457200">
              <a:spcBef>
                <a:spcPts val="600"/>
              </a:spcBef>
              <a:buFont typeface="+mj-lt"/>
              <a:buAutoNum type="arabicPeriod"/>
            </a:pPr>
            <a:r>
              <a:rPr lang="en-US" sz="2000" dirty="0"/>
              <a:t>Concepts &amp; Practices</a:t>
            </a:r>
          </a:p>
          <a:p>
            <a:pPr marL="457200" indent="-457200">
              <a:spcBef>
                <a:spcPts val="600"/>
              </a:spcBef>
              <a:buFont typeface="+mj-lt"/>
              <a:buAutoNum type="arabicPeriod"/>
            </a:pPr>
            <a:r>
              <a:rPr lang="en-US" sz="2000" dirty="0"/>
              <a:t>Patterns</a:t>
            </a:r>
          </a:p>
          <a:p>
            <a:pPr marL="457200" indent="-457200">
              <a:spcBef>
                <a:spcPts val="600"/>
              </a:spcBef>
              <a:buFont typeface="+mj-lt"/>
              <a:buAutoNum type="arabicPeriod"/>
            </a:pPr>
            <a:r>
              <a:rPr lang="en-US" sz="2000" dirty="0"/>
              <a:t>Principles</a:t>
            </a:r>
          </a:p>
        </p:txBody>
      </p:sp>
    </p:spTree>
    <p:extLst>
      <p:ext uri="{BB962C8B-B14F-4D97-AF65-F5344CB8AC3E}">
        <p14:creationId xmlns:p14="http://schemas.microsoft.com/office/powerpoint/2010/main" val="332246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lnSpcReduction="10000"/>
          </a:bodyPr>
          <a:lstStyle/>
          <a:p>
            <a:pPr marL="0" indent="0">
              <a:buNone/>
            </a:pPr>
            <a:r>
              <a:rPr lang="en-US" sz="2200" dirty="0"/>
              <a:t>Agenda for Tuesday, January 15 from 2 to 315pm CST:</a:t>
            </a:r>
          </a:p>
          <a:p>
            <a:pPr marL="457200" indent="-457200">
              <a:buFont typeface="+mj-lt"/>
              <a:buAutoNum type="arabicPeriod"/>
            </a:pPr>
            <a:r>
              <a:rPr lang="en-US" sz="2200" dirty="0">
                <a:solidFill>
                  <a:schemeClr val="bg1">
                    <a:lumMod val="75000"/>
                  </a:schemeClr>
                </a:solidFill>
              </a:rPr>
              <a:t>Welcome!</a:t>
            </a:r>
          </a:p>
          <a:p>
            <a:pPr marL="457200" indent="-457200">
              <a:buFont typeface="+mj-lt"/>
              <a:buAutoNum type="arabicPeriod"/>
            </a:pPr>
            <a:r>
              <a:rPr lang="en-US" sz="2200" dirty="0">
                <a:solidFill>
                  <a:schemeClr val="bg1">
                    <a:lumMod val="75000"/>
                  </a:schemeClr>
                </a:solidFill>
              </a:rPr>
              <a:t>Friendly Conversation Topic… let’s make sure that everyone can hear and speak</a:t>
            </a:r>
          </a:p>
          <a:p>
            <a:pPr marL="457200" indent="-457200">
              <a:buFont typeface="+mj-lt"/>
              <a:buAutoNum type="arabicPeriod"/>
            </a:pPr>
            <a:r>
              <a:rPr lang="en-US" sz="2200" dirty="0">
                <a:solidFill>
                  <a:schemeClr val="bg1">
                    <a:lumMod val="75000"/>
                  </a:schemeClr>
                </a:solidFill>
              </a:rPr>
              <a:t>Introductions*</a:t>
            </a:r>
          </a:p>
          <a:p>
            <a:pPr marL="457200" indent="-457200">
              <a:buFont typeface="+mj-lt"/>
              <a:buAutoNum type="arabicPeriod"/>
            </a:pPr>
            <a:r>
              <a:rPr lang="en-US" sz="2200" dirty="0">
                <a:solidFill>
                  <a:schemeClr val="bg1">
                    <a:lumMod val="75000"/>
                  </a:schemeClr>
                </a:solidFill>
              </a:rPr>
              <a:t>Review Course Syllabus</a:t>
            </a:r>
          </a:p>
          <a:p>
            <a:pPr marL="457200" indent="-457200">
              <a:buFont typeface="+mj-lt"/>
              <a:buAutoNum type="arabicPeriod"/>
            </a:pPr>
            <a:r>
              <a:rPr lang="en-US" sz="2200" dirty="0">
                <a:solidFill>
                  <a:schemeClr val="bg1">
                    <a:lumMod val="75000"/>
                  </a:schemeClr>
                </a:solidFill>
              </a:rPr>
              <a:t>Review Weeks 1&amp;2 (Sprint 1) Activities &amp; Assignments</a:t>
            </a:r>
          </a:p>
          <a:p>
            <a:pPr marL="457200" indent="-457200">
              <a:buFont typeface="+mj-lt"/>
              <a:buAutoNum type="arabicPeriod"/>
            </a:pPr>
            <a:r>
              <a:rPr lang="en-US" sz="2200" dirty="0"/>
              <a:t>Lab… starting no later than 2:45</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49922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1839044"/>
          </a:xfrm>
        </p:spPr>
        <p:txBody>
          <a:bodyPr>
            <a:normAutofit/>
          </a:bodyPr>
          <a:lstStyle/>
          <a:p>
            <a:r>
              <a:rPr lang="en-US" sz="4800" dirty="0"/>
              <a:t>Lab</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3190008"/>
            <a:ext cx="10515601" cy="3368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000" u="sng" dirty="0"/>
              <a:t>Lab Activates:</a:t>
            </a:r>
          </a:p>
          <a:p>
            <a:pPr marL="457200" indent="-457200" algn="l">
              <a:spcBef>
                <a:spcPts val="0"/>
              </a:spcBef>
              <a:buFont typeface="+mj-lt"/>
              <a:buAutoNum type="arabicPeriod"/>
            </a:pPr>
            <a:r>
              <a:rPr lang="en-US" sz="2000" dirty="0"/>
              <a:t>Safari Books registration</a:t>
            </a:r>
          </a:p>
          <a:p>
            <a:pPr marL="457200" indent="-457200" algn="l">
              <a:spcBef>
                <a:spcPts val="0"/>
              </a:spcBef>
              <a:buFont typeface="+mj-lt"/>
              <a:buAutoNum type="arabicPeriod"/>
            </a:pPr>
            <a:r>
              <a:rPr lang="en-US" sz="2000" dirty="0"/>
              <a:t>Verify and/or Install Java environment</a:t>
            </a:r>
          </a:p>
          <a:p>
            <a:pPr marL="457200" indent="-457200" algn="l">
              <a:spcBef>
                <a:spcPts val="0"/>
              </a:spcBef>
              <a:buFont typeface="+mj-lt"/>
              <a:buAutoNum type="arabicPeriod"/>
            </a:pPr>
            <a:r>
              <a:rPr lang="en-US" sz="2000" dirty="0"/>
              <a:t>Install Visual Studio Code… or other preferred text editor</a:t>
            </a:r>
          </a:p>
          <a:p>
            <a:pPr marL="457200" indent="-457200" algn="l">
              <a:spcBef>
                <a:spcPts val="0"/>
              </a:spcBef>
              <a:buFont typeface="+mj-lt"/>
              <a:buAutoNum type="arabicPeriod"/>
            </a:pPr>
            <a:r>
              <a:rPr lang="en-US" sz="2000" dirty="0"/>
              <a:t>UML Design Overview</a:t>
            </a:r>
          </a:p>
          <a:p>
            <a:pPr marL="457200" indent="-457200" algn="l">
              <a:spcBef>
                <a:spcPts val="0"/>
              </a:spcBef>
              <a:buFont typeface="+mj-lt"/>
              <a:buAutoNum type="arabicPeriod"/>
            </a:pPr>
            <a:r>
              <a:rPr lang="en-US" sz="2000" dirty="0"/>
              <a:t>BMI Calculator Plus</a:t>
            </a:r>
          </a:p>
        </p:txBody>
      </p:sp>
    </p:spTree>
    <p:extLst>
      <p:ext uri="{BB962C8B-B14F-4D97-AF65-F5344CB8AC3E}">
        <p14:creationId xmlns:p14="http://schemas.microsoft.com/office/powerpoint/2010/main" val="3340901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64684E-8309-4209-8AEF-C8BA9FE476C3}"/>
              </a:ext>
            </a:extLst>
          </p:cNvPr>
          <p:cNvPicPr>
            <a:picLocks noChangeAspect="1"/>
          </p:cNvPicPr>
          <p:nvPr/>
        </p:nvPicPr>
        <p:blipFill>
          <a:blip r:embed="rId3"/>
          <a:stretch>
            <a:fillRect/>
          </a:stretch>
        </p:blipFill>
        <p:spPr>
          <a:xfrm>
            <a:off x="6680792" y="1304692"/>
            <a:ext cx="4602666" cy="4248615"/>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Java Development Environment Overview</a:t>
            </a:r>
          </a:p>
        </p:txBody>
      </p:sp>
      <p:sp>
        <p:nvSpPr>
          <p:cNvPr id="7" name="Content Placeholder 2"/>
          <p:cNvSpPr>
            <a:spLocks noGrp="1"/>
          </p:cNvSpPr>
          <p:nvPr>
            <p:ph idx="1"/>
          </p:nvPr>
        </p:nvSpPr>
        <p:spPr>
          <a:xfrm>
            <a:off x="811620" y="1389690"/>
            <a:ext cx="5488171" cy="4208352"/>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a:t>
            </a:r>
            <a:r>
              <a:rPr lang="en-US" sz="2000" dirty="0">
                <a:hlinkClick r:id="rId4"/>
              </a:rPr>
              <a:t>[link]</a:t>
            </a:r>
            <a:endParaRPr lang="en-US" sz="2000" dirty="0"/>
          </a:p>
          <a:p>
            <a:pPr>
              <a:buFont typeface="Wingdings" panose="05000000000000000000" pitchFamily="2" charset="2"/>
              <a:buChar char="§"/>
            </a:pPr>
            <a:r>
              <a:rPr lang="en-US" sz="2000" dirty="0"/>
              <a:t>Text Editor (Microsoft Visual Studio Code)</a:t>
            </a:r>
          </a:p>
          <a:p>
            <a:pPr>
              <a:buFont typeface="Wingdings" panose="05000000000000000000" pitchFamily="2" charset="2"/>
              <a:buChar char="§"/>
            </a:pPr>
            <a:endParaRPr lang="en-US" sz="2000" dirty="0"/>
          </a:p>
          <a:p>
            <a:pPr marL="0" indent="0">
              <a:buNone/>
            </a:pPr>
            <a:r>
              <a:rPr lang="en-US" sz="2000" u="sng" dirty="0"/>
              <a:t>Additional Tools:</a:t>
            </a:r>
          </a:p>
          <a:p>
            <a:pPr>
              <a:buFont typeface="Wingdings" panose="05000000000000000000" pitchFamily="2" charset="2"/>
              <a:buChar char="§"/>
            </a:pPr>
            <a:r>
              <a:rPr lang="en-US" sz="2000" dirty="0"/>
              <a:t>Git and GitHub</a:t>
            </a:r>
          </a:p>
          <a:p>
            <a:pPr>
              <a:buFont typeface="Wingdings" panose="05000000000000000000" pitchFamily="2" charset="2"/>
              <a:buChar char="§"/>
            </a:pPr>
            <a:r>
              <a:rPr lang="en-US" sz="2000" dirty="0"/>
              <a:t>Eclipse</a:t>
            </a:r>
          </a:p>
          <a:p>
            <a:pPr>
              <a:buFont typeface="Wingdings" panose="05000000000000000000" pitchFamily="2" charset="2"/>
              <a:buChar char="§"/>
            </a:pPr>
            <a:r>
              <a:rPr lang="en-US" sz="2000" dirty="0"/>
              <a:t>You are welcome to use addition tools, but please don’t make your assignments dependent on those tools.</a:t>
            </a:r>
          </a:p>
          <a:p>
            <a:pPr marL="0" indent="0">
              <a:buNone/>
            </a:pPr>
            <a:endParaRPr lang="en-US" sz="2000" dirty="0"/>
          </a:p>
        </p:txBody>
      </p:sp>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82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 (and UML)</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4"/>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custDataLst>
      <p:tags r:id="rId1"/>
    </p:custDataLst>
    <p:extLst>
      <p:ext uri="{BB962C8B-B14F-4D97-AF65-F5344CB8AC3E}">
        <p14:creationId xmlns:p14="http://schemas.microsoft.com/office/powerpoint/2010/main" val="3578040934"/>
      </p:ext>
    </p:extLst>
  </p:cSld>
  <p:clrMapOvr>
    <a:masterClrMapping/>
  </p:clrMapOvr>
  <mc:AlternateContent xmlns:mc="http://schemas.openxmlformats.org/markup-compatibility/2006" xmlns:p14="http://schemas.microsoft.com/office/powerpoint/2010/main">
    <mc:Choice Requires="p14">
      <p:transition spd="slow" p14:dur="2000" advTm="316877"/>
    </mc:Choice>
    <mc:Fallback xmlns="">
      <p:transition spd="slow" advTm="3168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fontScale="90000"/>
          </a:bodyPr>
          <a:lstStyle/>
          <a:p>
            <a:pPr algn="l"/>
            <a:r>
              <a:rPr lang="en-US" sz="4800" dirty="0"/>
              <a:t>- Verify Chat Session Open &amp; Working</a:t>
            </a:r>
            <a:br>
              <a:rPr lang="en-US" sz="4800" dirty="0"/>
            </a:br>
            <a:r>
              <a:rPr lang="en-US" sz="4800" dirty="0"/>
              <a:t>- Mute Lines </a:t>
            </a:r>
            <a:br>
              <a:rPr lang="en-US" sz="4800" dirty="0"/>
            </a:br>
            <a:r>
              <a:rPr lang="en-US" sz="4800" dirty="0"/>
              <a:t>- </a:t>
            </a:r>
            <a:r>
              <a:rPr lang="en-US" sz="4800" b="1" i="1" u="sng" dirty="0"/>
              <a:t>Start Recording</a:t>
            </a:r>
          </a:p>
        </p:txBody>
      </p:sp>
    </p:spTree>
    <p:extLst>
      <p:ext uri="{BB962C8B-B14F-4D97-AF65-F5344CB8AC3E}">
        <p14:creationId xmlns:p14="http://schemas.microsoft.com/office/powerpoint/2010/main" val="3296878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9474" y="2064701"/>
            <a:ext cx="10013049" cy="807019"/>
          </a:xfrm>
        </p:spPr>
        <p:txBody>
          <a:bodyPr anchor="ctr">
            <a:noAutofit/>
          </a:bodyPr>
          <a:lstStyle/>
          <a:p>
            <a:r>
              <a:rPr lang="en-US" sz="4800" dirty="0"/>
              <a:t>BMI Calculator Plus</a:t>
            </a:r>
          </a:p>
        </p:txBody>
      </p:sp>
      <p:pic>
        <p:nvPicPr>
          <p:cNvPr id="4" name="Picture 3">
            <a:extLst>
              <a:ext uri="{FF2B5EF4-FFF2-40B4-BE49-F238E27FC236}">
                <a16:creationId xmlns:a16="http://schemas.microsoft.com/office/drawing/2014/main" id="{9C76F5E6-3C36-48E7-8B3C-3254A5F5DBC0}"/>
              </a:ext>
            </a:extLst>
          </p:cNvPr>
          <p:cNvPicPr>
            <a:picLocks noChangeAspect="1"/>
          </p:cNvPicPr>
          <p:nvPr/>
        </p:nvPicPr>
        <p:blipFill>
          <a:blip r:embed="rId3"/>
          <a:stretch>
            <a:fillRect/>
          </a:stretch>
        </p:blipFill>
        <p:spPr>
          <a:xfrm>
            <a:off x="1804987" y="3289770"/>
            <a:ext cx="8582025" cy="2143125"/>
          </a:xfrm>
          <a:prstGeom prst="rect">
            <a:avLst/>
          </a:prstGeom>
        </p:spPr>
      </p:pic>
    </p:spTree>
    <p:extLst>
      <p:ext uri="{BB962C8B-B14F-4D97-AF65-F5344CB8AC3E}">
        <p14:creationId xmlns:p14="http://schemas.microsoft.com/office/powerpoint/2010/main" val="1983487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0004-AEC1-4D2F-8A7E-370FDC8B4F59}"/>
              </a:ext>
            </a:extLst>
          </p:cNvPr>
          <p:cNvSpPr>
            <a:spLocks noGrp="1"/>
          </p:cNvSpPr>
          <p:nvPr>
            <p:ph type="title"/>
          </p:nvPr>
        </p:nvSpPr>
        <p:spPr>
          <a:xfrm>
            <a:off x="5277329" y="640080"/>
            <a:ext cx="6274590" cy="4018341"/>
          </a:xfrm>
          <a:noFill/>
        </p:spPr>
        <p:txBody>
          <a:bodyPr vert="horz" lIns="91440" tIns="45720" rIns="91440" bIns="45720" rtlCol="0" anchor="b">
            <a:normAutofit/>
          </a:bodyPr>
          <a:lstStyle/>
          <a:p>
            <a:r>
              <a:rPr lang="en-US" sz="6000"/>
              <a:t>BMI Calculator Plus – UML</a:t>
            </a:r>
          </a:p>
        </p:txBody>
      </p:sp>
      <p:pic>
        <p:nvPicPr>
          <p:cNvPr id="5" name="Picture 4" descr="A close up of text on a whiteboard&#10;&#10;Description automatically generated">
            <a:extLst>
              <a:ext uri="{FF2B5EF4-FFF2-40B4-BE49-F238E27FC236}">
                <a16:creationId xmlns:a16="http://schemas.microsoft.com/office/drawing/2014/main" id="{209B76B0-D4A0-4841-8811-CF57C2FCF540}"/>
              </a:ext>
            </a:extLst>
          </p:cNvPr>
          <p:cNvPicPr>
            <a:picLocks noChangeAspect="1"/>
          </p:cNvPicPr>
          <p:nvPr/>
        </p:nvPicPr>
        <p:blipFill rotWithShape="1">
          <a:blip r:embed="rId3">
            <a:extLst>
              <a:ext uri="{28A0092B-C50C-407E-A947-70E740481C1C}">
                <a14:useLocalDpi xmlns:a14="http://schemas.microsoft.com/office/drawing/2010/main" val="0"/>
              </a:ext>
            </a:extLst>
          </a:blip>
          <a:srcRect r="5741"/>
          <a:stretch/>
        </p:blipFill>
        <p:spPr>
          <a:xfrm>
            <a:off x="1" y="10"/>
            <a:ext cx="4654296" cy="6857990"/>
          </a:xfrm>
          <a:prstGeom prst="rect">
            <a:avLst/>
          </a:prstGeom>
        </p:spPr>
      </p:pic>
    </p:spTree>
    <p:extLst>
      <p:ext uri="{BB962C8B-B14F-4D97-AF65-F5344CB8AC3E}">
        <p14:creationId xmlns:p14="http://schemas.microsoft.com/office/powerpoint/2010/main" val="719920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4951" y="3025490"/>
            <a:ext cx="10013049" cy="807019"/>
          </a:xfrm>
        </p:spPr>
        <p:txBody>
          <a:bodyPr anchor="ctr">
            <a:noAutofit/>
          </a:bodyPr>
          <a:lstStyle/>
          <a:p>
            <a:r>
              <a:rPr lang="en-US" sz="4800" dirty="0"/>
              <a:t>BMI Calculator Plus</a:t>
            </a:r>
          </a:p>
        </p:txBody>
      </p:sp>
    </p:spTree>
    <p:extLst>
      <p:ext uri="{BB962C8B-B14F-4D97-AF65-F5344CB8AC3E}">
        <p14:creationId xmlns:p14="http://schemas.microsoft.com/office/powerpoint/2010/main" val="4292995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951" y="3025490"/>
            <a:ext cx="10013049" cy="807019"/>
          </a:xfrm>
        </p:spPr>
        <p:txBody>
          <a:bodyPr anchor="ctr">
            <a:noAutofit/>
          </a:bodyPr>
          <a:lstStyle/>
          <a:p>
            <a:r>
              <a:rPr lang="en-US" sz="4800" dirty="0"/>
              <a:t>Wrap-up and </a:t>
            </a:r>
            <a:br>
              <a:rPr lang="en-US" sz="4800" dirty="0"/>
            </a:br>
            <a:r>
              <a:rPr lang="en-US" sz="4800" dirty="0"/>
              <a:t>Final Questions/Comments</a:t>
            </a:r>
          </a:p>
        </p:txBody>
      </p:sp>
    </p:spTree>
    <p:extLst>
      <p:ext uri="{BB962C8B-B14F-4D97-AF65-F5344CB8AC3E}">
        <p14:creationId xmlns:p14="http://schemas.microsoft.com/office/powerpoint/2010/main" val="1650477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92500" lnSpcReduction="20000"/>
          </a:bodyPr>
          <a:lstStyle/>
          <a:p>
            <a:pPr marL="0" indent="0">
              <a:buNone/>
            </a:pPr>
            <a:r>
              <a:rPr lang="en-US" sz="2200" dirty="0"/>
              <a:t>Agenda for Wednesday, January 16 at 12 (noon):</a:t>
            </a:r>
          </a:p>
          <a:p>
            <a:pPr marL="457200" indent="-457200">
              <a:buFont typeface="+mj-lt"/>
              <a:buAutoNum type="arabicPeriod"/>
            </a:pPr>
            <a:r>
              <a:rPr lang="en-US" sz="2200" dirty="0"/>
              <a:t>Welcome!</a:t>
            </a:r>
          </a:p>
          <a:p>
            <a:pPr marL="457200" indent="-457200">
              <a:buFont typeface="+mj-lt"/>
              <a:buAutoNum type="arabicPeriod"/>
            </a:pPr>
            <a:r>
              <a:rPr lang="en-US" sz="2200" dirty="0"/>
              <a:t>Friendly Conversation Topic… let’s make sure that everyone can hear and speak</a:t>
            </a:r>
          </a:p>
          <a:p>
            <a:pPr marL="457200" indent="-457200">
              <a:buFont typeface="+mj-lt"/>
              <a:buAutoNum type="arabicPeriod"/>
            </a:pPr>
            <a:r>
              <a:rPr lang="en-US" sz="2200" dirty="0"/>
              <a:t>Introductions*</a:t>
            </a:r>
          </a:p>
          <a:p>
            <a:pPr marL="457200" indent="-457200">
              <a:buFont typeface="+mj-lt"/>
              <a:buAutoNum type="arabicPeriod"/>
            </a:pPr>
            <a:r>
              <a:rPr lang="en-US" sz="2200" dirty="0"/>
              <a:t>Review Course Syllabus</a:t>
            </a:r>
          </a:p>
          <a:p>
            <a:pPr marL="457200" indent="-457200">
              <a:buFont typeface="+mj-lt"/>
              <a:buAutoNum type="arabicPeriod"/>
            </a:pPr>
            <a:r>
              <a:rPr lang="en-US" sz="2200" dirty="0"/>
              <a:t>The Agile Manifesto &amp; Sprint Reviews</a:t>
            </a:r>
          </a:p>
          <a:p>
            <a:pPr marL="457200" indent="-457200">
              <a:buFont typeface="+mj-lt"/>
              <a:buAutoNum type="arabicPeriod"/>
            </a:pPr>
            <a:r>
              <a:rPr lang="en-US" sz="2200" dirty="0"/>
              <a:t>Review Weeks 1&amp;2 (Sprint 1) Activities &amp; Assignments</a:t>
            </a:r>
          </a:p>
          <a:p>
            <a:pPr marL="457200" indent="-457200">
              <a:buFont typeface="+mj-lt"/>
              <a:buAutoNum type="arabicPeriod"/>
            </a:pPr>
            <a:r>
              <a:rPr lang="en-US" sz="2200" dirty="0"/>
              <a:t>Review </a:t>
            </a:r>
            <a:r>
              <a:rPr lang="en-US" sz="2200" u="sng" dirty="0"/>
              <a:t>Select</a:t>
            </a:r>
            <a:r>
              <a:rPr lang="en-US" sz="2200" dirty="0"/>
              <a:t> Topics… Concepts, Patterns, and Principles</a:t>
            </a:r>
          </a:p>
          <a:p>
            <a:pPr marL="457200" indent="-457200">
              <a:buFont typeface="+mj-lt"/>
              <a:buAutoNum type="arabicPeriod"/>
            </a:pPr>
            <a:r>
              <a:rPr lang="en-US" sz="2200" dirty="0"/>
              <a:t>Lab… starting no later than 1:45</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00379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231898"/>
            <a:ext cx="10718950" cy="5030679"/>
          </a:xfrm>
        </p:spPr>
        <p:txBody>
          <a:bodyPr>
            <a:normAutofit/>
          </a:bodyPr>
          <a:lstStyle/>
          <a:p>
            <a:pPr marL="0" indent="0">
              <a:spcBef>
                <a:spcPts val="1800"/>
              </a:spcBef>
              <a:buNone/>
            </a:pPr>
            <a:r>
              <a:rPr lang="en-US" sz="2000" dirty="0"/>
              <a:t>This is:</a:t>
            </a:r>
          </a:p>
          <a:p>
            <a:pPr marL="0" indent="0">
              <a:spcBef>
                <a:spcPts val="600"/>
              </a:spcBef>
              <a:buNone/>
            </a:pPr>
            <a:r>
              <a:rPr lang="en-US" sz="2000" dirty="0"/>
              <a:t>	Object-Oriented Programming</a:t>
            </a:r>
          </a:p>
          <a:p>
            <a:pPr marL="0" indent="0">
              <a:spcBef>
                <a:spcPts val="600"/>
              </a:spcBef>
              <a:buNone/>
            </a:pPr>
            <a:r>
              <a:rPr lang="en-US" sz="2000" dirty="0"/>
              <a:t>	CPSC 24500 - LT1</a:t>
            </a:r>
          </a:p>
          <a:p>
            <a:pPr marL="0" indent="0">
              <a:spcBef>
                <a:spcPts val="2400"/>
              </a:spcBef>
              <a:buNone/>
            </a:pPr>
            <a:r>
              <a:rPr lang="en-US" sz="2000" dirty="0"/>
              <a:t>And I am:</a:t>
            </a:r>
          </a:p>
          <a:p>
            <a:pPr marL="0" indent="0">
              <a:spcBef>
                <a:spcPts val="600"/>
              </a:spcBef>
              <a:buNone/>
            </a:pPr>
            <a:r>
              <a:rPr lang="en-US" sz="2000" dirty="0"/>
              <a:t>	Eric Pogue</a:t>
            </a:r>
          </a:p>
          <a:p>
            <a:pPr marL="0" indent="0">
              <a:spcBef>
                <a:spcPts val="600"/>
              </a:spcBef>
              <a:buNone/>
            </a:pPr>
            <a:endParaRPr lang="en-US" sz="2000" dirty="0"/>
          </a:p>
          <a:p>
            <a:pPr marL="0" indent="0">
              <a:spcBef>
                <a:spcPts val="600"/>
              </a:spcBef>
              <a:buNone/>
            </a:pPr>
            <a:endParaRPr lang="en-US" sz="2000" dirty="0"/>
          </a:p>
          <a:p>
            <a:pPr marL="0" indent="0">
              <a:spcBef>
                <a:spcPts val="600"/>
              </a:spcBef>
              <a:buNone/>
            </a:pPr>
            <a:r>
              <a:rPr lang="en-US" sz="2000" dirty="0"/>
              <a:t>Review Welcome Announcement</a:t>
            </a:r>
          </a:p>
          <a:p>
            <a:pPr marL="0" indent="0">
              <a:spcBef>
                <a:spcPts val="600"/>
              </a:spcBef>
              <a:buNone/>
            </a:pPr>
            <a:endParaRPr lang="en-US" sz="2000" dirty="0"/>
          </a:p>
        </p:txBody>
      </p:sp>
    </p:spTree>
    <p:extLst>
      <p:ext uri="{BB962C8B-B14F-4D97-AF65-F5344CB8AC3E}">
        <p14:creationId xmlns:p14="http://schemas.microsoft.com/office/powerpoint/2010/main" val="177634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Welcome!</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231898"/>
            <a:ext cx="10718950" cy="5030679"/>
          </a:xfrm>
        </p:spPr>
        <p:txBody>
          <a:bodyPr>
            <a:normAutofit/>
          </a:bodyPr>
          <a:lstStyle/>
          <a:p>
            <a:pPr marL="0" indent="0">
              <a:spcBef>
                <a:spcPts val="1800"/>
              </a:spcBef>
              <a:buNone/>
            </a:pPr>
            <a:r>
              <a:rPr lang="en-US" sz="2000" dirty="0"/>
              <a:t>This is:</a:t>
            </a:r>
          </a:p>
          <a:p>
            <a:pPr marL="0" indent="0">
              <a:spcBef>
                <a:spcPts val="600"/>
              </a:spcBef>
              <a:buNone/>
            </a:pPr>
            <a:r>
              <a:rPr lang="en-US" sz="2000" dirty="0"/>
              <a:t>	Object-Oriented Programming</a:t>
            </a:r>
          </a:p>
          <a:p>
            <a:pPr marL="0" indent="0">
              <a:spcBef>
                <a:spcPts val="600"/>
              </a:spcBef>
              <a:buNone/>
            </a:pPr>
            <a:r>
              <a:rPr lang="en-US" sz="2000" dirty="0"/>
              <a:t>	CPSC 24500 - LT1</a:t>
            </a:r>
          </a:p>
          <a:p>
            <a:pPr marL="0" indent="0">
              <a:spcBef>
                <a:spcPts val="2400"/>
              </a:spcBef>
              <a:buNone/>
            </a:pPr>
            <a:r>
              <a:rPr lang="en-US" sz="2000" dirty="0"/>
              <a:t>And I am:</a:t>
            </a:r>
          </a:p>
          <a:p>
            <a:pPr marL="0" indent="0">
              <a:spcBef>
                <a:spcPts val="600"/>
              </a:spcBef>
              <a:buNone/>
            </a:pPr>
            <a:r>
              <a:rPr lang="en-US" sz="2000" dirty="0"/>
              <a:t>	Eric Pogue</a:t>
            </a:r>
          </a:p>
          <a:p>
            <a:pPr marL="0" indent="0">
              <a:spcBef>
                <a:spcPts val="600"/>
              </a:spcBef>
              <a:buNone/>
            </a:pPr>
            <a:endParaRPr lang="en-US" sz="2000" dirty="0"/>
          </a:p>
          <a:p>
            <a:pPr marL="0" indent="0">
              <a:spcBef>
                <a:spcPts val="600"/>
              </a:spcBef>
              <a:buNone/>
            </a:pPr>
            <a:endParaRPr lang="en-US" sz="2000" dirty="0"/>
          </a:p>
          <a:p>
            <a:pPr marL="0" indent="0">
              <a:spcBef>
                <a:spcPts val="600"/>
              </a:spcBef>
              <a:buNone/>
            </a:pPr>
            <a:r>
              <a:rPr lang="en-US" sz="2000" dirty="0"/>
              <a:t>Review Welcome Announcement</a:t>
            </a:r>
          </a:p>
          <a:p>
            <a:pPr marL="0" indent="0">
              <a:spcBef>
                <a:spcPts val="600"/>
              </a:spcBef>
              <a:buNone/>
            </a:pPr>
            <a:endParaRPr lang="en-US" sz="2000" dirty="0"/>
          </a:p>
        </p:txBody>
      </p:sp>
    </p:spTree>
    <p:extLst>
      <p:ext uri="{BB962C8B-B14F-4D97-AF65-F5344CB8AC3E}">
        <p14:creationId xmlns:p14="http://schemas.microsoft.com/office/powerpoint/2010/main" val="241941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6820075" y="833369"/>
            <a:ext cx="5476002" cy="1463781"/>
          </a:xfrm>
          <a:noFill/>
        </p:spPr>
        <p:txBody>
          <a:bodyPr vert="horz" lIns="91440" tIns="45720" rIns="91440" bIns="45720" rtlCol="0" anchor="b">
            <a:noAutofit/>
          </a:bodyPr>
          <a:lstStyle/>
          <a:p>
            <a:r>
              <a:rPr lang="en-US" sz="4800" dirty="0"/>
              <a:t>Today’s “Friendly Conversation” topic</a:t>
            </a:r>
          </a:p>
        </p:txBody>
      </p:sp>
      <p:pic>
        <p:nvPicPr>
          <p:cNvPr id="6" name="Picture 5">
            <a:extLst>
              <a:ext uri="{FF2B5EF4-FFF2-40B4-BE49-F238E27FC236}">
                <a16:creationId xmlns:a16="http://schemas.microsoft.com/office/drawing/2014/main" id="{7FDA2849-5AD7-4C4F-A3AD-36172F84681E}"/>
              </a:ext>
            </a:extLst>
          </p:cNvPr>
          <p:cNvPicPr>
            <a:picLocks noChangeAspect="1"/>
          </p:cNvPicPr>
          <p:nvPr/>
        </p:nvPicPr>
        <p:blipFill rotWithShape="1">
          <a:blip r:embed="rId3"/>
          <a:srcRect t="1503" r="-3" b="5267"/>
          <a:stretch/>
        </p:blipFill>
        <p:spPr>
          <a:xfrm>
            <a:off x="20" y="10"/>
            <a:ext cx="6105635" cy="6857990"/>
          </a:xfrm>
          <a:prstGeom prst="rect">
            <a:avLst/>
          </a:prstGeom>
        </p:spPr>
      </p:pic>
    </p:spTree>
    <p:extLst>
      <p:ext uri="{BB962C8B-B14F-4D97-AF65-F5344CB8AC3E}">
        <p14:creationId xmlns:p14="http://schemas.microsoft.com/office/powerpoint/2010/main" val="186297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Introductions – Discussion Board (DB) 1</a:t>
            </a:r>
            <a:endParaRPr lang="en-US" sz="3600" b="1" i="1" u="sng" dirty="0"/>
          </a:p>
        </p:txBody>
      </p:sp>
      <p:sp>
        <p:nvSpPr>
          <p:cNvPr id="2" name="Rectangle 1">
            <a:extLst>
              <a:ext uri="{FF2B5EF4-FFF2-40B4-BE49-F238E27FC236}">
                <a16:creationId xmlns:a16="http://schemas.microsoft.com/office/drawing/2014/main" id="{0C326A31-5CBB-4F38-BF58-B6AFC533B019}"/>
              </a:ext>
            </a:extLst>
          </p:cNvPr>
          <p:cNvSpPr/>
          <p:nvPr/>
        </p:nvSpPr>
        <p:spPr>
          <a:xfrm>
            <a:off x="1864929" y="1448636"/>
            <a:ext cx="8462142" cy="4429033"/>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use this discussion forum to introduce yourself and to learn about your classmates.</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a message which includes the following information: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Your Full Name / Preferred Name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little about your Family, Home, and College background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Likely programming environment that you will be utilizing... do you have access to a Windows 10 environment?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Hobby or Special Interest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Top two or three things you would like to get out of this class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couple of times during the week would be most convenient for you to participate in a Live Lecture &amp; Discussion session and/or to meet (virtually) with a small group of classmates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Fun Fact about yourself</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your initial submission by the end of the day Sunday (11:59pm) and respond to one or more of your classmates' posts by the end of the day the following Sunday.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7101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Introductions</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310556"/>
            <a:ext cx="10882745" cy="5030679"/>
          </a:xfrm>
        </p:spPr>
        <p:txBody>
          <a:bodyPr>
            <a:normAutofit/>
          </a:bodyPr>
          <a:lstStyle/>
          <a:p>
            <a:pPr marL="0" indent="0">
              <a:spcBef>
                <a:spcPts val="1800"/>
              </a:spcBef>
              <a:buNone/>
            </a:pPr>
            <a:r>
              <a:rPr lang="en-US" sz="2000" dirty="0"/>
              <a:t>Full and Preferred Name:</a:t>
            </a:r>
          </a:p>
          <a:p>
            <a:pPr marL="0" indent="0">
              <a:spcBef>
                <a:spcPts val="600"/>
              </a:spcBef>
              <a:buNone/>
            </a:pPr>
            <a:r>
              <a:rPr lang="en-US" sz="2000" dirty="0"/>
              <a:t>	</a:t>
            </a:r>
            <a:r>
              <a:rPr lang="en-US" sz="2000" b="1" dirty="0"/>
              <a:t>Eric Pogue</a:t>
            </a:r>
          </a:p>
          <a:p>
            <a:pPr marL="0" indent="0">
              <a:spcBef>
                <a:spcPts val="600"/>
              </a:spcBef>
              <a:buNone/>
            </a:pPr>
            <a:r>
              <a:rPr lang="en-US" sz="2000" b="1" dirty="0"/>
              <a:t>	Eric, Mr. Pogue, or Professor </a:t>
            </a:r>
          </a:p>
          <a:p>
            <a:pPr marL="0" indent="0">
              <a:spcBef>
                <a:spcPts val="2400"/>
              </a:spcBef>
              <a:buNone/>
            </a:pPr>
            <a:r>
              <a:rPr lang="en-US" sz="2000" dirty="0"/>
              <a:t>Family, Home, College background:</a:t>
            </a:r>
          </a:p>
          <a:p>
            <a:pPr marL="0" indent="0">
              <a:spcBef>
                <a:spcPts val="600"/>
              </a:spcBef>
              <a:buNone/>
            </a:pPr>
            <a:r>
              <a:rPr lang="en-US" sz="2000" dirty="0"/>
              <a:t>	</a:t>
            </a:r>
            <a:r>
              <a:rPr lang="en-US" sz="2000" b="1" dirty="0"/>
              <a:t>Married with five children, recently relocated from Davenport, IA to Chicago area</a:t>
            </a:r>
          </a:p>
          <a:p>
            <a:pPr marL="0" indent="0">
              <a:spcBef>
                <a:spcPts val="600"/>
              </a:spcBef>
              <a:buNone/>
            </a:pPr>
            <a:r>
              <a:rPr lang="en-US" sz="2000" b="1" dirty="0"/>
              <a:t>	Undergraduate in CS and Masters in Business… teaching online/evening for many years</a:t>
            </a:r>
          </a:p>
          <a:p>
            <a:pPr marL="0" indent="0">
              <a:spcBef>
                <a:spcPts val="2400"/>
              </a:spcBef>
              <a:buNone/>
            </a:pPr>
            <a:r>
              <a:rPr lang="en-US" sz="2000" dirty="0"/>
              <a:t>Programming experience:</a:t>
            </a:r>
          </a:p>
          <a:p>
            <a:pPr marL="0" indent="0">
              <a:spcBef>
                <a:spcPts val="600"/>
              </a:spcBef>
              <a:buNone/>
            </a:pPr>
            <a:r>
              <a:rPr lang="en-US" sz="2000" dirty="0"/>
              <a:t>	</a:t>
            </a:r>
            <a:r>
              <a:rPr lang="en-US" sz="2000" b="1" dirty="0"/>
              <a:t>Decades in the industry as a developer, architect, project manager, division manager, 		and vice president of various software development organizations.</a:t>
            </a:r>
          </a:p>
          <a:p>
            <a:pPr marL="0" indent="0">
              <a:spcBef>
                <a:spcPts val="1200"/>
              </a:spcBef>
              <a:buNone/>
            </a:pPr>
            <a:r>
              <a:rPr lang="en-US" sz="2000" b="1" dirty="0"/>
              <a:t>	Part of many teams that have delivered products to ten’s of millions of customers globally</a:t>
            </a:r>
          </a:p>
          <a:p>
            <a:pPr marL="0" indent="0">
              <a:spcBef>
                <a:spcPts val="600"/>
              </a:spcBef>
              <a:buNone/>
            </a:pPr>
            <a:r>
              <a:rPr lang="en-US" sz="2000" b="1" dirty="0"/>
              <a:t>	Parsons Technology, Intuit, The Learning Company,  Jasc Software, and John Deere</a:t>
            </a:r>
          </a:p>
          <a:p>
            <a:pPr marL="0" indent="0">
              <a:spcBef>
                <a:spcPts val="600"/>
              </a:spcBef>
              <a:buNone/>
            </a:pPr>
            <a:r>
              <a:rPr lang="en-US" sz="2000" b="1" dirty="0"/>
              <a:t>	… and most recently working on a startup product “Stadia” with my oldest son</a:t>
            </a:r>
          </a:p>
        </p:txBody>
      </p:sp>
    </p:spTree>
    <p:extLst>
      <p:ext uri="{BB962C8B-B14F-4D97-AF65-F5344CB8AC3E}">
        <p14:creationId xmlns:p14="http://schemas.microsoft.com/office/powerpoint/2010/main" val="271583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2EBAE23-C749-48AE-9358-5B0FEFDF8667}"/>
              </a:ext>
            </a:extLst>
          </p:cNvPr>
          <p:cNvPicPr>
            <a:picLocks noChangeAspect="1"/>
          </p:cNvPicPr>
          <p:nvPr/>
        </p:nvPicPr>
        <p:blipFill>
          <a:blip r:embed="rId2"/>
          <a:stretch>
            <a:fillRect/>
          </a:stretch>
        </p:blipFill>
        <p:spPr>
          <a:xfrm>
            <a:off x="177110" y="2008834"/>
            <a:ext cx="3105150" cy="2457450"/>
          </a:xfrm>
          <a:prstGeom prst="rect">
            <a:avLst/>
          </a:prstGeom>
        </p:spPr>
      </p:pic>
      <p:pic>
        <p:nvPicPr>
          <p:cNvPr id="5" name="Picture 4">
            <a:extLst>
              <a:ext uri="{FF2B5EF4-FFF2-40B4-BE49-F238E27FC236}">
                <a16:creationId xmlns:a16="http://schemas.microsoft.com/office/drawing/2014/main" id="{445508D6-FCB5-4859-B006-0CB0B87BC1CD}"/>
              </a:ext>
            </a:extLst>
          </p:cNvPr>
          <p:cNvPicPr>
            <a:picLocks noChangeAspect="1"/>
          </p:cNvPicPr>
          <p:nvPr/>
        </p:nvPicPr>
        <p:blipFill>
          <a:blip r:embed="rId3"/>
          <a:stretch>
            <a:fillRect/>
          </a:stretch>
        </p:blipFill>
        <p:spPr>
          <a:xfrm>
            <a:off x="1017638" y="341383"/>
            <a:ext cx="3349113" cy="1781443"/>
          </a:xfrm>
          <a:prstGeom prst="rect">
            <a:avLst/>
          </a:prstGeom>
        </p:spPr>
      </p:pic>
      <p:pic>
        <p:nvPicPr>
          <p:cNvPr id="4" name="Picture 3">
            <a:extLst>
              <a:ext uri="{FF2B5EF4-FFF2-40B4-BE49-F238E27FC236}">
                <a16:creationId xmlns:a16="http://schemas.microsoft.com/office/drawing/2014/main" id="{5B9357A3-D2F0-4205-8A4F-BA6608F315E8}"/>
              </a:ext>
            </a:extLst>
          </p:cNvPr>
          <p:cNvPicPr>
            <a:picLocks noChangeAspect="1"/>
          </p:cNvPicPr>
          <p:nvPr/>
        </p:nvPicPr>
        <p:blipFill>
          <a:blip r:embed="rId4"/>
          <a:stretch>
            <a:fillRect/>
          </a:stretch>
        </p:blipFill>
        <p:spPr>
          <a:xfrm>
            <a:off x="1554955" y="1119423"/>
            <a:ext cx="5743777" cy="1781443"/>
          </a:xfrm>
          <a:prstGeom prst="rect">
            <a:avLst/>
          </a:prstGeom>
        </p:spPr>
      </p:pic>
      <p:pic>
        <p:nvPicPr>
          <p:cNvPr id="6" name="Picture 5">
            <a:extLst>
              <a:ext uri="{FF2B5EF4-FFF2-40B4-BE49-F238E27FC236}">
                <a16:creationId xmlns:a16="http://schemas.microsoft.com/office/drawing/2014/main" id="{58A210C4-5416-48CE-889F-80437356FF40}"/>
              </a:ext>
            </a:extLst>
          </p:cNvPr>
          <p:cNvPicPr>
            <a:picLocks noChangeAspect="1"/>
          </p:cNvPicPr>
          <p:nvPr/>
        </p:nvPicPr>
        <p:blipFill>
          <a:blip r:embed="rId5"/>
          <a:stretch>
            <a:fillRect/>
          </a:stretch>
        </p:blipFill>
        <p:spPr>
          <a:xfrm>
            <a:off x="8645166" y="341383"/>
            <a:ext cx="2799886" cy="3889119"/>
          </a:xfrm>
          <a:prstGeom prst="rect">
            <a:avLst/>
          </a:prstGeom>
          <a:noFill/>
          <a:ln w="12700">
            <a:noFill/>
          </a:ln>
        </p:spPr>
      </p:pic>
      <p:pic>
        <p:nvPicPr>
          <p:cNvPr id="7" name="Picture 6">
            <a:extLst>
              <a:ext uri="{FF2B5EF4-FFF2-40B4-BE49-F238E27FC236}">
                <a16:creationId xmlns:a16="http://schemas.microsoft.com/office/drawing/2014/main" id="{53AB4372-FE60-4185-9F09-BDCA72D625DA}"/>
              </a:ext>
            </a:extLst>
          </p:cNvPr>
          <p:cNvPicPr>
            <a:picLocks noChangeAspect="1"/>
          </p:cNvPicPr>
          <p:nvPr/>
        </p:nvPicPr>
        <p:blipFill>
          <a:blip r:embed="rId6"/>
          <a:stretch>
            <a:fillRect/>
          </a:stretch>
        </p:blipFill>
        <p:spPr>
          <a:xfrm>
            <a:off x="9311369" y="3119327"/>
            <a:ext cx="2799886" cy="3076798"/>
          </a:xfrm>
          <a:prstGeom prst="rect">
            <a:avLst/>
          </a:prstGeom>
        </p:spPr>
      </p:pic>
      <p:pic>
        <p:nvPicPr>
          <p:cNvPr id="8" name="Picture 7">
            <a:extLst>
              <a:ext uri="{FF2B5EF4-FFF2-40B4-BE49-F238E27FC236}">
                <a16:creationId xmlns:a16="http://schemas.microsoft.com/office/drawing/2014/main" id="{C2C4508E-D280-47C4-B77C-9157F2981179}"/>
              </a:ext>
            </a:extLst>
          </p:cNvPr>
          <p:cNvPicPr>
            <a:picLocks noChangeAspect="1"/>
          </p:cNvPicPr>
          <p:nvPr/>
        </p:nvPicPr>
        <p:blipFill rotWithShape="1">
          <a:blip r:embed="rId7"/>
          <a:srcRect t="614"/>
          <a:stretch/>
        </p:blipFill>
        <p:spPr>
          <a:xfrm>
            <a:off x="5957803" y="3237559"/>
            <a:ext cx="2687363" cy="3279058"/>
          </a:xfrm>
          <a:prstGeom prst="rect">
            <a:avLst/>
          </a:prstGeom>
        </p:spPr>
      </p:pic>
      <p:pic>
        <p:nvPicPr>
          <p:cNvPr id="3" name="Picture 2">
            <a:extLst>
              <a:ext uri="{FF2B5EF4-FFF2-40B4-BE49-F238E27FC236}">
                <a16:creationId xmlns:a16="http://schemas.microsoft.com/office/drawing/2014/main" id="{BE95B872-D1D6-433D-A328-CBFBDD752BCD}"/>
              </a:ext>
            </a:extLst>
          </p:cNvPr>
          <p:cNvPicPr>
            <a:picLocks noChangeAspect="1"/>
          </p:cNvPicPr>
          <p:nvPr/>
        </p:nvPicPr>
        <p:blipFill>
          <a:blip r:embed="rId8"/>
          <a:stretch>
            <a:fillRect/>
          </a:stretch>
        </p:blipFill>
        <p:spPr>
          <a:xfrm>
            <a:off x="1416106" y="4109208"/>
            <a:ext cx="4152096" cy="2631239"/>
          </a:xfrm>
          <a:prstGeom prst="rect">
            <a:avLst/>
          </a:prstGeom>
          <a:ln w="19050">
            <a:solidFill>
              <a:schemeClr val="tx1"/>
            </a:solidFill>
          </a:ln>
        </p:spPr>
      </p:pic>
    </p:spTree>
    <p:extLst>
      <p:ext uri="{BB962C8B-B14F-4D97-AF65-F5344CB8AC3E}">
        <p14:creationId xmlns:p14="http://schemas.microsoft.com/office/powerpoint/2010/main" val="3416318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17.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945</Words>
  <Application>Microsoft Macintosh PowerPoint</Application>
  <PresentationFormat>Widescreen</PresentationFormat>
  <Paragraphs>191</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Symbol</vt:lpstr>
      <vt:lpstr>Wingdings</vt:lpstr>
      <vt:lpstr>Office Theme</vt:lpstr>
      <vt:lpstr>Object-Oriented Programming Discussion, Lecture, &amp; Lab Eric Pogue</vt:lpstr>
      <vt:lpstr>- Verify Chat Session Open &amp; Working - Mute Lines  - Start Recording</vt:lpstr>
      <vt:lpstr>Object-Oriented Programming Discussion, Lecture, &amp; Lab Eric Pogue</vt:lpstr>
      <vt:lpstr>PowerPoint Presentation</vt:lpstr>
      <vt:lpstr>Welcome!</vt:lpstr>
      <vt:lpstr>Today’s “Friendly Conversation” topic</vt:lpstr>
      <vt:lpstr>Introductions – Discussion Board (DB) 1</vt:lpstr>
      <vt:lpstr>Introductions</vt:lpstr>
      <vt:lpstr>PowerPoint Presentation</vt:lpstr>
      <vt:lpstr>Welcome &amp; Introductions</vt:lpstr>
      <vt:lpstr>Syllabus Overview</vt:lpstr>
      <vt:lpstr>The Agile Manifesto</vt:lpstr>
      <vt:lpstr>Scrum &amp; Scrum Roles – Sprint Review</vt:lpstr>
      <vt:lpstr>Week 1 (Sprint 1) Activities &amp; Assignments</vt:lpstr>
      <vt:lpstr>Review Selected Topics &amp; Activities</vt:lpstr>
      <vt:lpstr>Object-Oriented Programming Discussion, Lecture, &amp; Lab Eric Pogue</vt:lpstr>
      <vt:lpstr>Lab</vt:lpstr>
      <vt:lpstr>Java Development Environment Overview</vt:lpstr>
      <vt:lpstr>Composition &amp; Aggregation (and UML)</vt:lpstr>
      <vt:lpstr>BMI Calculator Plus</vt:lpstr>
      <vt:lpstr>BMI Calculator Plus – UML</vt:lpstr>
      <vt:lpstr>BMI Calculator Plus</vt:lpstr>
      <vt:lpstr>Wrap-up and  Final Questions/Comments</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“Friendly Conversation” topic</dc:title>
  <dc:creator>Eric Pogue</dc:creator>
  <cp:lastModifiedBy>Pogue, Eric</cp:lastModifiedBy>
  <cp:revision>36</cp:revision>
  <dcterms:created xsi:type="dcterms:W3CDTF">2018-08-22T19:38:22Z</dcterms:created>
  <dcterms:modified xsi:type="dcterms:W3CDTF">2019-08-20T02:33:55Z</dcterms:modified>
</cp:coreProperties>
</file>