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328" r:id="rId3"/>
    <p:sldId id="329" r:id="rId4"/>
    <p:sldId id="324" r:id="rId5"/>
    <p:sldId id="319" r:id="rId6"/>
    <p:sldId id="320" r:id="rId7"/>
    <p:sldId id="330" r:id="rId8"/>
    <p:sldId id="332" r:id="rId9"/>
    <p:sldId id="333" r:id="rId10"/>
    <p:sldId id="334" r:id="rId11"/>
    <p:sldId id="317" r:id="rId12"/>
    <p:sldId id="282" r:id="rId13"/>
    <p:sldId id="263" r:id="rId14"/>
    <p:sldId id="318" r:id="rId15"/>
    <p:sldId id="327" r:id="rId16"/>
    <p:sldId id="312" r:id="rId17"/>
    <p:sldId id="316" r:id="rId18"/>
    <p:sldId id="325" r:id="rId1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5" autoAdjust="0"/>
    <p:restoredTop sz="69074" autoAdjust="0"/>
  </p:normalViewPr>
  <p:slideViewPr>
    <p:cSldViewPr snapToGrid="0">
      <p:cViewPr varScale="1">
        <p:scale>
          <a:sx n="84" d="100"/>
          <a:sy n="84" d="100"/>
        </p:scale>
        <p:origin x="1087" y="45"/>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1CF91C02-A59E-4778-8D4F-4840DBBEFA68}" type="datetimeFigureOut">
              <a:rPr lang="en-US" smtClean="0"/>
              <a:t>2/13/2018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23B99BB9-C7F6-43B3-A122-46088ABB36FB}" type="slidenum">
              <a:rPr lang="en-US" smtClean="0"/>
              <a:t>‹#›</a:t>
            </a:fld>
            <a:endParaRPr lang="en-US"/>
          </a:p>
        </p:txBody>
      </p:sp>
    </p:spTree>
    <p:extLst>
      <p:ext uri="{BB962C8B-B14F-4D97-AF65-F5344CB8AC3E}">
        <p14:creationId xmlns:p14="http://schemas.microsoft.com/office/powerpoint/2010/main" val="182694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2142911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850776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308493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Board postings and Responses are an ongoing backlog item that is expected to be completed outside of class</a:t>
            </a:r>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50601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1862810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320942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3060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2274614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458832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2958017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9</a:t>
            </a:fld>
            <a:endParaRPr lang="en-US"/>
          </a:p>
        </p:txBody>
      </p:sp>
    </p:spTree>
    <p:extLst>
      <p:ext uri="{BB962C8B-B14F-4D97-AF65-F5344CB8AC3E}">
        <p14:creationId xmlns:p14="http://schemas.microsoft.com/office/powerpoint/2010/main" val="169898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1447317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35919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96194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C455-831E-4420-AAF5-7B5275339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71B8BA-2662-420C-93D2-B4A75BECA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8C490-A978-448B-B63A-95C0EDBDCDA8}"/>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44F91E26-7A64-4211-A939-3860EB4310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5C404-7D71-40A3-B09F-2957ADFC94AE}"/>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4928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EDF1D-A2D2-4D88-AA76-3736A56135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2D4B26-F186-41D9-AC40-AD9F0210D3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A0D7B-CF2D-4784-8BF2-4194618BE834}"/>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073FDC74-B109-4DE9-9FD1-250BB00A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F9BB5-DD53-4702-A8B1-85175D633325}"/>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6730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06A5A5-DB12-437C-AB2F-D0045DBBF6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EC960-BF96-4F15-9BBF-96B93A65F7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84198-A49F-4E6C-96F8-F3838E6D662A}"/>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86CECD99-4493-400E-92BC-43836113D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996-0A87-4973-B6BA-B5BC97B6F1A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44527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5339-DC3D-4046-9ADE-47545BF13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8011A-7CE3-4B35-B259-549F255DA6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FC54B-4989-40E0-8190-0064B1BC3271}"/>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269D177F-3853-4918-9396-8DB6C6AF0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018FD-DCA7-4785-B30E-816703C003F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425701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C051-F98C-4AF9-8AEF-875A24CB5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1CD024-06EC-4A93-8CC6-216C90D0E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0D3C9A-8421-4C3E-8B4A-FCFB60601267}"/>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03E583CB-0B91-414A-B739-8022E58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E307-2DDB-45DB-8E10-FA3993C53B8A}"/>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18709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7465-3AC4-420D-8FB1-ABCF5949DF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674F1-D18D-427C-9923-81F07500D5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0845B-5E56-48A9-857D-9377324191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89C73-D75E-4B3D-97C8-DBB0E68636E5}"/>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6" name="Footer Placeholder 5">
            <a:extLst>
              <a:ext uri="{FF2B5EF4-FFF2-40B4-BE49-F238E27FC236}">
                <a16:creationId xmlns:a16="http://schemas.microsoft.com/office/drawing/2014/main" id="{5953AFEA-8A7F-45CF-93B8-7F3B5A0692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9FC2F-B2E0-4898-8B67-7BB87BCA5A4C}"/>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91625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E785-9F16-4311-A71A-94203A1CC6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0E02F-1513-431D-8BD6-DC72FCA35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E3A99F-6893-49D8-BE13-26CA09F038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5ABEE-2ABE-4861-A480-D9CA5ABD2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98955B-715F-4992-B5DC-774996D3DF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E99852-689C-485E-A1CD-81301E00BA47}"/>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8" name="Footer Placeholder 7">
            <a:extLst>
              <a:ext uri="{FF2B5EF4-FFF2-40B4-BE49-F238E27FC236}">
                <a16:creationId xmlns:a16="http://schemas.microsoft.com/office/drawing/2014/main" id="{13846F57-A636-4AEB-AE87-4BB1D733D2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DCD6FC-D99A-4BF2-85FF-4C93EE851F96}"/>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994125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7B3-7610-4B0C-AA06-ACFCEC7D2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684655-5F95-4BF5-98E2-317FA71F67C0}"/>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4" name="Footer Placeholder 3">
            <a:extLst>
              <a:ext uri="{FF2B5EF4-FFF2-40B4-BE49-F238E27FC236}">
                <a16:creationId xmlns:a16="http://schemas.microsoft.com/office/drawing/2014/main" id="{B3A7A9B1-9A01-417B-95A3-3D02F09C6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487BB0-8733-415D-8978-88206CD465A9}"/>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28977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0C482-9CD7-41D3-8523-72545A9EE729}"/>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3" name="Footer Placeholder 2">
            <a:extLst>
              <a:ext uri="{FF2B5EF4-FFF2-40B4-BE49-F238E27FC236}">
                <a16:creationId xmlns:a16="http://schemas.microsoft.com/office/drawing/2014/main" id="{1DDE5A83-6AFF-4B43-8418-F51F0DC40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7E7312-00EF-4646-AA53-4A2BE55ADF0D}"/>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78990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B94-95F6-4081-B0F6-38E6F63F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41AD76-95A8-4FCF-BC7F-D5DC448CB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9FC8E0-C367-44C8-9ECA-C42112A9E5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1BFE1A-CCAA-45C1-A424-2D26E3634415}"/>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6" name="Footer Placeholder 5">
            <a:extLst>
              <a:ext uri="{FF2B5EF4-FFF2-40B4-BE49-F238E27FC236}">
                <a16:creationId xmlns:a16="http://schemas.microsoft.com/office/drawing/2014/main" id="{DA3E8F67-DB7B-4DFF-856D-CBA5A8E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F6B6F-25F6-457A-9EBE-C3E715C17A60}"/>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102731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506D-0D8E-4AC7-92CE-C929C59B4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6DAA4E-0B97-4BFC-875F-40DEE33FA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71E06A-7A9C-45B0-AF60-D380243AF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55AFFE-4549-4804-8A40-7D7835CF32C5}"/>
              </a:ext>
            </a:extLst>
          </p:cNvPr>
          <p:cNvSpPr>
            <a:spLocks noGrp="1"/>
          </p:cNvSpPr>
          <p:nvPr>
            <p:ph type="dt" sz="half" idx="10"/>
          </p:nvPr>
        </p:nvSpPr>
        <p:spPr/>
        <p:txBody>
          <a:bodyPr/>
          <a:lstStyle/>
          <a:p>
            <a:fld id="{5FB62F81-FD80-4AA8-93CA-E835B40BE667}" type="datetimeFigureOut">
              <a:rPr lang="en-US" smtClean="0"/>
              <a:t>2/13/2018</a:t>
            </a:fld>
            <a:endParaRPr lang="en-US"/>
          </a:p>
        </p:txBody>
      </p:sp>
      <p:sp>
        <p:nvSpPr>
          <p:cNvPr id="6" name="Footer Placeholder 5">
            <a:extLst>
              <a:ext uri="{FF2B5EF4-FFF2-40B4-BE49-F238E27FC236}">
                <a16:creationId xmlns:a16="http://schemas.microsoft.com/office/drawing/2014/main" id="{1317001D-2B7C-4C32-9209-92E10F0A5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DFDE6-A9E0-47D0-9169-872462EF3D01}"/>
              </a:ext>
            </a:extLst>
          </p:cNvPr>
          <p:cNvSpPr>
            <a:spLocks noGrp="1"/>
          </p:cNvSpPr>
          <p:nvPr>
            <p:ph type="sldNum" sz="quarter" idx="12"/>
          </p:nvPr>
        </p:nvSpPr>
        <p:spPr/>
        <p:txBody>
          <a:bodyPr/>
          <a:lstStyle/>
          <a:p>
            <a:fld id="{6427441B-EBD2-447D-AE1D-AD6F97A1CA52}" type="slidenum">
              <a:rPr lang="en-US" smtClean="0"/>
              <a:t>‹#›</a:t>
            </a:fld>
            <a:endParaRPr lang="en-US"/>
          </a:p>
        </p:txBody>
      </p:sp>
    </p:spTree>
    <p:extLst>
      <p:ext uri="{BB962C8B-B14F-4D97-AF65-F5344CB8AC3E}">
        <p14:creationId xmlns:p14="http://schemas.microsoft.com/office/powerpoint/2010/main" val="35710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87AF0-3135-47FC-B6B8-5B68DF5C7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C1E50F-5482-4F90-8AD6-CBF9F335B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3621F-6A3B-4B43-85D8-17930912E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62F81-FD80-4AA8-93CA-E835B40BE667}" type="datetimeFigureOut">
              <a:rPr lang="en-US" smtClean="0"/>
              <a:t>2/13/2018</a:t>
            </a:fld>
            <a:endParaRPr lang="en-US"/>
          </a:p>
        </p:txBody>
      </p:sp>
      <p:sp>
        <p:nvSpPr>
          <p:cNvPr id="5" name="Footer Placeholder 4">
            <a:extLst>
              <a:ext uri="{FF2B5EF4-FFF2-40B4-BE49-F238E27FC236}">
                <a16:creationId xmlns:a16="http://schemas.microsoft.com/office/drawing/2014/main" id="{D6BEA281-9CF8-4A62-B638-7E977FE17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8F2AB1-9C57-48F5-8977-2FB1E1859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7441B-EBD2-447D-AE1D-AD6F97A1CA52}" type="slidenum">
              <a:rPr lang="en-US" smtClean="0"/>
              <a:t>‹#›</a:t>
            </a:fld>
            <a:endParaRPr lang="en-US"/>
          </a:p>
        </p:txBody>
      </p:sp>
    </p:spTree>
    <p:extLst>
      <p:ext uri="{BB962C8B-B14F-4D97-AF65-F5344CB8AC3E}">
        <p14:creationId xmlns:p14="http://schemas.microsoft.com/office/powerpoint/2010/main" val="175691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help.github.com/categories/teaching-and-learning-with-github-educ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product.hubspot.com/blog/git-and-github-tutorial-for-beginner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7" Type="http://schemas.openxmlformats.org/officeDocument/2006/relationships/hyperlink" Target="https://docs.microsoft.com/en-us/azure/app-service/app-service-web-get-started-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imagine.microsoft.com/en-us" TargetMode="Externa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com/en/download/help/download_options.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w3schools.com/js/js_json_intro.asp" TargetMode="External"/><Relationship Id="rId4" Type="http://schemas.openxmlformats.org/officeDocument/2006/relationships/hyperlink" Target="https://www.infoworld.com/article/3222851/javascript/what-is-json-javascript-object-notation-explained.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magine.microsoft.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microsoft.com/en-us/azure/app-service/app-service-web-get-started-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Week 4 Session 2</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842821"/>
          </a:xfrm>
        </p:spPr>
        <p:txBody>
          <a:bodyPr>
            <a:noAutofit/>
          </a:bodyPr>
          <a:lstStyle/>
          <a:p>
            <a:pPr marL="0" indent="0">
              <a:buNone/>
            </a:pPr>
            <a:r>
              <a:rPr lang="en-US" sz="1800" dirty="0"/>
              <a:t>Agenda:</a:t>
            </a:r>
          </a:p>
          <a:p>
            <a:pPr marL="457200" indent="-457200">
              <a:buFont typeface="+mj-lt"/>
              <a:buAutoNum type="arabicPeriod"/>
            </a:pPr>
            <a:r>
              <a:rPr lang="en-US" sz="1800" dirty="0"/>
              <a:t>Scrum Standup and Scrum-of-Scrums Report-out</a:t>
            </a:r>
          </a:p>
          <a:p>
            <a:pPr marL="457200" indent="-457200">
              <a:buFont typeface="+mj-lt"/>
              <a:buAutoNum type="arabicPeriod"/>
            </a:pPr>
            <a:r>
              <a:rPr lang="en-US" sz="1800" dirty="0"/>
              <a:t>Review Class JSON format and how to determine your seat</a:t>
            </a:r>
          </a:p>
          <a:p>
            <a:pPr marL="457200" indent="-457200">
              <a:buFont typeface="+mj-lt"/>
              <a:buAutoNum type="arabicPeriod"/>
            </a:pPr>
            <a:r>
              <a:rPr lang="en-US" sz="1800" dirty="0"/>
              <a:t>More Object-Oriented Programming (OOP)… Coding Together</a:t>
            </a:r>
          </a:p>
          <a:p>
            <a:pPr marL="457200" indent="-457200">
              <a:buFont typeface="+mj-lt"/>
              <a:buAutoNum type="arabicPeriod"/>
            </a:pPr>
            <a:r>
              <a:rPr lang="en-US" sz="1800" dirty="0"/>
              <a:t>Wrap-up</a:t>
            </a:r>
          </a:p>
          <a:p>
            <a:pPr marL="0" indent="0">
              <a:spcBef>
                <a:spcPts val="1800"/>
              </a:spcBef>
              <a:buNone/>
            </a:pPr>
            <a:endParaRPr lang="en-US" sz="1800" dirty="0"/>
          </a:p>
          <a:p>
            <a:pPr marL="0" indent="0">
              <a:spcBef>
                <a:spcPts val="1800"/>
              </a:spcBef>
              <a:buNone/>
            </a:pPr>
            <a:r>
              <a:rPr lang="en-US" sz="1800" dirty="0"/>
              <a:t>Discussion &amp; Questions welcome at any time… please be present with no phones or email during our discussion time</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217875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BB990C-8C0F-413C-871C-67E7F06FB68A}"/>
              </a:ext>
            </a:extLst>
          </p:cNvPr>
          <p:cNvPicPr>
            <a:picLocks noChangeAspect="1"/>
          </p:cNvPicPr>
          <p:nvPr/>
        </p:nvPicPr>
        <p:blipFill>
          <a:blip r:embed="rId3"/>
          <a:stretch>
            <a:fillRect/>
          </a:stretch>
        </p:blipFill>
        <p:spPr>
          <a:xfrm>
            <a:off x="1971675" y="2205037"/>
            <a:ext cx="8248650" cy="2447925"/>
          </a:xfrm>
          <a:prstGeom prst="rect">
            <a:avLst/>
          </a:prstGeom>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My “</a:t>
            </a:r>
            <a:r>
              <a:rPr lang="en-US" sz="3600" dirty="0" err="1"/>
              <a:t>web.config</a:t>
            </a:r>
            <a:r>
              <a:rPr lang="en-US" sz="3600" dirty="0"/>
              <a:t>” File</a:t>
            </a:r>
          </a:p>
        </p:txBody>
      </p:sp>
    </p:spTree>
    <p:extLst>
      <p:ext uri="{BB962C8B-B14F-4D97-AF65-F5344CB8AC3E}">
        <p14:creationId xmlns:p14="http://schemas.microsoft.com/office/powerpoint/2010/main" val="4565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3230483"/>
          </a:xfrm>
        </p:spPr>
        <p:txBody>
          <a:bodyPr>
            <a:normAutofit/>
          </a:bodyPr>
          <a:lstStyle/>
          <a:p>
            <a:r>
              <a:rPr lang="en-US" sz="4800" dirty="0"/>
              <a:t>More Object-Oriented Programming (OOP)… Coding Together</a:t>
            </a:r>
          </a:p>
        </p:txBody>
      </p:sp>
    </p:spTree>
    <p:extLst>
      <p:ext uri="{BB962C8B-B14F-4D97-AF65-F5344CB8AC3E}">
        <p14:creationId xmlns:p14="http://schemas.microsoft.com/office/powerpoint/2010/main" val="83649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892196"/>
          </a:xfrm>
        </p:spPr>
        <p:txBody>
          <a:bodyPr>
            <a:normAutofit/>
          </a:bodyPr>
          <a:lstStyle/>
          <a:p>
            <a:r>
              <a:rPr lang="en-US" sz="4800" dirty="0"/>
              <a:t>Wrap-up</a:t>
            </a:r>
          </a:p>
        </p:txBody>
      </p:sp>
    </p:spTree>
    <p:extLst>
      <p:ext uri="{BB962C8B-B14F-4D97-AF65-F5344CB8AC3E}">
        <p14:creationId xmlns:p14="http://schemas.microsoft.com/office/powerpoint/2010/main" val="358754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2943277"/>
          </a:xfrm>
        </p:spPr>
        <p:txBody>
          <a:bodyP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913779"/>
          </a:xfrm>
        </p:spPr>
        <p:txBody>
          <a:bodyPr>
            <a:normAutofit/>
          </a:bodyPr>
          <a:lstStyle/>
          <a:p>
            <a:r>
              <a:rPr lang="en-US" sz="4800" dirty="0"/>
              <a:t>Previous Assignments</a:t>
            </a:r>
          </a:p>
        </p:txBody>
      </p:sp>
    </p:spTree>
    <p:extLst>
      <p:ext uri="{BB962C8B-B14F-4D97-AF65-F5344CB8AC3E}">
        <p14:creationId xmlns:p14="http://schemas.microsoft.com/office/powerpoint/2010/main" val="1110450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5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 Review through Scrum of Scrums Standup</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2"/>
            <a:ext cx="10515601" cy="5047093"/>
          </a:xfrm>
        </p:spPr>
        <p:txBody>
          <a:bodyPr>
            <a:noAutofit/>
          </a:bodyPr>
          <a:lstStyle/>
          <a:p>
            <a:pPr marL="0" indent="0">
              <a:spcBef>
                <a:spcPts val="4800"/>
              </a:spcBef>
              <a:buNone/>
            </a:pPr>
            <a:r>
              <a:rPr lang="en-US" sz="2000" dirty="0"/>
              <a:t>Prior to class on Tuesday:</a:t>
            </a:r>
          </a:p>
          <a:p>
            <a:pPr marL="457200" indent="-457200">
              <a:buFont typeface="+mj-lt"/>
              <a:buAutoNum type="arabicPeriod"/>
            </a:pPr>
            <a:r>
              <a:rPr lang="en-US" sz="2000" dirty="0"/>
              <a:t>Complete Discussion Board “Introduction” </a:t>
            </a:r>
            <a:r>
              <a:rPr lang="en-US" sz="2000" u="sng" dirty="0"/>
              <a:t>before you leave class today</a:t>
            </a:r>
          </a:p>
          <a:p>
            <a:pPr marL="457200" indent="-457200">
              <a:buFont typeface="+mj-lt"/>
              <a:buAutoNum type="arabicPeriod"/>
            </a:pPr>
            <a:r>
              <a:rPr lang="en-US" sz="2000" dirty="0"/>
              <a:t>Be prepared to discuss our Introduction to Object-Oriented Programming Introduction slides for Sessions 1 &amp; 2</a:t>
            </a:r>
          </a:p>
          <a:p>
            <a:pPr marL="457200" indent="-457200">
              <a:buFont typeface="+mj-lt"/>
              <a:buAutoNum type="arabicPeriod"/>
            </a:pPr>
            <a:r>
              <a:rPr lang="en-US" sz="2000" dirty="0"/>
              <a:t>Install MS PowerPoint &amp; MS Word Viewers (if you do not have access to the full products)</a:t>
            </a:r>
          </a:p>
          <a:p>
            <a:pPr marL="457200" indent="-457200">
              <a:buFont typeface="+mj-lt"/>
              <a:buAutoNum type="arabicPeriod"/>
            </a:pPr>
            <a:r>
              <a:rPr lang="en-US" sz="2000" dirty="0"/>
              <a:t>Setup a GitHub account with a Student Developer Pack/Plan </a:t>
            </a:r>
            <a:r>
              <a:rPr lang="en-US" sz="2000" dirty="0">
                <a:hlinkClick r:id="rId3"/>
              </a:rPr>
              <a:t>[link]</a:t>
            </a:r>
            <a:endParaRPr lang="en-US" sz="2000" dirty="0"/>
          </a:p>
          <a:p>
            <a:pPr marL="457200" indent="-457200">
              <a:buFont typeface="+mj-lt"/>
              <a:buAutoNum type="arabicPeriod"/>
            </a:pPr>
            <a:r>
              <a:rPr lang="en-US" sz="2000" dirty="0"/>
              <a:t>Utilize Git &amp; GitHub to create, update, branch, and merge both local and remote projects utilizing several tutorials including:</a:t>
            </a:r>
          </a:p>
          <a:p>
            <a:pPr lvl="1"/>
            <a:r>
              <a:rPr lang="en-US" sz="2000" dirty="0"/>
              <a:t>“An Intro to Git and GitHub for Beginners” </a:t>
            </a:r>
            <a:r>
              <a:rPr lang="en-US" sz="2000" dirty="0">
                <a:hlinkClick r:id="rId4"/>
              </a:rPr>
              <a:t>[link]</a:t>
            </a:r>
            <a:endParaRPr lang="en-US" sz="2000" dirty="0"/>
          </a:p>
          <a:p>
            <a:pPr lvl="1"/>
            <a:r>
              <a:rPr lang="en-US" sz="2000" dirty="0"/>
              <a:t>The GitHub “Hello World” </a:t>
            </a:r>
            <a:r>
              <a:rPr lang="en-US" sz="2000" dirty="0">
                <a:hlinkClick r:id="rId5"/>
              </a:rPr>
              <a:t>[link] </a:t>
            </a:r>
            <a:endParaRPr lang="en-US" sz="2000" dirty="0"/>
          </a:p>
          <a:p>
            <a:pPr marL="457200" indent="-457200">
              <a:buFont typeface="+mj-lt"/>
              <a:buAutoNum type="arabicPeriod"/>
            </a:pPr>
            <a:r>
              <a:rPr lang="en-US" sz="2000" dirty="0"/>
              <a:t>Be prepared to install Java command line tools and to create “Hello World” for Java</a:t>
            </a:r>
          </a:p>
          <a:p>
            <a:pPr marL="0" indent="0">
              <a:buNone/>
            </a:pPr>
            <a:endParaRPr lang="en-US" sz="2000" dirty="0"/>
          </a:p>
          <a:p>
            <a:pPr marL="0" indent="0">
              <a:buNone/>
            </a:pPr>
            <a:r>
              <a:rPr lang="en-US" sz="2000" dirty="0"/>
              <a:t>Estimate: 3 hours… “Fist of Five” Agile polling</a:t>
            </a:r>
          </a:p>
        </p:txBody>
      </p:sp>
    </p:spTree>
    <p:extLst>
      <p:ext uri="{BB962C8B-B14F-4D97-AF65-F5344CB8AC3E}">
        <p14:creationId xmlns:p14="http://schemas.microsoft.com/office/powerpoint/2010/main" val="21065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timeline, cut line, and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099209"/>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33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0"/>
              </a:spcBef>
              <a:buFont typeface="+mj-lt"/>
              <a:buAutoNum type="arabicPeriod"/>
            </a:pPr>
            <a:r>
              <a:rPr lang="en-US" sz="1800" dirty="0"/>
              <a:t>Submit your Discussion Board (DB) responses before you leave class today</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Individually setup a Microsoft Imagine Azure account </a:t>
            </a:r>
            <a:r>
              <a:rPr lang="en-US" sz="1800" dirty="0">
                <a:hlinkClick r:id="rId6"/>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7"/>
              </a:rPr>
              <a:t>[link]</a:t>
            </a:r>
            <a:endParaRPr lang="en-US" sz="1800" dirty="0"/>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 </a:t>
            </a:r>
          </a:p>
        </p:txBody>
      </p:sp>
      <p:cxnSp>
        <p:nvCxnSpPr>
          <p:cNvPr id="6" name="Straight Connector 5">
            <a:extLst>
              <a:ext uri="{FF2B5EF4-FFF2-40B4-BE49-F238E27FC236}">
                <a16:creationId xmlns:a16="http://schemas.microsoft.com/office/drawing/2014/main" id="{A3EBDD92-5FDC-454E-BAF1-AD114C9E22A8}"/>
              </a:ext>
            </a:extLst>
          </p:cNvPr>
          <p:cNvCxnSpPr/>
          <p:nvPr/>
        </p:nvCxnSpPr>
        <p:spPr>
          <a:xfrm>
            <a:off x="732999" y="4981184"/>
            <a:ext cx="10726002"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21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5ADCBC-15A4-4374-B6EB-1A8C305CCF8D}"/>
              </a:ext>
            </a:extLst>
          </p:cNvPr>
          <p:cNvPicPr>
            <a:picLocks noChangeAspect="1"/>
          </p:cNvPicPr>
          <p:nvPr/>
        </p:nvPicPr>
        <p:blipFill>
          <a:blip r:embed="rId2"/>
          <a:stretch>
            <a:fillRect/>
          </a:stretch>
        </p:blipFill>
        <p:spPr>
          <a:xfrm>
            <a:off x="3224866" y="705464"/>
            <a:ext cx="5742267" cy="5447071"/>
          </a:xfrm>
          <a:prstGeom prst="rect">
            <a:avLst/>
          </a:prstGeom>
        </p:spPr>
      </p:pic>
      <p:cxnSp>
        <p:nvCxnSpPr>
          <p:cNvPr id="5" name="Straight Connector 4">
            <a:extLst>
              <a:ext uri="{FF2B5EF4-FFF2-40B4-BE49-F238E27FC236}">
                <a16:creationId xmlns:a16="http://schemas.microsoft.com/office/drawing/2014/main" id="{CAACC36A-61FD-4C35-8D71-C168E780DF6F}"/>
              </a:ext>
            </a:extLst>
          </p:cNvPr>
          <p:cNvCxnSpPr>
            <a:cxnSpLocks/>
          </p:cNvCxnSpPr>
          <p:nvPr/>
        </p:nvCxnSpPr>
        <p:spPr>
          <a:xfrm>
            <a:off x="3158261" y="2286820"/>
            <a:ext cx="561422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80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Review Sprint 1 status:</a:t>
            </a:r>
          </a:p>
          <a:p>
            <a:pPr marL="457200" indent="-457200">
              <a:spcBef>
                <a:spcPts val="600"/>
              </a:spcBef>
              <a:buFont typeface="+mj-lt"/>
              <a:buAutoNum type="arabicPeriod"/>
            </a:pPr>
            <a:r>
              <a:rPr lang="en-US" sz="1800" dirty="0"/>
              <a:t>Install Java command line tools and create “Hello World” for Java </a:t>
            </a:r>
            <a:r>
              <a:rPr lang="en-US" sz="1800" dirty="0">
                <a:hlinkClick r:id="rId3"/>
              </a:rPr>
              <a:t>[link]</a:t>
            </a:r>
            <a:endParaRPr lang="en-US" sz="1800" dirty="0"/>
          </a:p>
          <a:p>
            <a:pPr marL="457200" indent="-457200">
              <a:spcBef>
                <a:spcPts val="600"/>
              </a:spcBef>
              <a:buFont typeface="+mj-lt"/>
              <a:buAutoNum type="arabicPeriod"/>
            </a:pPr>
            <a:r>
              <a:rPr lang="en-US" sz="1800" dirty="0"/>
              <a:t>Read and be prepared to discuss our Introduction to Object-Oriented Programming Introduction slides</a:t>
            </a:r>
          </a:p>
          <a:p>
            <a:pPr marL="457200" indent="-457200">
              <a:spcBef>
                <a:spcPts val="600"/>
              </a:spcBef>
              <a:buFont typeface="+mj-lt"/>
              <a:buAutoNum type="arabicPeriod"/>
            </a:pPr>
            <a:r>
              <a:rPr lang="en-US" sz="1800" dirty="0"/>
              <a:t>Read: “What is JSON? JavaScript Object Notation explained” </a:t>
            </a:r>
            <a:r>
              <a:rPr lang="en-US" sz="1800" dirty="0">
                <a:hlinkClick r:id="rId4"/>
              </a:rPr>
              <a:t>[link]</a:t>
            </a:r>
            <a:endParaRPr lang="en-US" sz="1800" dirty="0"/>
          </a:p>
          <a:p>
            <a:pPr marL="457200" indent="-457200">
              <a:spcBef>
                <a:spcPts val="600"/>
              </a:spcBef>
              <a:buFont typeface="+mj-lt"/>
              <a:buAutoNum type="arabicPeriod"/>
            </a:pPr>
            <a:r>
              <a:rPr lang="en-US" sz="1800" dirty="0"/>
              <a:t>Read: “JSON Introduction” from W3C </a:t>
            </a:r>
            <a:r>
              <a:rPr lang="en-US" sz="1800" dirty="0">
                <a:hlinkClick r:id="rId5"/>
              </a:rPr>
              <a:t>[link]</a:t>
            </a:r>
            <a:endParaRPr lang="en-US" sz="1800" dirty="0"/>
          </a:p>
          <a:p>
            <a:pPr marL="457200" indent="-457200">
              <a:spcBef>
                <a:spcPts val="600"/>
              </a:spcBef>
              <a:buFont typeface="+mj-lt"/>
              <a:buAutoNum type="arabicPeriod"/>
            </a:pPr>
            <a:r>
              <a:rPr lang="en-US" sz="1800" dirty="0"/>
              <a:t>As a Team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Complete Sprint 1 Quiz</a:t>
            </a:r>
          </a:p>
          <a:p>
            <a:pPr marL="457200" indent="-457200">
              <a:spcBef>
                <a:spcPts val="600"/>
              </a:spcBef>
              <a:buFont typeface="+mj-lt"/>
              <a:buAutoNum type="arabicPeriod"/>
            </a:pPr>
            <a:r>
              <a:rPr lang="en-US" sz="1800" dirty="0"/>
              <a:t>Download class materials by performing: 							“git clone https://github.com/</a:t>
            </a:r>
            <a:r>
              <a:rPr lang="en-US" sz="1800" dirty="0" err="1"/>
              <a:t>EricJPogue</a:t>
            </a:r>
            <a:r>
              <a:rPr lang="en-US" sz="1800" dirty="0"/>
              <a:t>/sp18-cpsc-24500-001.git” </a:t>
            </a:r>
          </a:p>
        </p:txBody>
      </p:sp>
    </p:spTree>
    <p:extLst>
      <p:ext uri="{BB962C8B-B14F-4D97-AF65-F5344CB8AC3E}">
        <p14:creationId xmlns:p14="http://schemas.microsoft.com/office/powerpoint/2010/main" val="8608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Assignment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423555"/>
            <a:ext cx="10515601" cy="5149311"/>
          </a:xfrm>
        </p:spPr>
        <p:txBody>
          <a:bodyPr>
            <a:noAutofit/>
          </a:bodyPr>
          <a:lstStyle/>
          <a:p>
            <a:pPr marL="0" indent="0">
              <a:spcBef>
                <a:spcPts val="4800"/>
              </a:spcBef>
              <a:buNone/>
            </a:pPr>
            <a:r>
              <a:rPr lang="en-US" sz="1800" u="sng" dirty="0"/>
              <a:t>Sprint 2 Items:</a:t>
            </a:r>
          </a:p>
          <a:p>
            <a:pPr marL="457200" indent="-457200">
              <a:spcBef>
                <a:spcPts val="600"/>
              </a:spcBef>
              <a:buFont typeface="+mj-lt"/>
              <a:buAutoNum type="arabicPeriod"/>
            </a:pPr>
            <a:r>
              <a:rPr lang="en-US" sz="1800" dirty="0"/>
              <a:t>Carry-over items from Sprint 1 if any</a:t>
            </a:r>
          </a:p>
          <a:p>
            <a:pPr marL="457200" indent="-457200">
              <a:spcBef>
                <a:spcPts val="600"/>
              </a:spcBef>
              <a:buFont typeface="+mj-lt"/>
              <a:buAutoNum type="arabicPeriod"/>
            </a:pPr>
            <a:r>
              <a:rPr lang="en-US" sz="1800" dirty="0"/>
              <a:t>As a </a:t>
            </a:r>
            <a:r>
              <a:rPr lang="en-US" sz="1800" u="sng" dirty="0"/>
              <a:t>Class</a:t>
            </a:r>
            <a:r>
              <a:rPr lang="en-US" sz="1800" dirty="0"/>
              <a:t> agree on a </a:t>
            </a:r>
            <a:r>
              <a:rPr lang="en-US" sz="1800" u="sng" dirty="0"/>
              <a:t>standard</a:t>
            </a:r>
            <a:r>
              <a:rPr lang="en-US" sz="1800" dirty="0"/>
              <a:t> and extensible “My Information” JSON format and associated data requirements that include FirstName, </a:t>
            </a:r>
            <a:r>
              <a:rPr lang="en-US" sz="1800" dirty="0" err="1"/>
              <a:t>LastName</a:t>
            </a:r>
            <a:r>
              <a:rPr lang="en-US" sz="1800" dirty="0"/>
              <a:t>, </a:t>
            </a:r>
            <a:r>
              <a:rPr lang="en-US" sz="1800" dirty="0" err="1"/>
              <a:t>PreferredName</a:t>
            </a:r>
            <a:r>
              <a:rPr lang="en-US" sz="1800" dirty="0"/>
              <a:t>, </a:t>
            </a:r>
            <a:r>
              <a:rPr lang="en-US" sz="1800" dirty="0" err="1"/>
              <a:t>TeamName</a:t>
            </a:r>
            <a:r>
              <a:rPr lang="en-US" sz="1800" dirty="0"/>
              <a:t>, </a:t>
            </a:r>
            <a:r>
              <a:rPr lang="en-US" sz="1800" dirty="0" err="1"/>
              <a:t>SeatLocation</a:t>
            </a:r>
            <a:r>
              <a:rPr lang="en-US" sz="1800" dirty="0"/>
              <a:t>, and Roles* at a minimum</a:t>
            </a:r>
          </a:p>
          <a:p>
            <a:pPr marL="457200" indent="-457200">
              <a:spcBef>
                <a:spcPts val="600"/>
              </a:spcBef>
              <a:buFont typeface="+mj-lt"/>
              <a:buAutoNum type="arabicPeriod"/>
            </a:pPr>
            <a:r>
              <a:rPr lang="en-US" sz="1800" dirty="0"/>
              <a:t>Individually setup a Microsoft Imagine Azure account </a:t>
            </a:r>
            <a:r>
              <a:rPr lang="en-US" sz="1800" dirty="0">
                <a:hlinkClick r:id="rId3"/>
              </a:rPr>
              <a:t>[link]</a:t>
            </a:r>
            <a:endParaRPr lang="en-US" sz="1800" dirty="0"/>
          </a:p>
          <a:p>
            <a:pPr marL="457200" indent="-457200">
              <a:spcBef>
                <a:spcPts val="600"/>
              </a:spcBef>
              <a:buFont typeface="+mj-lt"/>
              <a:buAutoNum type="arabicPeriod"/>
            </a:pPr>
            <a:r>
              <a:rPr lang="en-US" sz="1800" dirty="0"/>
              <a:t>Individually complete the Azure static website tutorial... leave the site in place </a:t>
            </a:r>
            <a:r>
              <a:rPr lang="en-US" sz="1800" dirty="0">
                <a:hlinkClick r:id="rId4"/>
              </a:rPr>
              <a:t>[link]</a:t>
            </a:r>
            <a:r>
              <a:rPr lang="en-US" sz="1800" dirty="0"/>
              <a:t>*</a:t>
            </a:r>
          </a:p>
          <a:p>
            <a:pPr marL="457200" indent="-457200">
              <a:spcBef>
                <a:spcPts val="600"/>
              </a:spcBef>
              <a:buFont typeface="+mj-lt"/>
              <a:buAutoNum type="arabicPeriod"/>
            </a:pPr>
            <a:r>
              <a:rPr lang="en-US" sz="1800" dirty="0"/>
              <a:t>Individually complete a “permanent” personal static website where you will initially host your “My Information” JSON file for this class utilizing the previous tutorial to create the new website</a:t>
            </a:r>
          </a:p>
          <a:p>
            <a:pPr marL="457200" indent="-457200">
              <a:spcBef>
                <a:spcPts val="600"/>
              </a:spcBef>
              <a:buFont typeface="+mj-lt"/>
              <a:buAutoNum type="arabicPeriod"/>
            </a:pPr>
            <a:r>
              <a:rPr lang="en-US" sz="1800" dirty="0"/>
              <a:t>Pull (or “re-clone”) class content site, review “source” folder projects, and compile/run each sample:		“git clone https://github.com/</a:t>
            </a:r>
            <a:r>
              <a:rPr lang="en-US" sz="1800" dirty="0" err="1"/>
              <a:t>EricJPogue</a:t>
            </a:r>
            <a:r>
              <a:rPr lang="en-US" sz="1800" dirty="0"/>
              <a:t>/sp18-cpsc-24500-001.git” </a:t>
            </a:r>
          </a:p>
          <a:p>
            <a:pPr marL="457200" indent="-457200">
              <a:spcBef>
                <a:spcPts val="600"/>
              </a:spcBef>
              <a:buFont typeface="+mj-lt"/>
              <a:buAutoNum type="arabicPeriod"/>
            </a:pPr>
            <a:r>
              <a:rPr lang="en-US" sz="1800" dirty="0"/>
              <a:t>Discussion Board</a:t>
            </a:r>
          </a:p>
          <a:p>
            <a:pPr marL="457200" indent="-457200">
              <a:spcBef>
                <a:spcPts val="600"/>
              </a:spcBef>
              <a:buFont typeface="+mj-lt"/>
              <a:buAutoNum type="arabicPeriod"/>
            </a:pPr>
            <a:r>
              <a:rPr lang="en-US" sz="1800" dirty="0"/>
              <a:t>Assignment / Quiz #2</a:t>
            </a:r>
          </a:p>
          <a:p>
            <a:pPr marL="457200" indent="-457200">
              <a:spcBef>
                <a:spcPts val="600"/>
              </a:spcBef>
              <a:buFont typeface="+mj-lt"/>
              <a:buAutoNum type="arabicPeriod"/>
            </a:pPr>
            <a:endParaRPr lang="en-US" sz="1800" dirty="0"/>
          </a:p>
          <a:p>
            <a:pPr marL="457200" indent="-457200">
              <a:spcBef>
                <a:spcPts val="600"/>
              </a:spcBef>
              <a:buFont typeface="+mj-lt"/>
              <a:buAutoNum type="arabicPeriod"/>
            </a:pPr>
            <a:endParaRPr lang="en-US" sz="1800" dirty="0"/>
          </a:p>
          <a:p>
            <a:pPr marL="0" indent="0">
              <a:spcBef>
                <a:spcPts val="600"/>
              </a:spcBef>
              <a:buNone/>
            </a:pPr>
            <a:r>
              <a:rPr lang="en-US" sz="1800" dirty="0"/>
              <a:t>*Note that to complete Item #4 the Azure static website tutorial you will likely need to setup a Pay-As-You-Go account in order to obtain storage for the Web Bash Shell.</a:t>
            </a:r>
          </a:p>
          <a:p>
            <a:pPr marL="0" indent="0">
              <a:spcBef>
                <a:spcPts val="600"/>
              </a:spcBef>
              <a:buNone/>
            </a:pPr>
            <a:endParaRPr lang="en-US" sz="1800" dirty="0"/>
          </a:p>
        </p:txBody>
      </p:sp>
    </p:spTree>
    <p:extLst>
      <p:ext uri="{BB962C8B-B14F-4D97-AF65-F5344CB8AC3E}">
        <p14:creationId xmlns:p14="http://schemas.microsoft.com/office/powerpoint/2010/main" val="114512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 Team Standup</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Items 1-8 from Sprint 1 Done?... Please be transparent.</a:t>
            </a:r>
          </a:p>
          <a:p>
            <a:pPr marL="0" indent="0">
              <a:buNone/>
            </a:pPr>
            <a:r>
              <a:rPr lang="en-US" sz="2000" dirty="0"/>
              <a:t>Are there any impediments in your way?</a:t>
            </a:r>
          </a:p>
        </p:txBody>
      </p:sp>
    </p:spTree>
    <p:extLst>
      <p:ext uri="{BB962C8B-B14F-4D97-AF65-F5344CB8AC3E}">
        <p14:creationId xmlns:p14="http://schemas.microsoft.com/office/powerpoint/2010/main" val="158005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1211-FC36-4363-9004-3F2A6A658878}"/>
              </a:ext>
            </a:extLst>
          </p:cNvPr>
          <p:cNvSpPr>
            <a:spLocks noGrp="1"/>
          </p:cNvSpPr>
          <p:nvPr>
            <p:ph type="title"/>
          </p:nvPr>
        </p:nvSpPr>
        <p:spPr/>
        <p:txBody>
          <a:bodyPr/>
          <a:lstStyle/>
          <a:p>
            <a:r>
              <a:rPr lang="en-US" dirty="0"/>
              <a:t>Scrum-of-Scrums Report-out</a:t>
            </a:r>
          </a:p>
        </p:txBody>
      </p:sp>
      <p:sp>
        <p:nvSpPr>
          <p:cNvPr id="3" name="Content Placeholder 2">
            <a:extLst>
              <a:ext uri="{FF2B5EF4-FFF2-40B4-BE49-F238E27FC236}">
                <a16:creationId xmlns:a16="http://schemas.microsoft.com/office/drawing/2014/main" id="{3AC1B704-DD28-49B8-BA82-BF8622854AA9}"/>
              </a:ext>
            </a:extLst>
          </p:cNvPr>
          <p:cNvSpPr>
            <a:spLocks noGrp="1"/>
          </p:cNvSpPr>
          <p:nvPr>
            <p:ph idx="1"/>
          </p:nvPr>
        </p:nvSpPr>
        <p:spPr/>
        <p:txBody>
          <a:bodyPr>
            <a:normAutofit/>
          </a:bodyPr>
          <a:lstStyle/>
          <a:p>
            <a:pPr marL="0" indent="0">
              <a:buNone/>
            </a:pPr>
            <a:r>
              <a:rPr lang="en-US" sz="2000" dirty="0"/>
              <a:t>Repeat: The “daily” scrum meeting is not used as a problem-solving or issue resolution meeting. Issues that are raised are taken offline and usually dealt with by the relevant subgroup immediately after the meeting. During the daily scrum, each team member answers the following three questions:</a:t>
            </a:r>
          </a:p>
          <a:p>
            <a:pPr marL="0" indent="0">
              <a:buNone/>
            </a:pPr>
            <a:endParaRPr lang="en-US" sz="2000" dirty="0"/>
          </a:p>
          <a:p>
            <a:pPr marL="0" indent="0">
              <a:buNone/>
            </a:pPr>
            <a:r>
              <a:rPr lang="en-US" sz="2000" dirty="0"/>
              <a:t>What did you do since our last standup?</a:t>
            </a:r>
          </a:p>
          <a:p>
            <a:pPr marL="0" indent="0">
              <a:buNone/>
            </a:pPr>
            <a:r>
              <a:rPr lang="en-US" sz="2000" dirty="0"/>
              <a:t>What will you do before our next standup?</a:t>
            </a:r>
          </a:p>
          <a:p>
            <a:pPr marL="0" indent="0">
              <a:buNone/>
            </a:pPr>
            <a:r>
              <a:rPr lang="en-US" sz="2000" dirty="0"/>
              <a:t>Are Items 1-8 from Sprint 1 Done?</a:t>
            </a:r>
          </a:p>
          <a:p>
            <a:pPr marL="0" indent="0">
              <a:buNone/>
            </a:pPr>
            <a:r>
              <a:rPr lang="en-US" sz="2000" dirty="0"/>
              <a:t>Are there any impediments in your way that you need help from outside the Team to resolve? </a:t>
            </a:r>
          </a:p>
        </p:txBody>
      </p:sp>
    </p:spTree>
    <p:extLst>
      <p:ext uri="{BB962C8B-B14F-4D97-AF65-F5344CB8AC3E}">
        <p14:creationId xmlns:p14="http://schemas.microsoft.com/office/powerpoint/2010/main" val="318709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3461563"/>
          </a:xfrm>
        </p:spPr>
        <p:txBody>
          <a:bodyPr>
            <a:normAutofit/>
          </a:bodyPr>
          <a:lstStyle/>
          <a:p>
            <a:r>
              <a:rPr lang="en-US" sz="4800" dirty="0"/>
              <a:t>Class JSON format… and how to determine your seat</a:t>
            </a:r>
          </a:p>
        </p:txBody>
      </p:sp>
    </p:spTree>
    <p:extLst>
      <p:ext uri="{BB962C8B-B14F-4D97-AF65-F5344CB8AC3E}">
        <p14:creationId xmlns:p14="http://schemas.microsoft.com/office/powerpoint/2010/main" val="356938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ED2CFA-515A-4535-99D1-90F9E5D59FC4}"/>
              </a:ext>
            </a:extLst>
          </p:cNvPr>
          <p:cNvPicPr>
            <a:picLocks noChangeAspect="1"/>
          </p:cNvPicPr>
          <p:nvPr/>
        </p:nvPicPr>
        <p:blipFill>
          <a:blip r:embed="rId3"/>
          <a:stretch>
            <a:fillRect/>
          </a:stretch>
        </p:blipFill>
        <p:spPr>
          <a:xfrm>
            <a:off x="3386137" y="2295525"/>
            <a:ext cx="5419725" cy="2266950"/>
          </a:xfrm>
          <a:prstGeom prst="rect">
            <a:avLst/>
          </a:prstGeom>
        </p:spPr>
      </p:pic>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My “my-</a:t>
            </a:r>
            <a:r>
              <a:rPr lang="en-US" sz="3600" dirty="0" err="1"/>
              <a:t>information.json</a:t>
            </a:r>
            <a:r>
              <a:rPr lang="en-US" sz="3600" dirty="0"/>
              <a:t>” File</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525773"/>
            <a:ext cx="10515601" cy="394012"/>
          </a:xfrm>
        </p:spPr>
        <p:txBody>
          <a:bodyPr>
            <a:normAutofit/>
          </a:bodyPr>
          <a:lstStyle/>
          <a:p>
            <a:pPr marL="0" indent="0">
              <a:spcBef>
                <a:spcPts val="4800"/>
              </a:spcBef>
              <a:buNone/>
            </a:pPr>
            <a:r>
              <a:rPr lang="en-US" sz="2000" dirty="0"/>
              <a:t>JSON URL: “http://sp18-cpsc-24500-001.azurewebsites.net/my-</a:t>
            </a:r>
            <a:r>
              <a:rPr lang="en-US" sz="2000" dirty="0" err="1"/>
              <a:t>information.json</a:t>
            </a:r>
            <a:r>
              <a:rPr lang="en-US" sz="2000" dirty="0"/>
              <a:t>”</a:t>
            </a:r>
          </a:p>
        </p:txBody>
      </p:sp>
    </p:spTree>
    <p:extLst>
      <p:ext uri="{BB962C8B-B14F-4D97-AF65-F5344CB8AC3E}">
        <p14:creationId xmlns:p14="http://schemas.microsoft.com/office/powerpoint/2010/main" val="335720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Finding </a:t>
            </a:r>
            <a:r>
              <a:rPr lang="en-US" sz="3600" dirty="0" err="1"/>
              <a:t>SeatLocation</a:t>
            </a:r>
            <a:endParaRPr lang="en-US" sz="3600" dirty="0"/>
          </a:p>
        </p:txBody>
      </p:sp>
      <p:pic>
        <p:nvPicPr>
          <p:cNvPr id="2" name="Picture 1">
            <a:extLst>
              <a:ext uri="{FF2B5EF4-FFF2-40B4-BE49-F238E27FC236}">
                <a16:creationId xmlns:a16="http://schemas.microsoft.com/office/drawing/2014/main" id="{D60A8BB5-3A1F-4904-857E-352507056918}"/>
              </a:ext>
            </a:extLst>
          </p:cNvPr>
          <p:cNvPicPr>
            <a:picLocks noChangeAspect="1"/>
          </p:cNvPicPr>
          <p:nvPr/>
        </p:nvPicPr>
        <p:blipFill>
          <a:blip r:embed="rId3"/>
          <a:stretch>
            <a:fillRect/>
          </a:stretch>
        </p:blipFill>
        <p:spPr>
          <a:xfrm>
            <a:off x="1004887" y="1800225"/>
            <a:ext cx="10182225" cy="3257550"/>
          </a:xfrm>
          <a:prstGeom prst="rect">
            <a:avLst/>
          </a:prstGeom>
        </p:spPr>
      </p:pic>
    </p:spTree>
    <p:extLst>
      <p:ext uri="{BB962C8B-B14F-4D97-AF65-F5344CB8AC3E}">
        <p14:creationId xmlns:p14="http://schemas.microsoft.com/office/powerpoint/2010/main" val="645271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2789</TotalTime>
  <Words>778</Words>
  <Application>Microsoft Office PowerPoint</Application>
  <PresentationFormat>Widescreen</PresentationFormat>
  <Paragraphs>104</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Object-Oriented Programming Week 4 Session 2 Eric Pogue</vt:lpstr>
      <vt:lpstr>PowerPoint Presentation</vt:lpstr>
      <vt:lpstr>Assignment</vt:lpstr>
      <vt:lpstr>Assignment</vt:lpstr>
      <vt:lpstr>Scrum Team Standup</vt:lpstr>
      <vt:lpstr>Scrum-of-Scrums Report-out</vt:lpstr>
      <vt:lpstr>Class JSON format… and how to determine your seat</vt:lpstr>
      <vt:lpstr>My “my-information.json” File</vt:lpstr>
      <vt:lpstr>Finding SeatLocation</vt:lpstr>
      <vt:lpstr>My “web.config” File</vt:lpstr>
      <vt:lpstr>More Object-Oriented Programming (OOP)… Coding Together</vt:lpstr>
      <vt:lpstr>Wrap-up</vt:lpstr>
      <vt:lpstr>End of Session</vt:lpstr>
      <vt:lpstr>Previous Assignments</vt:lpstr>
      <vt:lpstr>PowerPoint Presentation</vt:lpstr>
      <vt:lpstr>Assignment Review through Scrum of Scrums Standup</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Distributed Programming Session: Week 1 Session 1  Instructor: Eric Pogue</dc:title>
  <dc:creator>Eric Pogue</dc:creator>
  <cp:lastModifiedBy>Eric Pogue</cp:lastModifiedBy>
  <cp:revision>117</cp:revision>
  <cp:lastPrinted>2017-08-28T20:16:11Z</cp:lastPrinted>
  <dcterms:created xsi:type="dcterms:W3CDTF">2017-08-24T13:36:27Z</dcterms:created>
  <dcterms:modified xsi:type="dcterms:W3CDTF">2018-02-13T13:11:44Z</dcterms:modified>
</cp:coreProperties>
</file>