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7" r:id="rId2"/>
    <p:sldId id="334" r:id="rId3"/>
    <p:sldId id="319" r:id="rId4"/>
    <p:sldId id="343" r:id="rId5"/>
    <p:sldId id="486" r:id="rId6"/>
    <p:sldId id="483" r:id="rId7"/>
    <p:sldId id="484" r:id="rId8"/>
    <p:sldId id="485" r:id="rId9"/>
    <p:sldId id="263" r:id="rId10"/>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5" autoAdjust="0"/>
    <p:restoredTop sz="69074" autoAdjust="0"/>
  </p:normalViewPr>
  <p:slideViewPr>
    <p:cSldViewPr snapToGrid="0">
      <p:cViewPr varScale="1">
        <p:scale>
          <a:sx n="179" d="100"/>
          <a:sy n="179" d="100"/>
        </p:scale>
        <p:origin x="2952" y="162"/>
      </p:cViewPr>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53" tIns="48327" rIns="96653" bIns="48327" rtlCol="0"/>
          <a:lstStyle>
            <a:lvl1pPr algn="l">
              <a:defRPr sz="12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53" tIns="48327" rIns="96653" bIns="48327" rtlCol="0"/>
          <a:lstStyle>
            <a:lvl1pPr algn="r">
              <a:defRPr sz="1200"/>
            </a:lvl1pPr>
          </a:lstStyle>
          <a:p>
            <a:fld id="{1CF91C02-A59E-4778-8D4F-4840DBBEFA68}" type="datetimeFigureOut">
              <a:rPr lang="en-US" smtClean="0"/>
              <a:t>4/24/2018</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53" tIns="48327" rIns="96653" bIns="48327"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53" tIns="48327" rIns="96653" bIns="48327"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1726"/>
          </a:xfrm>
          <a:prstGeom prst="rect">
            <a:avLst/>
          </a:prstGeom>
        </p:spPr>
        <p:txBody>
          <a:bodyPr vert="horz" lIns="96653" tIns="48327" rIns="96653" bIns="48327" rtlCol="0" anchor="b"/>
          <a:lstStyle>
            <a:lvl1pPr algn="l">
              <a:defRPr sz="1200"/>
            </a:lvl1pPr>
          </a:lstStyle>
          <a:p>
            <a:endParaRPr lang="en-US"/>
          </a:p>
        </p:txBody>
      </p:sp>
      <p:sp>
        <p:nvSpPr>
          <p:cNvPr id="7" name="Slide Number Placeholder 6"/>
          <p:cNvSpPr>
            <a:spLocks noGrp="1"/>
          </p:cNvSpPr>
          <p:nvPr>
            <p:ph type="sldNum" sz="quarter" idx="5"/>
          </p:nvPr>
        </p:nvSpPr>
        <p:spPr>
          <a:xfrm>
            <a:off x="4143587" y="9119475"/>
            <a:ext cx="3169920" cy="481726"/>
          </a:xfrm>
          <a:prstGeom prst="rect">
            <a:avLst/>
          </a:prstGeom>
        </p:spPr>
        <p:txBody>
          <a:bodyPr vert="horz" lIns="96653" tIns="48327" rIns="96653" bIns="48327" rtlCol="0" anchor="b"/>
          <a:lstStyle>
            <a:lvl1pPr algn="r">
              <a:defRPr sz="1200"/>
            </a:lvl1pPr>
          </a:lstStyle>
          <a:p>
            <a:fld id="{23B99BB9-C7F6-43B3-A122-46088ABB36FB}" type="slidenum">
              <a:rPr lang="en-US" smtClean="0"/>
              <a:t>‹#›</a:t>
            </a:fld>
            <a:endParaRPr lang="en-US"/>
          </a:p>
        </p:txBody>
      </p:sp>
    </p:spTree>
    <p:extLst>
      <p:ext uri="{BB962C8B-B14F-4D97-AF65-F5344CB8AC3E}">
        <p14:creationId xmlns:p14="http://schemas.microsoft.com/office/powerpoint/2010/main" val="1826948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a:t>
            </a:fld>
            <a:endParaRPr lang="en-US"/>
          </a:p>
        </p:txBody>
      </p:sp>
    </p:spTree>
    <p:extLst>
      <p:ext uri="{BB962C8B-B14F-4D97-AF65-F5344CB8AC3E}">
        <p14:creationId xmlns:p14="http://schemas.microsoft.com/office/powerpoint/2010/main" val="2142911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a:t>
            </a:fld>
            <a:endParaRPr lang="en-US" dirty="0"/>
          </a:p>
        </p:txBody>
      </p:sp>
    </p:spTree>
    <p:extLst>
      <p:ext uri="{BB962C8B-B14F-4D97-AF65-F5344CB8AC3E}">
        <p14:creationId xmlns:p14="http://schemas.microsoft.com/office/powerpoint/2010/main" val="14022572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6</a:t>
            </a:fld>
            <a:endParaRPr lang="en-US" dirty="0"/>
          </a:p>
        </p:txBody>
      </p:sp>
    </p:spTree>
    <p:extLst>
      <p:ext uri="{BB962C8B-B14F-4D97-AF65-F5344CB8AC3E}">
        <p14:creationId xmlns:p14="http://schemas.microsoft.com/office/powerpoint/2010/main" val="13384553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7</a:t>
            </a:fld>
            <a:endParaRPr lang="en-US" dirty="0"/>
          </a:p>
        </p:txBody>
      </p:sp>
    </p:spTree>
    <p:extLst>
      <p:ext uri="{BB962C8B-B14F-4D97-AF65-F5344CB8AC3E}">
        <p14:creationId xmlns:p14="http://schemas.microsoft.com/office/powerpoint/2010/main" val="18119924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8</a:t>
            </a:fld>
            <a:endParaRPr lang="en-US" dirty="0"/>
          </a:p>
        </p:txBody>
      </p:sp>
    </p:spTree>
    <p:extLst>
      <p:ext uri="{BB962C8B-B14F-4D97-AF65-F5344CB8AC3E}">
        <p14:creationId xmlns:p14="http://schemas.microsoft.com/office/powerpoint/2010/main" val="3525096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9</a:t>
            </a:fld>
            <a:endParaRPr lang="en-US" dirty="0"/>
          </a:p>
        </p:txBody>
      </p:sp>
    </p:spTree>
    <p:extLst>
      <p:ext uri="{BB962C8B-B14F-4D97-AF65-F5344CB8AC3E}">
        <p14:creationId xmlns:p14="http://schemas.microsoft.com/office/powerpoint/2010/main" val="38507769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3C455-831E-4420-AAF5-7B5275339A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71B8BA-2662-420C-93D2-B4A75BECAD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C8C490-A978-448B-B63A-95C0EDBDCDA8}"/>
              </a:ext>
            </a:extLst>
          </p:cNvPr>
          <p:cNvSpPr>
            <a:spLocks noGrp="1"/>
          </p:cNvSpPr>
          <p:nvPr>
            <p:ph type="dt" sz="half" idx="10"/>
          </p:nvPr>
        </p:nvSpPr>
        <p:spPr/>
        <p:txBody>
          <a:bodyPr/>
          <a:lstStyle/>
          <a:p>
            <a:fld id="{5FB62F81-FD80-4AA8-93CA-E835B40BE667}" type="datetimeFigureOut">
              <a:rPr lang="en-US" smtClean="0"/>
              <a:t>4/24/2018</a:t>
            </a:fld>
            <a:endParaRPr lang="en-US"/>
          </a:p>
        </p:txBody>
      </p:sp>
      <p:sp>
        <p:nvSpPr>
          <p:cNvPr id="5" name="Footer Placeholder 4">
            <a:extLst>
              <a:ext uri="{FF2B5EF4-FFF2-40B4-BE49-F238E27FC236}">
                <a16:creationId xmlns:a16="http://schemas.microsoft.com/office/drawing/2014/main" id="{44F91E26-7A64-4211-A939-3860EB4310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D5C404-7D71-40A3-B09F-2957ADFC94AE}"/>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492846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EDF1D-A2D2-4D88-AA76-3736A56135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22D4B26-F186-41D9-AC40-AD9F0210D33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3A0D7B-CF2D-4784-8BF2-4194618BE834}"/>
              </a:ext>
            </a:extLst>
          </p:cNvPr>
          <p:cNvSpPr>
            <a:spLocks noGrp="1"/>
          </p:cNvSpPr>
          <p:nvPr>
            <p:ph type="dt" sz="half" idx="10"/>
          </p:nvPr>
        </p:nvSpPr>
        <p:spPr/>
        <p:txBody>
          <a:bodyPr/>
          <a:lstStyle/>
          <a:p>
            <a:fld id="{5FB62F81-FD80-4AA8-93CA-E835B40BE667}" type="datetimeFigureOut">
              <a:rPr lang="en-US" smtClean="0"/>
              <a:t>4/24/2018</a:t>
            </a:fld>
            <a:endParaRPr lang="en-US"/>
          </a:p>
        </p:txBody>
      </p:sp>
      <p:sp>
        <p:nvSpPr>
          <p:cNvPr id="5" name="Footer Placeholder 4">
            <a:extLst>
              <a:ext uri="{FF2B5EF4-FFF2-40B4-BE49-F238E27FC236}">
                <a16:creationId xmlns:a16="http://schemas.microsoft.com/office/drawing/2014/main" id="{073FDC74-B109-4DE9-9FD1-250BB00A3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DF9BB5-DD53-4702-A8B1-85175D633325}"/>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67302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06A5A5-DB12-437C-AB2F-D0045DBBF6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CEC960-BF96-4F15-9BBF-96B93A65F7B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984198-A49F-4E6C-96F8-F3838E6D662A}"/>
              </a:ext>
            </a:extLst>
          </p:cNvPr>
          <p:cNvSpPr>
            <a:spLocks noGrp="1"/>
          </p:cNvSpPr>
          <p:nvPr>
            <p:ph type="dt" sz="half" idx="10"/>
          </p:nvPr>
        </p:nvSpPr>
        <p:spPr/>
        <p:txBody>
          <a:bodyPr/>
          <a:lstStyle/>
          <a:p>
            <a:fld id="{5FB62F81-FD80-4AA8-93CA-E835B40BE667}" type="datetimeFigureOut">
              <a:rPr lang="en-US" smtClean="0"/>
              <a:t>4/24/2018</a:t>
            </a:fld>
            <a:endParaRPr lang="en-US"/>
          </a:p>
        </p:txBody>
      </p:sp>
      <p:sp>
        <p:nvSpPr>
          <p:cNvPr id="5" name="Footer Placeholder 4">
            <a:extLst>
              <a:ext uri="{FF2B5EF4-FFF2-40B4-BE49-F238E27FC236}">
                <a16:creationId xmlns:a16="http://schemas.microsoft.com/office/drawing/2014/main" id="{86CECD99-4493-400E-92BC-43836113D0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33D996-0A87-4973-B6BA-B5BC97B6F1A1}"/>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445273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65339-DC3D-4046-9ADE-47545BF138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18011A-7CE3-4B35-B259-549F255DA6D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2FC54B-4989-40E0-8190-0064B1BC3271}"/>
              </a:ext>
            </a:extLst>
          </p:cNvPr>
          <p:cNvSpPr>
            <a:spLocks noGrp="1"/>
          </p:cNvSpPr>
          <p:nvPr>
            <p:ph type="dt" sz="half" idx="10"/>
          </p:nvPr>
        </p:nvSpPr>
        <p:spPr/>
        <p:txBody>
          <a:bodyPr/>
          <a:lstStyle/>
          <a:p>
            <a:fld id="{5FB62F81-FD80-4AA8-93CA-E835B40BE667}" type="datetimeFigureOut">
              <a:rPr lang="en-US" smtClean="0"/>
              <a:t>4/24/2018</a:t>
            </a:fld>
            <a:endParaRPr lang="en-US"/>
          </a:p>
        </p:txBody>
      </p:sp>
      <p:sp>
        <p:nvSpPr>
          <p:cNvPr id="5" name="Footer Placeholder 4">
            <a:extLst>
              <a:ext uri="{FF2B5EF4-FFF2-40B4-BE49-F238E27FC236}">
                <a16:creationId xmlns:a16="http://schemas.microsoft.com/office/drawing/2014/main" id="{269D177F-3853-4918-9396-8DB6C6AF0D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E018FD-DCA7-4785-B30E-816703C003F0}"/>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4257018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6C051-F98C-4AF9-8AEF-875A24CB5A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F1CD024-06EC-4A93-8CC6-216C90D0E0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10D3C9A-8421-4C3E-8B4A-FCFB60601267}"/>
              </a:ext>
            </a:extLst>
          </p:cNvPr>
          <p:cNvSpPr>
            <a:spLocks noGrp="1"/>
          </p:cNvSpPr>
          <p:nvPr>
            <p:ph type="dt" sz="half" idx="10"/>
          </p:nvPr>
        </p:nvSpPr>
        <p:spPr/>
        <p:txBody>
          <a:bodyPr/>
          <a:lstStyle/>
          <a:p>
            <a:fld id="{5FB62F81-FD80-4AA8-93CA-E835B40BE667}" type="datetimeFigureOut">
              <a:rPr lang="en-US" smtClean="0"/>
              <a:t>4/24/2018</a:t>
            </a:fld>
            <a:endParaRPr lang="en-US"/>
          </a:p>
        </p:txBody>
      </p:sp>
      <p:sp>
        <p:nvSpPr>
          <p:cNvPr id="5" name="Footer Placeholder 4">
            <a:extLst>
              <a:ext uri="{FF2B5EF4-FFF2-40B4-BE49-F238E27FC236}">
                <a16:creationId xmlns:a16="http://schemas.microsoft.com/office/drawing/2014/main" id="{03E583CB-0B91-414A-B739-8022E58F55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4DE307-2DDB-45DB-8E10-FA3993C53B8A}"/>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187090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B7465-3AC4-420D-8FB1-ABCF5949DF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2674F1-D18D-427C-9923-81F07500D57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D0845B-5E56-48A9-857D-9377324191A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C89C73-D75E-4B3D-97C8-DBB0E68636E5}"/>
              </a:ext>
            </a:extLst>
          </p:cNvPr>
          <p:cNvSpPr>
            <a:spLocks noGrp="1"/>
          </p:cNvSpPr>
          <p:nvPr>
            <p:ph type="dt" sz="half" idx="10"/>
          </p:nvPr>
        </p:nvSpPr>
        <p:spPr/>
        <p:txBody>
          <a:bodyPr/>
          <a:lstStyle/>
          <a:p>
            <a:fld id="{5FB62F81-FD80-4AA8-93CA-E835B40BE667}" type="datetimeFigureOut">
              <a:rPr lang="en-US" smtClean="0"/>
              <a:t>4/24/2018</a:t>
            </a:fld>
            <a:endParaRPr lang="en-US"/>
          </a:p>
        </p:txBody>
      </p:sp>
      <p:sp>
        <p:nvSpPr>
          <p:cNvPr id="6" name="Footer Placeholder 5">
            <a:extLst>
              <a:ext uri="{FF2B5EF4-FFF2-40B4-BE49-F238E27FC236}">
                <a16:creationId xmlns:a16="http://schemas.microsoft.com/office/drawing/2014/main" id="{5953AFEA-8A7F-45CF-93B8-7F3B5A0692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39FC2F-B2E0-4898-8B67-7BB87BCA5A4C}"/>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2916250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FE785-9F16-4311-A71A-94203A1CC6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90E02F-1513-431D-8BD6-DC72FCA359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CE3A99F-6893-49D8-BE13-26CA09F038A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75ABEE-2ABE-4861-A480-D9CA5ABD27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98955B-715F-4992-B5DC-774996D3DF4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3E99852-689C-485E-A1CD-81301E00BA47}"/>
              </a:ext>
            </a:extLst>
          </p:cNvPr>
          <p:cNvSpPr>
            <a:spLocks noGrp="1"/>
          </p:cNvSpPr>
          <p:nvPr>
            <p:ph type="dt" sz="half" idx="10"/>
          </p:nvPr>
        </p:nvSpPr>
        <p:spPr/>
        <p:txBody>
          <a:bodyPr/>
          <a:lstStyle/>
          <a:p>
            <a:fld id="{5FB62F81-FD80-4AA8-93CA-E835B40BE667}" type="datetimeFigureOut">
              <a:rPr lang="en-US" smtClean="0"/>
              <a:t>4/24/2018</a:t>
            </a:fld>
            <a:endParaRPr lang="en-US"/>
          </a:p>
        </p:txBody>
      </p:sp>
      <p:sp>
        <p:nvSpPr>
          <p:cNvPr id="8" name="Footer Placeholder 7">
            <a:extLst>
              <a:ext uri="{FF2B5EF4-FFF2-40B4-BE49-F238E27FC236}">
                <a16:creationId xmlns:a16="http://schemas.microsoft.com/office/drawing/2014/main" id="{13846F57-A636-4AEB-AE87-4BB1D733D2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DCD6FC-D99A-4BF2-85FF-4C93EE851F96}"/>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994125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147B3-7610-4B0C-AA06-ACFCEC7D28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684655-5F95-4BF5-98E2-317FA71F67C0}"/>
              </a:ext>
            </a:extLst>
          </p:cNvPr>
          <p:cNvSpPr>
            <a:spLocks noGrp="1"/>
          </p:cNvSpPr>
          <p:nvPr>
            <p:ph type="dt" sz="half" idx="10"/>
          </p:nvPr>
        </p:nvSpPr>
        <p:spPr/>
        <p:txBody>
          <a:bodyPr/>
          <a:lstStyle/>
          <a:p>
            <a:fld id="{5FB62F81-FD80-4AA8-93CA-E835B40BE667}" type="datetimeFigureOut">
              <a:rPr lang="en-US" smtClean="0"/>
              <a:t>4/24/2018</a:t>
            </a:fld>
            <a:endParaRPr lang="en-US"/>
          </a:p>
        </p:txBody>
      </p:sp>
      <p:sp>
        <p:nvSpPr>
          <p:cNvPr id="4" name="Footer Placeholder 3">
            <a:extLst>
              <a:ext uri="{FF2B5EF4-FFF2-40B4-BE49-F238E27FC236}">
                <a16:creationId xmlns:a16="http://schemas.microsoft.com/office/drawing/2014/main" id="{B3A7A9B1-9A01-417B-95A3-3D02F09C6C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487BB0-8733-415D-8978-88206CD465A9}"/>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289777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20C482-9CD7-41D3-8523-72545A9EE729}"/>
              </a:ext>
            </a:extLst>
          </p:cNvPr>
          <p:cNvSpPr>
            <a:spLocks noGrp="1"/>
          </p:cNvSpPr>
          <p:nvPr>
            <p:ph type="dt" sz="half" idx="10"/>
          </p:nvPr>
        </p:nvSpPr>
        <p:spPr/>
        <p:txBody>
          <a:bodyPr/>
          <a:lstStyle/>
          <a:p>
            <a:fld id="{5FB62F81-FD80-4AA8-93CA-E835B40BE667}" type="datetimeFigureOut">
              <a:rPr lang="en-US" smtClean="0"/>
              <a:t>4/24/2018</a:t>
            </a:fld>
            <a:endParaRPr lang="en-US"/>
          </a:p>
        </p:txBody>
      </p:sp>
      <p:sp>
        <p:nvSpPr>
          <p:cNvPr id="3" name="Footer Placeholder 2">
            <a:extLst>
              <a:ext uri="{FF2B5EF4-FFF2-40B4-BE49-F238E27FC236}">
                <a16:creationId xmlns:a16="http://schemas.microsoft.com/office/drawing/2014/main" id="{1DDE5A83-6AFF-4B43-8418-F51F0DC404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7E7312-00EF-4646-AA53-4A2BE55ADF0D}"/>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789904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BDB94-95F6-4081-B0F6-38E6F63FA6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41AD76-95A8-4FCF-BC7F-D5DC448CB6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9FC8E0-C367-44C8-9ECA-C42112A9E5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51BFE1A-CCAA-45C1-A424-2D26E3634415}"/>
              </a:ext>
            </a:extLst>
          </p:cNvPr>
          <p:cNvSpPr>
            <a:spLocks noGrp="1"/>
          </p:cNvSpPr>
          <p:nvPr>
            <p:ph type="dt" sz="half" idx="10"/>
          </p:nvPr>
        </p:nvSpPr>
        <p:spPr/>
        <p:txBody>
          <a:bodyPr/>
          <a:lstStyle/>
          <a:p>
            <a:fld id="{5FB62F81-FD80-4AA8-93CA-E835B40BE667}" type="datetimeFigureOut">
              <a:rPr lang="en-US" smtClean="0"/>
              <a:t>4/24/2018</a:t>
            </a:fld>
            <a:endParaRPr lang="en-US"/>
          </a:p>
        </p:txBody>
      </p:sp>
      <p:sp>
        <p:nvSpPr>
          <p:cNvPr id="6" name="Footer Placeholder 5">
            <a:extLst>
              <a:ext uri="{FF2B5EF4-FFF2-40B4-BE49-F238E27FC236}">
                <a16:creationId xmlns:a16="http://schemas.microsoft.com/office/drawing/2014/main" id="{DA3E8F67-DB7B-4DFF-856D-CBA5A8ED19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DF6B6F-25F6-457A-9EBE-C3E715C17A60}"/>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027313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0506D-0D8E-4AC7-92CE-C929C59B41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46DAA4E-0B97-4BFC-875F-40DEE33FAB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71E06A-7A9C-45B0-AF60-D380243AF8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855AFFE-4549-4804-8A40-7D7835CF32C5}"/>
              </a:ext>
            </a:extLst>
          </p:cNvPr>
          <p:cNvSpPr>
            <a:spLocks noGrp="1"/>
          </p:cNvSpPr>
          <p:nvPr>
            <p:ph type="dt" sz="half" idx="10"/>
          </p:nvPr>
        </p:nvSpPr>
        <p:spPr/>
        <p:txBody>
          <a:bodyPr/>
          <a:lstStyle/>
          <a:p>
            <a:fld id="{5FB62F81-FD80-4AA8-93CA-E835B40BE667}" type="datetimeFigureOut">
              <a:rPr lang="en-US" smtClean="0"/>
              <a:t>4/24/2018</a:t>
            </a:fld>
            <a:endParaRPr lang="en-US"/>
          </a:p>
        </p:txBody>
      </p:sp>
      <p:sp>
        <p:nvSpPr>
          <p:cNvPr id="6" name="Footer Placeholder 5">
            <a:extLst>
              <a:ext uri="{FF2B5EF4-FFF2-40B4-BE49-F238E27FC236}">
                <a16:creationId xmlns:a16="http://schemas.microsoft.com/office/drawing/2014/main" id="{1317001D-2B7C-4C32-9209-92E10F0A54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CDFDE6-A9E0-47D0-9169-872462EF3D01}"/>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571066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587AF0-3135-47FC-B6B8-5B68DF5C79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7C1E50F-5482-4F90-8AD6-CBF9F335B5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03621F-6A3B-4B43-85D8-17930912E9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B62F81-FD80-4AA8-93CA-E835B40BE667}" type="datetimeFigureOut">
              <a:rPr lang="en-US" smtClean="0"/>
              <a:t>4/24/2018</a:t>
            </a:fld>
            <a:endParaRPr lang="en-US"/>
          </a:p>
        </p:txBody>
      </p:sp>
      <p:sp>
        <p:nvSpPr>
          <p:cNvPr id="5" name="Footer Placeholder 4">
            <a:extLst>
              <a:ext uri="{FF2B5EF4-FFF2-40B4-BE49-F238E27FC236}">
                <a16:creationId xmlns:a16="http://schemas.microsoft.com/office/drawing/2014/main" id="{D6BEA281-9CF8-4A62-B638-7E977FE178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8F2AB1-9C57-48F5-8977-2FB1E18599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27441B-EBD2-447D-AE1D-AD6F97A1CA52}" type="slidenum">
              <a:rPr lang="en-US" smtClean="0"/>
              <a:t>‹#›</a:t>
            </a:fld>
            <a:endParaRPr lang="en-US"/>
          </a:p>
        </p:txBody>
      </p:sp>
    </p:spTree>
    <p:extLst>
      <p:ext uri="{BB962C8B-B14F-4D97-AF65-F5344CB8AC3E}">
        <p14:creationId xmlns:p14="http://schemas.microsoft.com/office/powerpoint/2010/main" val="1756915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46405-6F1F-4926-B387-B75245C2FB0C}"/>
              </a:ext>
            </a:extLst>
          </p:cNvPr>
          <p:cNvSpPr>
            <a:spLocks noGrp="1"/>
          </p:cNvSpPr>
          <p:nvPr>
            <p:ph type="title"/>
          </p:nvPr>
        </p:nvSpPr>
        <p:spPr>
          <a:xfrm>
            <a:off x="838200" y="365125"/>
            <a:ext cx="7268155" cy="1325563"/>
          </a:xfrm>
        </p:spPr>
        <p:txBody>
          <a:bodyPr>
            <a:normAutofit/>
          </a:bodyPr>
          <a:lstStyle/>
          <a:p>
            <a:r>
              <a:rPr lang="en-US" sz="3600" dirty="0"/>
              <a:t>Object-Oriented Programming</a:t>
            </a:r>
            <a:br>
              <a:rPr lang="en-US" dirty="0"/>
            </a:br>
            <a:r>
              <a:rPr lang="en-US" sz="1800" dirty="0"/>
              <a:t>Sprint 8 Session 1</a:t>
            </a:r>
            <a:br>
              <a:rPr lang="en-US" sz="1800" dirty="0"/>
            </a:br>
            <a:r>
              <a:rPr lang="en-US" sz="1800" dirty="0"/>
              <a:t>Eric Pogue</a:t>
            </a:r>
          </a:p>
        </p:txBody>
      </p:sp>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1739348"/>
            <a:ext cx="10515600" cy="4842821"/>
          </a:xfrm>
        </p:spPr>
        <p:txBody>
          <a:bodyPr>
            <a:noAutofit/>
          </a:bodyPr>
          <a:lstStyle/>
          <a:p>
            <a:pPr marL="0" indent="0">
              <a:buNone/>
            </a:pPr>
            <a:r>
              <a:rPr lang="en-US" sz="2000" dirty="0"/>
              <a:t>Agenda:</a:t>
            </a:r>
          </a:p>
          <a:p>
            <a:pPr marL="457200" indent="-457200">
              <a:buFont typeface="+mj-lt"/>
              <a:buAutoNum type="arabicPeriod"/>
            </a:pPr>
            <a:r>
              <a:rPr lang="en-US" sz="2000" dirty="0"/>
              <a:t>Assignment Review, Scrum Standup, and Scrum-of-Scrums Report-out</a:t>
            </a:r>
          </a:p>
          <a:p>
            <a:pPr marL="457200" indent="-457200">
              <a:buFont typeface="+mj-lt"/>
              <a:buAutoNum type="arabicPeriod"/>
            </a:pPr>
            <a:r>
              <a:rPr lang="en-US" sz="2000" dirty="0"/>
              <a:t>Assignment 7 and SwissArmyKnife Discussion</a:t>
            </a:r>
          </a:p>
          <a:p>
            <a:pPr marL="457200" indent="-457200">
              <a:buFont typeface="+mj-lt"/>
              <a:buAutoNum type="arabicPeriod"/>
            </a:pPr>
            <a:r>
              <a:rPr lang="en-US" sz="2000" dirty="0"/>
              <a:t>Final Project Demo Schedule plus Q&amp;A</a:t>
            </a:r>
          </a:p>
          <a:p>
            <a:pPr marL="457200" indent="-457200">
              <a:buFont typeface="+mj-lt"/>
              <a:buAutoNum type="arabicPeriod"/>
            </a:pPr>
            <a:r>
              <a:rPr lang="en-US" sz="2000" dirty="0"/>
              <a:t>Object-Oriented Programming, Databases, and 3-tier /n-tier Architectures</a:t>
            </a:r>
          </a:p>
          <a:p>
            <a:pPr marL="457200" indent="-457200">
              <a:buFont typeface="+mj-lt"/>
              <a:buAutoNum type="arabicPeriod"/>
            </a:pPr>
            <a:r>
              <a:rPr lang="en-US" sz="2000" dirty="0"/>
              <a:t>Lab: Final Project</a:t>
            </a:r>
          </a:p>
          <a:p>
            <a:pPr marL="0" indent="0">
              <a:spcBef>
                <a:spcPts val="1800"/>
              </a:spcBef>
              <a:buNone/>
            </a:pPr>
            <a:endParaRPr lang="en-US" sz="2000" dirty="0"/>
          </a:p>
          <a:p>
            <a:pPr marL="0" indent="0">
              <a:spcBef>
                <a:spcPts val="1800"/>
              </a:spcBef>
              <a:buNone/>
            </a:pPr>
            <a:endParaRPr lang="en-US" sz="2000" dirty="0"/>
          </a:p>
          <a:p>
            <a:pPr marL="0" indent="0">
              <a:spcBef>
                <a:spcPts val="1800"/>
              </a:spcBef>
              <a:buNone/>
            </a:pPr>
            <a:endParaRPr lang="en-US" sz="2000" dirty="0"/>
          </a:p>
          <a:p>
            <a:pPr marL="0" indent="0">
              <a:spcBef>
                <a:spcPts val="1800"/>
              </a:spcBef>
              <a:buNone/>
            </a:pPr>
            <a:r>
              <a:rPr lang="en-US" sz="2000" dirty="0"/>
              <a:t>Discussion &amp; Questions welcome at any time… please be present with no phones or email during our discussion time</a:t>
            </a:r>
          </a:p>
        </p:txBody>
      </p:sp>
      <p:pic>
        <p:nvPicPr>
          <p:cNvPr id="4" name="Content Placeholder 4">
            <a:extLst>
              <a:ext uri="{FF2B5EF4-FFF2-40B4-BE49-F238E27FC236}">
                <a16:creationId xmlns:a16="http://schemas.microsoft.com/office/drawing/2014/main" id="{4EDCD7D6-DA50-40A6-870F-1D890F732171}"/>
              </a:ext>
            </a:extLst>
          </p:cNvPr>
          <p:cNvPicPr>
            <a:picLocks noChangeAspect="1"/>
          </p:cNvPicPr>
          <p:nvPr/>
        </p:nvPicPr>
        <p:blipFill>
          <a:blip r:embed="rId3"/>
          <a:stretch>
            <a:fillRect/>
          </a:stretch>
        </p:blipFill>
        <p:spPr>
          <a:xfrm>
            <a:off x="8942905" y="156030"/>
            <a:ext cx="2656367" cy="1366321"/>
          </a:xfrm>
          <a:prstGeom prst="rect">
            <a:avLst/>
          </a:prstGeom>
        </p:spPr>
      </p:pic>
    </p:spTree>
    <p:extLst>
      <p:ext uri="{BB962C8B-B14F-4D97-AF65-F5344CB8AC3E}">
        <p14:creationId xmlns:p14="http://schemas.microsoft.com/office/powerpoint/2010/main" val="2178758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5ADCBC-15A4-4374-B6EB-1A8C305CCF8D}"/>
              </a:ext>
            </a:extLst>
          </p:cNvPr>
          <p:cNvPicPr>
            <a:picLocks noChangeAspect="1"/>
          </p:cNvPicPr>
          <p:nvPr/>
        </p:nvPicPr>
        <p:blipFill>
          <a:blip r:embed="rId2"/>
          <a:stretch>
            <a:fillRect/>
          </a:stretch>
        </p:blipFill>
        <p:spPr>
          <a:xfrm>
            <a:off x="3224866" y="705464"/>
            <a:ext cx="5742267" cy="5447071"/>
          </a:xfrm>
          <a:prstGeom prst="rect">
            <a:avLst/>
          </a:prstGeom>
        </p:spPr>
      </p:pic>
      <p:cxnSp>
        <p:nvCxnSpPr>
          <p:cNvPr id="5" name="Straight Connector 4">
            <a:extLst>
              <a:ext uri="{FF2B5EF4-FFF2-40B4-BE49-F238E27FC236}">
                <a16:creationId xmlns:a16="http://schemas.microsoft.com/office/drawing/2014/main" id="{CAACC36A-61FD-4C35-8D71-C168E780DF6F}"/>
              </a:ext>
            </a:extLst>
          </p:cNvPr>
          <p:cNvCxnSpPr>
            <a:cxnSpLocks/>
          </p:cNvCxnSpPr>
          <p:nvPr/>
        </p:nvCxnSpPr>
        <p:spPr>
          <a:xfrm>
            <a:off x="3136490" y="4193302"/>
            <a:ext cx="561422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287E5DD-0154-4D99-A474-60C3685325E8}"/>
              </a:ext>
            </a:extLst>
          </p:cNvPr>
          <p:cNvCxnSpPr>
            <a:cxnSpLocks/>
          </p:cNvCxnSpPr>
          <p:nvPr/>
        </p:nvCxnSpPr>
        <p:spPr>
          <a:xfrm>
            <a:off x="3136490" y="3877612"/>
            <a:ext cx="56142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0920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A1211-FC36-4363-9004-3F2A6A658878}"/>
              </a:ext>
            </a:extLst>
          </p:cNvPr>
          <p:cNvSpPr>
            <a:spLocks noGrp="1"/>
          </p:cNvSpPr>
          <p:nvPr>
            <p:ph type="title"/>
          </p:nvPr>
        </p:nvSpPr>
        <p:spPr/>
        <p:txBody>
          <a:bodyPr/>
          <a:lstStyle/>
          <a:p>
            <a:r>
              <a:rPr lang="en-US" dirty="0"/>
              <a:t>Scrum Team Standup &amp; Report-out</a:t>
            </a:r>
          </a:p>
        </p:txBody>
      </p:sp>
      <p:sp>
        <p:nvSpPr>
          <p:cNvPr id="3" name="Content Placeholder 2">
            <a:extLst>
              <a:ext uri="{FF2B5EF4-FFF2-40B4-BE49-F238E27FC236}">
                <a16:creationId xmlns:a16="http://schemas.microsoft.com/office/drawing/2014/main" id="{3AC1B704-DD28-49B8-BA82-BF8622854AA9}"/>
              </a:ext>
            </a:extLst>
          </p:cNvPr>
          <p:cNvSpPr>
            <a:spLocks noGrp="1"/>
          </p:cNvSpPr>
          <p:nvPr>
            <p:ph idx="1"/>
          </p:nvPr>
        </p:nvSpPr>
        <p:spPr/>
        <p:txBody>
          <a:bodyPr>
            <a:normAutofit/>
          </a:bodyPr>
          <a:lstStyle/>
          <a:p>
            <a:pPr marL="0" indent="0">
              <a:buNone/>
            </a:pPr>
            <a:r>
              <a:rPr lang="en-US" sz="2000" dirty="0"/>
              <a:t>The “daily” scrum meeting is not used as a problem-solving or issue resolution meeting. Issues that are raised are taken offline and usually dealt with by the relevant subgroup immediately after the meeting. During the daily scrum, each team member answers the following three questions:</a:t>
            </a:r>
          </a:p>
          <a:p>
            <a:pPr marL="0" indent="0">
              <a:buNone/>
            </a:pPr>
            <a:endParaRPr lang="en-US" sz="2000" dirty="0"/>
          </a:p>
          <a:p>
            <a:pPr marL="0" indent="0">
              <a:buNone/>
            </a:pPr>
            <a:r>
              <a:rPr lang="en-US" sz="2000" dirty="0"/>
              <a:t>What did you do since our last standup?</a:t>
            </a:r>
          </a:p>
          <a:p>
            <a:pPr marL="0" indent="0">
              <a:buNone/>
            </a:pPr>
            <a:r>
              <a:rPr lang="en-US" sz="2000" dirty="0"/>
              <a:t>What will you do before our next standup?</a:t>
            </a:r>
          </a:p>
          <a:p>
            <a:pPr marL="0" indent="0">
              <a:buNone/>
            </a:pPr>
            <a:r>
              <a:rPr lang="en-US" sz="2000" dirty="0"/>
              <a:t>Are there any impediments in your way?</a:t>
            </a:r>
          </a:p>
        </p:txBody>
      </p:sp>
    </p:spTree>
    <p:extLst>
      <p:ext uri="{BB962C8B-B14F-4D97-AF65-F5344CB8AC3E}">
        <p14:creationId xmlns:p14="http://schemas.microsoft.com/office/powerpoint/2010/main" val="1580056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839285"/>
            <a:ext cx="9144000" cy="1179429"/>
          </a:xfrm>
        </p:spPr>
        <p:txBody>
          <a:bodyPr>
            <a:normAutofit fontScale="90000"/>
          </a:bodyPr>
          <a:lstStyle/>
          <a:p>
            <a:r>
              <a:rPr lang="en-US" sz="4800" dirty="0"/>
              <a:t>Assignment 7 and </a:t>
            </a:r>
            <a:br>
              <a:rPr lang="en-US" sz="4800" dirty="0"/>
            </a:br>
            <a:r>
              <a:rPr lang="en-US" sz="4800" dirty="0"/>
              <a:t>SwissArmyKnife Discussion</a:t>
            </a:r>
          </a:p>
        </p:txBody>
      </p:sp>
    </p:spTree>
    <p:extLst>
      <p:ext uri="{BB962C8B-B14F-4D97-AF65-F5344CB8AC3E}">
        <p14:creationId xmlns:p14="http://schemas.microsoft.com/office/powerpoint/2010/main" val="3573186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A1211-FC36-4363-9004-3F2A6A658878}"/>
              </a:ext>
            </a:extLst>
          </p:cNvPr>
          <p:cNvSpPr>
            <a:spLocks noGrp="1"/>
          </p:cNvSpPr>
          <p:nvPr>
            <p:ph type="title"/>
          </p:nvPr>
        </p:nvSpPr>
        <p:spPr/>
        <p:txBody>
          <a:bodyPr/>
          <a:lstStyle/>
          <a:p>
            <a:r>
              <a:rPr lang="en-US" dirty="0"/>
              <a:t>Final Project Demo Schedule plus Q&amp;A</a:t>
            </a:r>
          </a:p>
        </p:txBody>
      </p:sp>
      <p:sp>
        <p:nvSpPr>
          <p:cNvPr id="3" name="Content Placeholder 2">
            <a:extLst>
              <a:ext uri="{FF2B5EF4-FFF2-40B4-BE49-F238E27FC236}">
                <a16:creationId xmlns:a16="http://schemas.microsoft.com/office/drawing/2014/main" id="{3AC1B704-DD28-49B8-BA82-BF8622854AA9}"/>
              </a:ext>
            </a:extLst>
          </p:cNvPr>
          <p:cNvSpPr>
            <a:spLocks noGrp="1"/>
          </p:cNvSpPr>
          <p:nvPr>
            <p:ph idx="1"/>
          </p:nvPr>
        </p:nvSpPr>
        <p:spPr>
          <a:xfrm>
            <a:off x="838200" y="1507958"/>
            <a:ext cx="3637547" cy="4669005"/>
          </a:xfrm>
        </p:spPr>
        <p:txBody>
          <a:bodyPr>
            <a:normAutofit/>
          </a:bodyPr>
          <a:lstStyle/>
          <a:p>
            <a:pPr marL="0" indent="0">
              <a:buNone/>
            </a:pPr>
            <a:r>
              <a:rPr lang="en-US" sz="2000" u="sng" dirty="0"/>
              <a:t>Thursday, May 3:</a:t>
            </a:r>
          </a:p>
          <a:p>
            <a:pPr marL="0" indent="0">
              <a:buNone/>
            </a:pPr>
            <a:r>
              <a:rPr lang="en-US" sz="2000" dirty="0"/>
              <a:t>Tyler</a:t>
            </a:r>
          </a:p>
          <a:p>
            <a:pPr marL="0" indent="0">
              <a:buNone/>
            </a:pPr>
            <a:r>
              <a:rPr lang="en-US" sz="2000" dirty="0"/>
              <a:t>Peter</a:t>
            </a:r>
          </a:p>
          <a:p>
            <a:pPr marL="0" indent="0">
              <a:buNone/>
            </a:pPr>
            <a:r>
              <a:rPr lang="en-US" sz="2000" dirty="0"/>
              <a:t>Dan &amp; Gytis</a:t>
            </a:r>
          </a:p>
          <a:p>
            <a:pPr marL="0" indent="0">
              <a:buNone/>
            </a:pPr>
            <a:r>
              <a:rPr lang="en-US" sz="2000" dirty="0"/>
              <a:t>James &amp; Emilio</a:t>
            </a:r>
          </a:p>
          <a:p>
            <a:pPr marL="0" indent="0">
              <a:buNone/>
            </a:pPr>
            <a:r>
              <a:rPr lang="en-US" sz="2000" dirty="0"/>
              <a:t>Stephanie &amp; Jason</a:t>
            </a:r>
          </a:p>
          <a:p>
            <a:pPr marL="0" indent="0">
              <a:buNone/>
            </a:pPr>
            <a:endParaRPr lang="en-US" sz="2000" dirty="0"/>
          </a:p>
          <a:p>
            <a:pPr marL="0" indent="0">
              <a:buNone/>
            </a:pPr>
            <a:r>
              <a:rPr lang="en-US" sz="2000" u="sng" dirty="0"/>
              <a:t>Thursday, May 8</a:t>
            </a:r>
            <a:r>
              <a:rPr lang="en-US" sz="2000" u="sng" baseline="30000" dirty="0"/>
              <a:t>th</a:t>
            </a:r>
            <a:r>
              <a:rPr lang="en-US" sz="2000" u="sng" dirty="0"/>
              <a:t> at 2pm CST:</a:t>
            </a:r>
          </a:p>
          <a:p>
            <a:pPr marL="0" indent="0">
              <a:buNone/>
            </a:pPr>
            <a:r>
              <a:rPr lang="en-US" sz="2000" dirty="0"/>
              <a:t>Robert</a:t>
            </a:r>
          </a:p>
          <a:p>
            <a:pPr marL="0" indent="0">
              <a:buNone/>
            </a:pPr>
            <a:r>
              <a:rPr lang="en-US" sz="2000" dirty="0"/>
              <a:t>Jesus</a:t>
            </a:r>
          </a:p>
          <a:p>
            <a:pPr marL="0" indent="0">
              <a:buNone/>
            </a:pPr>
            <a:r>
              <a:rPr lang="en-US" sz="2000" dirty="0"/>
              <a:t>Corey</a:t>
            </a:r>
          </a:p>
          <a:p>
            <a:pPr marL="0" indent="0">
              <a:buNone/>
            </a:pPr>
            <a:endParaRPr lang="en-US" sz="2000" dirty="0"/>
          </a:p>
        </p:txBody>
      </p:sp>
      <p:graphicFrame>
        <p:nvGraphicFramePr>
          <p:cNvPr id="6" name="Object 5">
            <a:extLst>
              <a:ext uri="{FF2B5EF4-FFF2-40B4-BE49-F238E27FC236}">
                <a16:creationId xmlns:a16="http://schemas.microsoft.com/office/drawing/2014/main" id="{C441BA44-B821-46C2-8554-624A89F4B45A}"/>
              </a:ext>
            </a:extLst>
          </p:cNvPr>
          <p:cNvGraphicFramePr>
            <a:graphicFrameLocks noChangeAspect="1"/>
          </p:cNvGraphicFramePr>
          <p:nvPr>
            <p:extLst>
              <p:ext uri="{D42A27DB-BD31-4B8C-83A1-F6EECF244321}">
                <p14:modId xmlns:p14="http://schemas.microsoft.com/office/powerpoint/2010/main" val="4179356226"/>
              </p:ext>
            </p:extLst>
          </p:nvPr>
        </p:nvGraphicFramePr>
        <p:xfrm>
          <a:off x="6558965" y="1507958"/>
          <a:ext cx="4654466" cy="5030838"/>
        </p:xfrm>
        <a:graphic>
          <a:graphicData uri="http://schemas.openxmlformats.org/presentationml/2006/ole">
            <mc:AlternateContent xmlns:mc="http://schemas.openxmlformats.org/markup-compatibility/2006">
              <mc:Choice xmlns:v="urn:schemas-microsoft-com:vml" Requires="v">
                <p:oleObj spid="_x0000_s1025" name="Worksheet" r:id="rId3" imgW="3533634" imgH="3819394" progId="Excel.Sheet.12">
                  <p:embed/>
                </p:oleObj>
              </mc:Choice>
              <mc:Fallback>
                <p:oleObj name="Worksheet" r:id="rId3" imgW="3533634" imgH="3819394" progId="Excel.Sheet.12">
                  <p:embed/>
                  <p:pic>
                    <p:nvPicPr>
                      <p:cNvPr id="0" name=""/>
                      <p:cNvPicPr/>
                      <p:nvPr/>
                    </p:nvPicPr>
                    <p:blipFill>
                      <a:blip r:embed="rId4"/>
                      <a:stretch>
                        <a:fillRect/>
                      </a:stretch>
                    </p:blipFill>
                    <p:spPr>
                      <a:xfrm>
                        <a:off x="6558965" y="1507958"/>
                        <a:ext cx="4654466" cy="5030838"/>
                      </a:xfrm>
                      <a:prstGeom prst="rect">
                        <a:avLst/>
                      </a:prstGeom>
                    </p:spPr>
                  </p:pic>
                </p:oleObj>
              </mc:Fallback>
            </mc:AlternateContent>
          </a:graphicData>
        </a:graphic>
      </p:graphicFrame>
    </p:spTree>
    <p:extLst>
      <p:ext uri="{BB962C8B-B14F-4D97-AF65-F5344CB8AC3E}">
        <p14:creationId xmlns:p14="http://schemas.microsoft.com/office/powerpoint/2010/main" val="2522334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24868"/>
            <a:ext cx="9144000" cy="808263"/>
          </a:xfrm>
        </p:spPr>
        <p:txBody>
          <a:bodyPr>
            <a:normAutofit fontScale="90000"/>
          </a:bodyPr>
          <a:lstStyle/>
          <a:p>
            <a:r>
              <a:rPr lang="en-US" sz="4800" dirty="0"/>
              <a:t>Final Project Demo Schedule plus Q&amp;A</a:t>
            </a:r>
          </a:p>
        </p:txBody>
      </p:sp>
    </p:spTree>
    <p:extLst>
      <p:ext uri="{BB962C8B-B14F-4D97-AF65-F5344CB8AC3E}">
        <p14:creationId xmlns:p14="http://schemas.microsoft.com/office/powerpoint/2010/main" val="2006147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24868"/>
            <a:ext cx="9144000" cy="808263"/>
          </a:xfrm>
        </p:spPr>
        <p:txBody>
          <a:bodyPr anchor="ctr">
            <a:noAutofit/>
          </a:bodyPr>
          <a:lstStyle/>
          <a:p>
            <a:r>
              <a:rPr lang="en-US" sz="3600" dirty="0"/>
              <a:t>Object-Oriented Programming, Databases, and 3-tier /n-tier Architectures</a:t>
            </a:r>
          </a:p>
        </p:txBody>
      </p:sp>
    </p:spTree>
    <p:extLst>
      <p:ext uri="{BB962C8B-B14F-4D97-AF65-F5344CB8AC3E}">
        <p14:creationId xmlns:p14="http://schemas.microsoft.com/office/powerpoint/2010/main" val="3833382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24868"/>
            <a:ext cx="9144000" cy="808263"/>
          </a:xfrm>
        </p:spPr>
        <p:txBody>
          <a:bodyPr anchor="ctr">
            <a:normAutofit/>
          </a:bodyPr>
          <a:lstStyle/>
          <a:p>
            <a:r>
              <a:rPr lang="en-US" sz="4800" dirty="0"/>
              <a:t>Lab: Final Project</a:t>
            </a:r>
          </a:p>
        </p:txBody>
      </p:sp>
    </p:spTree>
    <p:extLst>
      <p:ext uri="{BB962C8B-B14F-4D97-AF65-F5344CB8AC3E}">
        <p14:creationId xmlns:p14="http://schemas.microsoft.com/office/powerpoint/2010/main" val="3451476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1"/>
            <a:ext cx="9144000" cy="2943277"/>
          </a:xfrm>
        </p:spPr>
        <p:txBody>
          <a:bodyPr>
            <a:normAutofit/>
          </a:bodyPr>
          <a:lstStyle/>
          <a:p>
            <a:r>
              <a:rPr lang="en-US" sz="4800" dirty="0"/>
              <a:t>End of Session</a:t>
            </a:r>
          </a:p>
        </p:txBody>
      </p:sp>
    </p:spTree>
    <p:extLst>
      <p:ext uri="{BB962C8B-B14F-4D97-AF65-F5344CB8AC3E}">
        <p14:creationId xmlns:p14="http://schemas.microsoft.com/office/powerpoint/2010/main" val="11308186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3798</TotalTime>
  <Words>211</Words>
  <Application>Microsoft Office PowerPoint</Application>
  <PresentationFormat>Widescreen</PresentationFormat>
  <Paragraphs>40</Paragraphs>
  <Slides>9</Slides>
  <Notes>6</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4" baseType="lpstr">
      <vt:lpstr>Arial</vt:lpstr>
      <vt:lpstr>Calibri</vt:lpstr>
      <vt:lpstr>Calibri Light</vt:lpstr>
      <vt:lpstr>Office Theme</vt:lpstr>
      <vt:lpstr>Microsoft Excel Worksheet</vt:lpstr>
      <vt:lpstr>Object-Oriented Programming Sprint 8 Session 1 Eric Pogue</vt:lpstr>
      <vt:lpstr>PowerPoint Presentation</vt:lpstr>
      <vt:lpstr>Scrum Team Standup &amp; Report-out</vt:lpstr>
      <vt:lpstr>Assignment 7 and  SwissArmyKnife Discussion</vt:lpstr>
      <vt:lpstr>Final Project Demo Schedule plus Q&amp;A</vt:lpstr>
      <vt:lpstr>Final Project Demo Schedule plus Q&amp;A</vt:lpstr>
      <vt:lpstr>Object-Oriented Programming, Databases, and 3-tier /n-tier Architectures</vt:lpstr>
      <vt:lpstr>Lab: Final Project</vt:lpstr>
      <vt:lpstr>End of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and Distributed Programming Session: Week 1 Session 1  Instructor: Eric Pogue</dc:title>
  <dc:creator>Eric Pogue</dc:creator>
  <cp:lastModifiedBy>Eric Pogue</cp:lastModifiedBy>
  <cp:revision>180</cp:revision>
  <cp:lastPrinted>2017-08-28T20:16:11Z</cp:lastPrinted>
  <dcterms:created xsi:type="dcterms:W3CDTF">2017-08-24T13:36:27Z</dcterms:created>
  <dcterms:modified xsi:type="dcterms:W3CDTF">2018-04-24T12:26:20Z</dcterms:modified>
</cp:coreProperties>
</file>