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334" r:id="rId3"/>
    <p:sldId id="319" r:id="rId4"/>
    <p:sldId id="343" r:id="rId5"/>
    <p:sldId id="486" r:id="rId6"/>
    <p:sldId id="485" r:id="rId7"/>
    <p:sldId id="263" r:id="rId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69074" autoAdjust="0"/>
  </p:normalViewPr>
  <p:slideViewPr>
    <p:cSldViewPr snapToGrid="0">
      <p:cViewPr varScale="1">
        <p:scale>
          <a:sx n="179" d="100"/>
          <a:sy n="179" d="100"/>
        </p:scale>
        <p:origin x="2952" y="162"/>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4/26/2018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140225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3525096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4/26/2018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4/26/2018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Sprint 8 Session 2</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2000" dirty="0"/>
              <a:t>Agenda:</a:t>
            </a:r>
          </a:p>
          <a:p>
            <a:pPr marL="457200" indent="-457200">
              <a:buFont typeface="+mj-lt"/>
              <a:buAutoNum type="arabicPeriod"/>
            </a:pPr>
            <a:r>
              <a:rPr lang="en-US" sz="2000" dirty="0"/>
              <a:t>Scrum Standup, and Scrum-of-Scrums Report-out</a:t>
            </a:r>
          </a:p>
          <a:p>
            <a:pPr marL="457200" indent="-457200">
              <a:buFont typeface="+mj-lt"/>
              <a:buAutoNum type="arabicPeriod"/>
            </a:pPr>
            <a:r>
              <a:rPr lang="en-US" sz="2000" dirty="0"/>
              <a:t>Assignment 8 and Discussion Board (DB) 8</a:t>
            </a:r>
          </a:p>
          <a:p>
            <a:pPr marL="457200" indent="-457200">
              <a:buFont typeface="+mj-lt"/>
              <a:buAutoNum type="arabicPeriod"/>
            </a:pPr>
            <a:r>
              <a:rPr lang="en-US" sz="2000" dirty="0"/>
              <a:t>Final Project Demo Schedule </a:t>
            </a:r>
          </a:p>
          <a:p>
            <a:pPr marL="457200" indent="-457200">
              <a:buFont typeface="+mj-lt"/>
              <a:buAutoNum type="arabicPeriod"/>
            </a:pPr>
            <a:r>
              <a:rPr lang="en-US" sz="2000" dirty="0"/>
              <a:t>Lab: Complete DB8 and Final Project</a:t>
            </a:r>
          </a:p>
          <a:p>
            <a:pPr marL="0" indent="0">
              <a:spcBef>
                <a:spcPts val="1800"/>
              </a:spcBef>
              <a:buNone/>
            </a:pPr>
            <a:endParaRPr lang="en-US" sz="2000" dirty="0"/>
          </a:p>
          <a:p>
            <a:pPr marL="0" indent="0">
              <a:spcBef>
                <a:spcPts val="1800"/>
              </a:spcBef>
              <a:buNone/>
            </a:pPr>
            <a:endParaRPr lang="en-US" sz="2000" dirty="0"/>
          </a:p>
          <a:p>
            <a:pPr marL="0" indent="0">
              <a:spcBef>
                <a:spcPts val="1800"/>
              </a:spcBef>
              <a:buNone/>
            </a:pPr>
            <a:endParaRPr lang="en-US" sz="2000" dirty="0"/>
          </a:p>
          <a:p>
            <a:pPr marL="0" indent="0">
              <a:spcBef>
                <a:spcPts val="1800"/>
              </a:spcBef>
              <a:buNone/>
            </a:pPr>
            <a:endParaRPr lang="en-US" sz="2000" dirty="0"/>
          </a:p>
          <a:p>
            <a:pPr marL="0" indent="0">
              <a:spcBef>
                <a:spcPts val="18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4193302"/>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3877612"/>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 &amp;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9285"/>
            <a:ext cx="9144000" cy="1179429"/>
          </a:xfrm>
        </p:spPr>
        <p:txBody>
          <a:bodyPr>
            <a:normAutofit fontScale="90000"/>
          </a:bodyPr>
          <a:lstStyle/>
          <a:p>
            <a:r>
              <a:rPr lang="en-US" sz="4800" dirty="0"/>
              <a:t>Assignment 8 and </a:t>
            </a:r>
            <a:br>
              <a:rPr lang="en-US" sz="4800" dirty="0"/>
            </a:br>
            <a:r>
              <a:rPr lang="en-US" sz="4800" dirty="0"/>
              <a:t>Discussion Board 8</a:t>
            </a:r>
          </a:p>
        </p:txBody>
      </p:sp>
    </p:spTree>
    <p:extLst>
      <p:ext uri="{BB962C8B-B14F-4D97-AF65-F5344CB8AC3E}">
        <p14:creationId xmlns:p14="http://schemas.microsoft.com/office/powerpoint/2010/main" val="357318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Final Project Demo Schedule</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a:xfrm>
            <a:off x="838200" y="1507958"/>
            <a:ext cx="3637547" cy="4669005"/>
          </a:xfrm>
        </p:spPr>
        <p:txBody>
          <a:bodyPr>
            <a:normAutofit/>
          </a:bodyPr>
          <a:lstStyle/>
          <a:p>
            <a:pPr marL="0" indent="0">
              <a:buNone/>
            </a:pPr>
            <a:r>
              <a:rPr lang="en-US" sz="2000" u="sng" dirty="0"/>
              <a:t>Thursday, May 3:</a:t>
            </a:r>
          </a:p>
          <a:p>
            <a:pPr marL="0" indent="0">
              <a:buNone/>
            </a:pPr>
            <a:r>
              <a:rPr lang="en-US" sz="2000" dirty="0"/>
              <a:t>Tyler</a:t>
            </a:r>
          </a:p>
          <a:p>
            <a:pPr marL="0" indent="0">
              <a:buNone/>
            </a:pPr>
            <a:r>
              <a:rPr lang="en-US" sz="2000" dirty="0"/>
              <a:t>Peter</a:t>
            </a:r>
          </a:p>
          <a:p>
            <a:pPr marL="0" indent="0">
              <a:buNone/>
            </a:pPr>
            <a:r>
              <a:rPr lang="en-US" sz="2000" dirty="0"/>
              <a:t>Dan &amp; Gytis</a:t>
            </a:r>
          </a:p>
          <a:p>
            <a:pPr marL="0" indent="0">
              <a:buNone/>
            </a:pPr>
            <a:r>
              <a:rPr lang="en-US" sz="2000" dirty="0"/>
              <a:t>James &amp; Emilio</a:t>
            </a:r>
          </a:p>
          <a:p>
            <a:pPr marL="0" indent="0">
              <a:buNone/>
            </a:pPr>
            <a:r>
              <a:rPr lang="en-US" sz="2000" dirty="0"/>
              <a:t>Stephanie &amp; Jason</a:t>
            </a:r>
          </a:p>
          <a:p>
            <a:pPr marL="0" indent="0">
              <a:buNone/>
            </a:pPr>
            <a:endParaRPr lang="en-US" sz="2000" dirty="0"/>
          </a:p>
          <a:p>
            <a:pPr marL="0" indent="0">
              <a:buNone/>
            </a:pPr>
            <a:r>
              <a:rPr lang="en-US" sz="2000" u="sng" dirty="0"/>
              <a:t>Thursday, May 8</a:t>
            </a:r>
            <a:r>
              <a:rPr lang="en-US" sz="2000" u="sng" baseline="30000" dirty="0"/>
              <a:t>th</a:t>
            </a:r>
            <a:r>
              <a:rPr lang="en-US" sz="2000" u="sng" dirty="0"/>
              <a:t> at 2pm CST:</a:t>
            </a:r>
          </a:p>
          <a:p>
            <a:pPr marL="0" indent="0">
              <a:buNone/>
            </a:pPr>
            <a:r>
              <a:rPr lang="en-US" sz="2000" dirty="0"/>
              <a:t>Robert</a:t>
            </a:r>
          </a:p>
          <a:p>
            <a:pPr marL="0" indent="0">
              <a:buNone/>
            </a:pPr>
            <a:r>
              <a:rPr lang="en-US" sz="2000" dirty="0"/>
              <a:t>Jesus</a:t>
            </a:r>
          </a:p>
          <a:p>
            <a:pPr marL="0" indent="0">
              <a:buNone/>
            </a:pPr>
            <a:r>
              <a:rPr lang="en-US" sz="2000" dirty="0"/>
              <a:t>Corey</a:t>
            </a:r>
          </a:p>
          <a:p>
            <a:pPr marL="0" indent="0">
              <a:buNone/>
            </a:pPr>
            <a:endParaRPr lang="en-US" sz="2000" dirty="0"/>
          </a:p>
        </p:txBody>
      </p:sp>
      <p:graphicFrame>
        <p:nvGraphicFramePr>
          <p:cNvPr id="5" name="Table 4">
            <a:extLst>
              <a:ext uri="{FF2B5EF4-FFF2-40B4-BE49-F238E27FC236}">
                <a16:creationId xmlns:a16="http://schemas.microsoft.com/office/drawing/2014/main" id="{CCDDDE69-0971-4686-9C82-C8462D54FAE9}"/>
              </a:ext>
            </a:extLst>
          </p:cNvPr>
          <p:cNvGraphicFramePr>
            <a:graphicFrameLocks noGrp="1"/>
          </p:cNvGraphicFramePr>
          <p:nvPr>
            <p:extLst>
              <p:ext uri="{D42A27DB-BD31-4B8C-83A1-F6EECF244321}">
                <p14:modId xmlns:p14="http://schemas.microsoft.com/office/powerpoint/2010/main" val="1291143229"/>
              </p:ext>
            </p:extLst>
          </p:nvPr>
        </p:nvGraphicFramePr>
        <p:xfrm>
          <a:off x="6457363" y="1406483"/>
          <a:ext cx="4678679" cy="5357238"/>
        </p:xfrm>
        <a:graphic>
          <a:graphicData uri="http://schemas.openxmlformats.org/drawingml/2006/table">
            <a:tbl>
              <a:tblPr/>
              <a:tblGrid>
                <a:gridCol w="939090">
                  <a:extLst>
                    <a:ext uri="{9D8B030D-6E8A-4147-A177-3AD203B41FA5}">
                      <a16:colId xmlns:a16="http://schemas.microsoft.com/office/drawing/2014/main" val="358236387"/>
                    </a:ext>
                  </a:extLst>
                </a:gridCol>
                <a:gridCol w="1693715">
                  <a:extLst>
                    <a:ext uri="{9D8B030D-6E8A-4147-A177-3AD203B41FA5}">
                      <a16:colId xmlns:a16="http://schemas.microsoft.com/office/drawing/2014/main" val="3287599966"/>
                    </a:ext>
                  </a:extLst>
                </a:gridCol>
                <a:gridCol w="2045874">
                  <a:extLst>
                    <a:ext uri="{9D8B030D-6E8A-4147-A177-3AD203B41FA5}">
                      <a16:colId xmlns:a16="http://schemas.microsoft.com/office/drawing/2014/main" val="2465665971"/>
                    </a:ext>
                  </a:extLst>
                </a:gridCol>
              </a:tblGrid>
              <a:tr h="251542">
                <a:tc>
                  <a:txBody>
                    <a:bodyPr/>
                    <a:lstStyle/>
                    <a:p>
                      <a:pPr algn="l" fontAlgn="b"/>
                      <a:r>
                        <a:rPr lang="en-US" sz="1500" b="0" i="0" u="sng" strike="noStrike">
                          <a:solidFill>
                            <a:srgbClr val="000000"/>
                          </a:solidFill>
                          <a:effectLst/>
                          <a:latin typeface="Calibri" panose="020F0502020204030204" pitchFamily="34" charset="0"/>
                        </a:rPr>
                        <a:t>First Name</a:t>
                      </a:r>
                    </a:p>
                  </a:txBody>
                  <a:tcPr marL="12577" marR="12577" marT="12577" marB="0" anchor="b">
                    <a:lnL>
                      <a:noFill/>
                    </a:lnL>
                    <a:lnR>
                      <a:noFill/>
                    </a:lnR>
                    <a:lnT>
                      <a:noFill/>
                    </a:lnT>
                    <a:lnB>
                      <a:noFill/>
                    </a:lnB>
                  </a:tcPr>
                </a:tc>
                <a:tc>
                  <a:txBody>
                    <a:bodyPr/>
                    <a:lstStyle/>
                    <a:p>
                      <a:pPr algn="l" fontAlgn="b"/>
                      <a:r>
                        <a:rPr lang="en-US" sz="1500" b="0" i="0" u="sng" strike="noStrike">
                          <a:solidFill>
                            <a:srgbClr val="000000"/>
                          </a:solidFill>
                          <a:effectLst/>
                          <a:latin typeface="Calibri" panose="020F0502020204030204" pitchFamily="34" charset="0"/>
                        </a:rPr>
                        <a:t>Last Name</a:t>
                      </a:r>
                    </a:p>
                  </a:txBody>
                  <a:tcPr marL="12577" marR="12577" marT="1257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extLst>
                  <a:ext uri="{0D108BD9-81ED-4DB2-BD59-A6C34878D82A}">
                    <a16:rowId xmlns:a16="http://schemas.microsoft.com/office/drawing/2014/main" val="3265897688"/>
                  </a:ext>
                </a:extLst>
              </a:tr>
              <a:tr h="251542">
                <a:tc>
                  <a:txBody>
                    <a:bodyPr/>
                    <a:lstStyle/>
                    <a:p>
                      <a:pPr algn="l" fontAlgn="b"/>
                      <a:r>
                        <a:rPr lang="en-US" sz="1500" b="0" i="0" u="none" strike="noStrike">
                          <a:solidFill>
                            <a:srgbClr val="000000"/>
                          </a:solidFill>
                          <a:effectLst/>
                          <a:latin typeface="Calibri" panose="020F0502020204030204" pitchFamily="34" charset="0"/>
                        </a:rPr>
                        <a:t>Daniel</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Budziak</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3177093337"/>
                  </a:ext>
                </a:extLst>
              </a:tr>
              <a:tr h="251542">
                <a:tc>
                  <a:txBody>
                    <a:bodyPr/>
                    <a:lstStyle/>
                    <a:p>
                      <a:pPr algn="l" fontAlgn="b"/>
                      <a:r>
                        <a:rPr lang="en-US" sz="1500" b="0" i="0" u="none" strike="noStrike">
                          <a:solidFill>
                            <a:srgbClr val="000000"/>
                          </a:solidFill>
                          <a:effectLst/>
                          <a:latin typeface="Calibri" panose="020F0502020204030204" pitchFamily="34" charset="0"/>
                        </a:rPr>
                        <a:t>Adrian</a:t>
                      </a:r>
                    </a:p>
                  </a:txBody>
                  <a:tcPr marL="12577" marR="12577" marT="12577" marB="0" anchor="b">
                    <a:lnL>
                      <a:noFill/>
                    </a:lnL>
                    <a:lnR>
                      <a:noFill/>
                    </a:lnR>
                    <a:lnT>
                      <a:noFill/>
                    </a:lnT>
                    <a:lnB>
                      <a:noFill/>
                    </a:lnB>
                  </a:tcPr>
                </a:tc>
                <a:tc>
                  <a:txBody>
                    <a:bodyPr/>
                    <a:lstStyle/>
                    <a:p>
                      <a:pPr algn="l" fontAlgn="b"/>
                      <a:r>
                        <a:rPr lang="en-US" sz="1500" b="0" i="0" u="none" strike="noStrike" dirty="0">
                          <a:solidFill>
                            <a:srgbClr val="000000"/>
                          </a:solidFill>
                          <a:effectLst/>
                          <a:latin typeface="Calibri" panose="020F0502020204030204" pitchFamily="34" charset="0"/>
                        </a:rPr>
                        <a:t>De Guzman</a:t>
                      </a:r>
                    </a:p>
                  </a:txBody>
                  <a:tcPr marL="12577" marR="12577" marT="12577" marB="0" anchor="b">
                    <a:lnL>
                      <a:noFill/>
                    </a:lnL>
                    <a:lnR>
                      <a:noFill/>
                    </a:lnR>
                    <a:lnT>
                      <a:noFill/>
                    </a:lnT>
                    <a:lnB>
                      <a:noFill/>
                    </a:lnB>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extLst>
                  <a:ext uri="{0D108BD9-81ED-4DB2-BD59-A6C34878D82A}">
                    <a16:rowId xmlns:a16="http://schemas.microsoft.com/office/drawing/2014/main" val="4025990847"/>
                  </a:ext>
                </a:extLst>
              </a:tr>
              <a:tr h="251542">
                <a:tc>
                  <a:txBody>
                    <a:bodyPr/>
                    <a:lstStyle/>
                    <a:p>
                      <a:pPr algn="l" fontAlgn="b"/>
                      <a:r>
                        <a:rPr lang="en-US" sz="1500" b="0" i="0" u="none" strike="noStrike">
                          <a:solidFill>
                            <a:srgbClr val="000000"/>
                          </a:solidFill>
                          <a:effectLst/>
                          <a:latin typeface="Calibri" panose="020F0502020204030204" pitchFamily="34" charset="0"/>
                        </a:rPr>
                        <a:t>Kavanaugh</a:t>
                      </a:r>
                    </a:p>
                  </a:txBody>
                  <a:tcPr marL="12577" marR="12577" marT="12577" marB="0" anchor="b">
                    <a:lnL>
                      <a:noFill/>
                    </a:lnL>
                    <a:lnR>
                      <a:noFill/>
                    </a:lnR>
                    <a:lnT>
                      <a:noFill/>
                    </a:lnT>
                    <a:lnB>
                      <a:noFill/>
                    </a:lnB>
                    <a:solidFill>
                      <a:srgbClr val="A6A6A6"/>
                    </a:solidFill>
                  </a:tcPr>
                </a:tc>
                <a:tc>
                  <a:txBody>
                    <a:bodyPr/>
                    <a:lstStyle/>
                    <a:p>
                      <a:pPr algn="l" fontAlgn="b"/>
                      <a:r>
                        <a:rPr lang="en-US" sz="1500" b="0" i="0" u="none" strike="noStrike" dirty="0">
                          <a:solidFill>
                            <a:srgbClr val="000000"/>
                          </a:solidFill>
                          <a:effectLst/>
                          <a:latin typeface="Calibri" panose="020F0502020204030204" pitchFamily="34" charset="0"/>
                        </a:rPr>
                        <a:t>Dempsey</a:t>
                      </a:r>
                    </a:p>
                  </a:txBody>
                  <a:tcPr marL="12577" marR="12577" marT="12577" marB="0" anchor="b">
                    <a:lnL>
                      <a:noFill/>
                    </a:lnL>
                    <a:lnR>
                      <a:noFill/>
                    </a:lnR>
                    <a:lnT>
                      <a:noFill/>
                    </a:lnT>
                    <a:lnB>
                      <a:noFill/>
                    </a:lnB>
                    <a:solidFill>
                      <a:srgbClr val="A6A6A6"/>
                    </a:solidFill>
                  </a:tcPr>
                </a:tc>
                <a:tc>
                  <a:txBody>
                    <a:bodyPr/>
                    <a:lstStyle/>
                    <a:p>
                      <a:pPr algn="l" fontAlgn="b"/>
                      <a:r>
                        <a:rPr lang="en-US" sz="1500" b="0" i="0" u="none" strike="noStrike">
                          <a:solidFill>
                            <a:srgbClr val="000000"/>
                          </a:solidFill>
                          <a:effectLst/>
                          <a:latin typeface="Calibri" panose="020F0502020204030204" pitchFamily="34" charset="0"/>
                        </a:rPr>
                        <a:t>Tuesday, April 24th</a:t>
                      </a:r>
                    </a:p>
                  </a:txBody>
                  <a:tcPr marL="12577" marR="12577" marT="12577" marB="0" anchor="b">
                    <a:lnL>
                      <a:noFill/>
                    </a:lnL>
                    <a:lnR>
                      <a:noFill/>
                    </a:lnR>
                    <a:lnT>
                      <a:noFill/>
                    </a:lnT>
                    <a:lnB>
                      <a:noFill/>
                    </a:lnB>
                    <a:solidFill>
                      <a:srgbClr val="A6A6A6"/>
                    </a:solidFill>
                  </a:tcPr>
                </a:tc>
                <a:extLst>
                  <a:ext uri="{0D108BD9-81ED-4DB2-BD59-A6C34878D82A}">
                    <a16:rowId xmlns:a16="http://schemas.microsoft.com/office/drawing/2014/main" val="1757810152"/>
                  </a:ext>
                </a:extLst>
              </a:tr>
              <a:tr h="251542">
                <a:tc>
                  <a:txBody>
                    <a:bodyPr/>
                    <a:lstStyle/>
                    <a:p>
                      <a:pPr algn="l" fontAlgn="b"/>
                      <a:r>
                        <a:rPr lang="en-US" sz="1500" b="0" i="0" u="none" strike="noStrike">
                          <a:solidFill>
                            <a:srgbClr val="000000"/>
                          </a:solidFill>
                          <a:effectLst/>
                          <a:latin typeface="Calibri" panose="020F0502020204030204" pitchFamily="34" charset="0"/>
                        </a:rPr>
                        <a:t>Benjamin</a:t>
                      </a:r>
                    </a:p>
                  </a:txBody>
                  <a:tcPr marL="12577" marR="12577" marT="1257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Gorgan</a:t>
                      </a:r>
                    </a:p>
                  </a:txBody>
                  <a:tcPr marL="12577" marR="12577" marT="1257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extLst>
                  <a:ext uri="{0D108BD9-81ED-4DB2-BD59-A6C34878D82A}">
                    <a16:rowId xmlns:a16="http://schemas.microsoft.com/office/drawing/2014/main" val="1352082394"/>
                  </a:ext>
                </a:extLst>
              </a:tr>
              <a:tr h="251542">
                <a:tc>
                  <a:txBody>
                    <a:bodyPr/>
                    <a:lstStyle/>
                    <a:p>
                      <a:pPr algn="l" fontAlgn="b"/>
                      <a:r>
                        <a:rPr lang="en-US" sz="1500" b="0" i="0" u="none" strike="noStrike">
                          <a:solidFill>
                            <a:srgbClr val="000000"/>
                          </a:solidFill>
                          <a:effectLst/>
                          <a:latin typeface="Calibri" panose="020F0502020204030204" pitchFamily="34" charset="0"/>
                        </a:rPr>
                        <a:t>Gytis</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Jankauskas</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3196847393"/>
                  </a:ext>
                </a:extLst>
              </a:tr>
              <a:tr h="251542">
                <a:tc>
                  <a:txBody>
                    <a:bodyPr/>
                    <a:lstStyle/>
                    <a:p>
                      <a:pPr algn="l" fontAlgn="b"/>
                      <a:r>
                        <a:rPr lang="en-US" sz="1500" b="0" i="0" u="none" strike="noStrike">
                          <a:solidFill>
                            <a:srgbClr val="000000"/>
                          </a:solidFill>
                          <a:effectLst/>
                          <a:latin typeface="Calibri" panose="020F0502020204030204" pitchFamily="34" charset="0"/>
                        </a:rPr>
                        <a:t>James</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Kaht</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975985558"/>
                  </a:ext>
                </a:extLst>
              </a:tr>
              <a:tr h="251542">
                <a:tc>
                  <a:txBody>
                    <a:bodyPr/>
                    <a:lstStyle/>
                    <a:p>
                      <a:pPr algn="l" fontAlgn="b"/>
                      <a:r>
                        <a:rPr lang="en-US" sz="1500" b="0" i="0" u="none" strike="noStrike">
                          <a:solidFill>
                            <a:srgbClr val="000000"/>
                          </a:solidFill>
                          <a:effectLst/>
                          <a:latin typeface="Calibri" panose="020F0502020204030204" pitchFamily="34" charset="0"/>
                        </a:rPr>
                        <a:t>David</a:t>
                      </a:r>
                    </a:p>
                  </a:txBody>
                  <a:tcPr marL="12577" marR="12577" marT="12577" marB="0" anchor="b">
                    <a:lnL>
                      <a:noFill/>
                    </a:lnL>
                    <a:lnR>
                      <a:noFill/>
                    </a:lnR>
                    <a:lnT>
                      <a:noFill/>
                    </a:lnT>
                    <a:lnB>
                      <a:noFill/>
                    </a:lnB>
                    <a:solidFill>
                      <a:srgbClr val="A6A6A6"/>
                    </a:solidFill>
                  </a:tcPr>
                </a:tc>
                <a:tc>
                  <a:txBody>
                    <a:bodyPr/>
                    <a:lstStyle/>
                    <a:p>
                      <a:pPr algn="l" fontAlgn="b"/>
                      <a:r>
                        <a:rPr lang="en-US" sz="1500" b="0" i="0" u="none" strike="noStrike">
                          <a:solidFill>
                            <a:srgbClr val="000000"/>
                          </a:solidFill>
                          <a:effectLst/>
                          <a:latin typeface="Calibri" panose="020F0502020204030204" pitchFamily="34" charset="0"/>
                        </a:rPr>
                        <a:t>Mendez</a:t>
                      </a:r>
                    </a:p>
                  </a:txBody>
                  <a:tcPr marL="12577" marR="12577" marT="12577" marB="0" anchor="b">
                    <a:lnL>
                      <a:noFill/>
                    </a:lnL>
                    <a:lnR>
                      <a:noFill/>
                    </a:lnR>
                    <a:lnT>
                      <a:noFill/>
                    </a:lnT>
                    <a:lnB>
                      <a:noFill/>
                    </a:lnB>
                    <a:solidFill>
                      <a:srgbClr val="A6A6A6"/>
                    </a:solidFill>
                  </a:tcPr>
                </a:tc>
                <a:tc>
                  <a:txBody>
                    <a:bodyPr/>
                    <a:lstStyle/>
                    <a:p>
                      <a:pPr algn="l" fontAlgn="b"/>
                      <a:r>
                        <a:rPr lang="en-US" sz="1500" b="0" i="0" u="none" strike="noStrike">
                          <a:solidFill>
                            <a:srgbClr val="000000"/>
                          </a:solidFill>
                          <a:effectLst/>
                          <a:latin typeface="Calibri" panose="020F0502020204030204" pitchFamily="34" charset="0"/>
                        </a:rPr>
                        <a:t>Tuesday, April 24th</a:t>
                      </a:r>
                    </a:p>
                  </a:txBody>
                  <a:tcPr marL="12577" marR="12577" marT="12577" marB="0" anchor="b">
                    <a:lnL>
                      <a:noFill/>
                    </a:lnL>
                    <a:lnR>
                      <a:noFill/>
                    </a:lnR>
                    <a:lnT>
                      <a:noFill/>
                    </a:lnT>
                    <a:lnB>
                      <a:noFill/>
                    </a:lnB>
                    <a:solidFill>
                      <a:srgbClr val="A6A6A6"/>
                    </a:solidFill>
                  </a:tcPr>
                </a:tc>
                <a:extLst>
                  <a:ext uri="{0D108BD9-81ED-4DB2-BD59-A6C34878D82A}">
                    <a16:rowId xmlns:a16="http://schemas.microsoft.com/office/drawing/2014/main" val="4206206128"/>
                  </a:ext>
                </a:extLst>
              </a:tr>
              <a:tr h="251542">
                <a:tc>
                  <a:txBody>
                    <a:bodyPr/>
                    <a:lstStyle/>
                    <a:p>
                      <a:pPr algn="l" fontAlgn="b"/>
                      <a:r>
                        <a:rPr lang="en-US" sz="1500" b="0" i="0" u="none" strike="noStrike">
                          <a:solidFill>
                            <a:srgbClr val="000000"/>
                          </a:solidFill>
                          <a:effectLst/>
                          <a:latin typeface="Calibri" panose="020F0502020204030204" pitchFamily="34" charset="0"/>
                        </a:rPr>
                        <a:t>Stanimir</a:t>
                      </a:r>
                    </a:p>
                  </a:txBody>
                  <a:tcPr marL="12577" marR="12577" marT="1257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Petrov</a:t>
                      </a:r>
                    </a:p>
                  </a:txBody>
                  <a:tcPr marL="12577" marR="12577" marT="1257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extLst>
                  <a:ext uri="{0D108BD9-81ED-4DB2-BD59-A6C34878D82A}">
                    <a16:rowId xmlns:a16="http://schemas.microsoft.com/office/drawing/2014/main" val="340978377"/>
                  </a:ext>
                </a:extLst>
              </a:tr>
              <a:tr h="251542">
                <a:tc>
                  <a:txBody>
                    <a:bodyPr/>
                    <a:lstStyle/>
                    <a:p>
                      <a:pPr algn="l" fontAlgn="b"/>
                      <a:r>
                        <a:rPr lang="en-US" sz="1500" b="0" i="0" u="none" strike="noStrike">
                          <a:solidFill>
                            <a:srgbClr val="000000"/>
                          </a:solidFill>
                          <a:effectLst/>
                          <a:latin typeface="Calibri" panose="020F0502020204030204" pitchFamily="34" charset="0"/>
                        </a:rPr>
                        <a:t>Stephanie</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Quick</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1281121877"/>
                  </a:ext>
                </a:extLst>
              </a:tr>
              <a:tr h="251542">
                <a:tc>
                  <a:txBody>
                    <a:bodyPr/>
                    <a:lstStyle/>
                    <a:p>
                      <a:pPr algn="l" fontAlgn="b"/>
                      <a:r>
                        <a:rPr lang="en-US" sz="1500" b="0" i="0" u="none" strike="noStrike">
                          <a:solidFill>
                            <a:srgbClr val="000000"/>
                          </a:solidFill>
                          <a:effectLst/>
                          <a:latin typeface="Calibri" panose="020F0502020204030204" pitchFamily="34" charset="0"/>
                        </a:rPr>
                        <a:t>Fidel</a:t>
                      </a:r>
                    </a:p>
                  </a:txBody>
                  <a:tcPr marL="12577" marR="12577" marT="12577" marB="0" anchor="b">
                    <a:lnL>
                      <a:noFill/>
                    </a:lnL>
                    <a:lnR>
                      <a:noFill/>
                    </a:lnR>
                    <a:lnT>
                      <a:noFill/>
                    </a:lnT>
                    <a:lnB>
                      <a:noFill/>
                    </a:lnB>
                  </a:tcPr>
                </a:tc>
                <a:tc>
                  <a:txBody>
                    <a:bodyPr/>
                    <a:lstStyle/>
                    <a:p>
                      <a:pPr algn="l" fontAlgn="b"/>
                      <a:r>
                        <a:rPr lang="en-US" sz="1500" b="0" i="0" u="none" strike="noStrike" dirty="0">
                          <a:solidFill>
                            <a:srgbClr val="000000"/>
                          </a:solidFill>
                          <a:effectLst/>
                          <a:latin typeface="Calibri" panose="020F0502020204030204" pitchFamily="34" charset="0"/>
                        </a:rPr>
                        <a:t>Ramirez</a:t>
                      </a:r>
                    </a:p>
                  </a:txBody>
                  <a:tcPr marL="12577" marR="12577" marT="1257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extLst>
                  <a:ext uri="{0D108BD9-81ED-4DB2-BD59-A6C34878D82A}">
                    <a16:rowId xmlns:a16="http://schemas.microsoft.com/office/drawing/2014/main" val="1186083735"/>
                  </a:ext>
                </a:extLst>
              </a:tr>
              <a:tr h="251542">
                <a:tc>
                  <a:txBody>
                    <a:bodyPr/>
                    <a:lstStyle/>
                    <a:p>
                      <a:pPr algn="l" fontAlgn="b"/>
                      <a:r>
                        <a:rPr lang="en-US" sz="1500" b="0" i="0" u="none" strike="noStrike">
                          <a:solidFill>
                            <a:srgbClr val="000000"/>
                          </a:solidFill>
                          <a:effectLst/>
                          <a:latin typeface="Calibri" panose="020F0502020204030204" pitchFamily="34" charset="0"/>
                        </a:rPr>
                        <a:t>Corey</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Rose</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Tuesday, May 8th at 2pm</a:t>
                      </a:r>
                    </a:p>
                  </a:txBody>
                  <a:tcPr marL="12577" marR="12577" marT="12577" marB="0" anchor="b">
                    <a:lnL>
                      <a:noFill/>
                    </a:lnL>
                    <a:lnR>
                      <a:noFill/>
                    </a:lnR>
                    <a:lnT>
                      <a:noFill/>
                    </a:lnT>
                    <a:lnB>
                      <a:noFill/>
                    </a:lnB>
                    <a:solidFill>
                      <a:srgbClr val="FFE699"/>
                    </a:solidFill>
                  </a:tcPr>
                </a:tc>
                <a:extLst>
                  <a:ext uri="{0D108BD9-81ED-4DB2-BD59-A6C34878D82A}">
                    <a16:rowId xmlns:a16="http://schemas.microsoft.com/office/drawing/2014/main" val="1696608410"/>
                  </a:ext>
                </a:extLst>
              </a:tr>
              <a:tr h="251542">
                <a:tc>
                  <a:txBody>
                    <a:bodyPr/>
                    <a:lstStyle/>
                    <a:p>
                      <a:pPr algn="l" fontAlgn="b"/>
                      <a:r>
                        <a:rPr lang="en-US" sz="1500" b="0" i="0" u="none" strike="noStrike">
                          <a:solidFill>
                            <a:srgbClr val="000000"/>
                          </a:solidFill>
                          <a:effectLst/>
                          <a:latin typeface="Calibri" panose="020F0502020204030204" pitchFamily="34" charset="0"/>
                        </a:rPr>
                        <a:t>Emilio</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Salinas</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2693024606"/>
                  </a:ext>
                </a:extLst>
              </a:tr>
              <a:tr h="251542">
                <a:tc>
                  <a:txBody>
                    <a:bodyPr/>
                    <a:lstStyle/>
                    <a:p>
                      <a:pPr algn="l" fontAlgn="b"/>
                      <a:r>
                        <a:rPr lang="en-US" sz="1500" b="0" i="0" u="none" strike="noStrike">
                          <a:solidFill>
                            <a:srgbClr val="000000"/>
                          </a:solidFill>
                          <a:effectLst/>
                          <a:latin typeface="Calibri" panose="020F0502020204030204" pitchFamily="34" charset="0"/>
                        </a:rPr>
                        <a:t>Jason</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Schumacker</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1464332014"/>
                  </a:ext>
                </a:extLst>
              </a:tr>
              <a:tr h="251542">
                <a:tc>
                  <a:txBody>
                    <a:bodyPr/>
                    <a:lstStyle/>
                    <a:p>
                      <a:pPr algn="l" fontAlgn="b"/>
                      <a:r>
                        <a:rPr lang="en-US" sz="1500" b="0" i="0" u="none" strike="noStrike">
                          <a:solidFill>
                            <a:srgbClr val="000000"/>
                          </a:solidFill>
                          <a:effectLst/>
                          <a:latin typeface="Calibri" panose="020F0502020204030204" pitchFamily="34" charset="0"/>
                        </a:rPr>
                        <a:t>Tyler</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Starkus</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3886194753"/>
                  </a:ext>
                </a:extLst>
              </a:tr>
              <a:tr h="251542">
                <a:tc>
                  <a:txBody>
                    <a:bodyPr/>
                    <a:lstStyle/>
                    <a:p>
                      <a:pPr algn="l" fontAlgn="b"/>
                      <a:r>
                        <a:rPr lang="en-US" sz="1500" b="0" i="0" u="none" strike="noStrike">
                          <a:solidFill>
                            <a:srgbClr val="000000"/>
                          </a:solidFill>
                          <a:effectLst/>
                          <a:latin typeface="Calibri" panose="020F0502020204030204" pitchFamily="34" charset="0"/>
                        </a:rPr>
                        <a:t>Robert</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Twohill</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Tuesday, May 8th at 2pm</a:t>
                      </a:r>
                    </a:p>
                  </a:txBody>
                  <a:tcPr marL="12577" marR="12577" marT="12577" marB="0" anchor="b">
                    <a:lnL>
                      <a:noFill/>
                    </a:lnL>
                    <a:lnR>
                      <a:noFill/>
                    </a:lnR>
                    <a:lnT>
                      <a:noFill/>
                    </a:lnT>
                    <a:lnB>
                      <a:noFill/>
                    </a:lnB>
                    <a:solidFill>
                      <a:srgbClr val="FFE699"/>
                    </a:solidFill>
                  </a:tcPr>
                </a:tc>
                <a:extLst>
                  <a:ext uri="{0D108BD9-81ED-4DB2-BD59-A6C34878D82A}">
                    <a16:rowId xmlns:a16="http://schemas.microsoft.com/office/drawing/2014/main" val="2637354505"/>
                  </a:ext>
                </a:extLst>
              </a:tr>
              <a:tr h="251542">
                <a:tc>
                  <a:txBody>
                    <a:bodyPr/>
                    <a:lstStyle/>
                    <a:p>
                      <a:pPr algn="l" fontAlgn="b"/>
                      <a:r>
                        <a:rPr lang="en-US" sz="1500" b="0" i="0" u="none" strike="noStrike">
                          <a:solidFill>
                            <a:srgbClr val="000000"/>
                          </a:solidFill>
                          <a:effectLst/>
                          <a:latin typeface="Calibri" panose="020F0502020204030204" pitchFamily="34" charset="0"/>
                        </a:rPr>
                        <a:t>Jesus</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Vazquez</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Tuesday, May 8th at 2pm</a:t>
                      </a:r>
                    </a:p>
                  </a:txBody>
                  <a:tcPr marL="12577" marR="12577" marT="12577" marB="0" anchor="b">
                    <a:lnL>
                      <a:noFill/>
                    </a:lnL>
                    <a:lnR>
                      <a:noFill/>
                    </a:lnR>
                    <a:lnT>
                      <a:noFill/>
                    </a:lnT>
                    <a:lnB>
                      <a:noFill/>
                    </a:lnB>
                    <a:solidFill>
                      <a:srgbClr val="FFE699"/>
                    </a:solidFill>
                  </a:tcPr>
                </a:tc>
                <a:extLst>
                  <a:ext uri="{0D108BD9-81ED-4DB2-BD59-A6C34878D82A}">
                    <a16:rowId xmlns:a16="http://schemas.microsoft.com/office/drawing/2014/main" val="3343043390"/>
                  </a:ext>
                </a:extLst>
              </a:tr>
              <a:tr h="251542">
                <a:tc>
                  <a:txBody>
                    <a:bodyPr/>
                    <a:lstStyle/>
                    <a:p>
                      <a:pPr algn="l" fontAlgn="b"/>
                      <a:r>
                        <a:rPr lang="en-US" sz="1500" b="0" i="0" u="none" strike="noStrike">
                          <a:solidFill>
                            <a:srgbClr val="000000"/>
                          </a:solidFill>
                          <a:effectLst/>
                          <a:latin typeface="Calibri" panose="020F0502020204030204" pitchFamily="34" charset="0"/>
                        </a:rPr>
                        <a:t>Peter</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Veliz</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1333750608"/>
                  </a:ext>
                </a:extLst>
              </a:tr>
              <a:tr h="251542">
                <a:tc>
                  <a:txBody>
                    <a:bodyPr/>
                    <a:lstStyle/>
                    <a:p>
                      <a:pPr algn="l" fontAlgn="b"/>
                      <a:endParaRPr lang="en-US" sz="1500" b="0" i="0" u="none" strike="noStrike">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extLst>
                  <a:ext uri="{0D108BD9-81ED-4DB2-BD59-A6C34878D82A}">
                    <a16:rowId xmlns:a16="http://schemas.microsoft.com/office/drawing/2014/main" val="1491326776"/>
                  </a:ext>
                </a:extLst>
              </a:tr>
              <a:tr h="251542">
                <a:tc gridSpan="3">
                  <a:txBody>
                    <a:bodyPr/>
                    <a:lstStyle/>
                    <a:p>
                      <a:pPr algn="l" fontAlgn="b"/>
                      <a:r>
                        <a:rPr lang="en-US" sz="1500" b="1" i="0" u="sng" strike="noStrike" dirty="0">
                          <a:solidFill>
                            <a:srgbClr val="000000"/>
                          </a:solidFill>
                          <a:effectLst/>
                          <a:latin typeface="Calibri" panose="020F0502020204030204" pitchFamily="34" charset="0"/>
                        </a:rPr>
                        <a:t>Complete Assignment 8 BEFORE your Final Project Demo</a:t>
                      </a:r>
                    </a:p>
                  </a:txBody>
                  <a:tcPr marL="120740" marR="120740" marT="60370" marB="6037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321141"/>
                  </a:ext>
                </a:extLst>
              </a:tr>
            </a:tbl>
          </a:graphicData>
        </a:graphic>
      </p:graphicFrame>
    </p:spTree>
    <p:extLst>
      <p:ext uri="{BB962C8B-B14F-4D97-AF65-F5344CB8AC3E}">
        <p14:creationId xmlns:p14="http://schemas.microsoft.com/office/powerpoint/2010/main" val="2522334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chor="ctr">
            <a:normAutofit fontScale="90000"/>
          </a:bodyPr>
          <a:lstStyle/>
          <a:p>
            <a:r>
              <a:rPr lang="en-US" sz="4800" dirty="0"/>
              <a:t>Lab: Lab: Complete DB8 </a:t>
            </a:r>
            <a:br>
              <a:rPr lang="en-US" sz="4800" dirty="0"/>
            </a:br>
            <a:r>
              <a:rPr lang="en-US" sz="4800" dirty="0"/>
              <a:t>and Final Project</a:t>
            </a:r>
          </a:p>
        </p:txBody>
      </p:sp>
    </p:spTree>
    <p:extLst>
      <p:ext uri="{BB962C8B-B14F-4D97-AF65-F5344CB8AC3E}">
        <p14:creationId xmlns:p14="http://schemas.microsoft.com/office/powerpoint/2010/main" val="3451476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3804</TotalTime>
  <Words>284</Words>
  <Application>Microsoft Office PowerPoint</Application>
  <PresentationFormat>Widescreen</PresentationFormat>
  <Paragraphs>86</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Object-Oriented Programming Sprint 8 Session 2 Eric Pogue</vt:lpstr>
      <vt:lpstr>PowerPoint Presentation</vt:lpstr>
      <vt:lpstr>Scrum Team Standup &amp; Report-out</vt:lpstr>
      <vt:lpstr>Assignment 8 and  Discussion Board 8</vt:lpstr>
      <vt:lpstr>Final Project Demo Schedule</vt:lpstr>
      <vt:lpstr>Lab: Lab: Complete DB8  and Final Project</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182</cp:revision>
  <cp:lastPrinted>2017-08-28T20:16:11Z</cp:lastPrinted>
  <dcterms:created xsi:type="dcterms:W3CDTF">2017-08-24T13:36:27Z</dcterms:created>
  <dcterms:modified xsi:type="dcterms:W3CDTF">2018-04-26T13:45:57Z</dcterms:modified>
</cp:coreProperties>
</file>