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334" r:id="rId3"/>
    <p:sldId id="319" r:id="rId4"/>
    <p:sldId id="343" r:id="rId5"/>
    <p:sldId id="486" r:id="rId6"/>
    <p:sldId id="487" r:id="rId7"/>
    <p:sldId id="303" r:id="rId8"/>
    <p:sldId id="309" r:id="rId9"/>
    <p:sldId id="283" r:id="rId10"/>
    <p:sldId id="308" r:id="rId11"/>
    <p:sldId id="313" r:id="rId12"/>
    <p:sldId id="488" r:id="rId13"/>
    <p:sldId id="328" r:id="rId14"/>
    <p:sldId id="317" r:id="rId15"/>
    <p:sldId id="489" r:id="rId16"/>
    <p:sldId id="490" r:id="rId17"/>
    <p:sldId id="330" r:id="rId18"/>
    <p:sldId id="491" r:id="rId19"/>
    <p:sldId id="501" r:id="rId20"/>
    <p:sldId id="338" r:id="rId21"/>
    <p:sldId id="492" r:id="rId22"/>
    <p:sldId id="500" r:id="rId23"/>
    <p:sldId id="341" r:id="rId24"/>
    <p:sldId id="494" r:id="rId25"/>
    <p:sldId id="333" r:id="rId26"/>
    <p:sldId id="342" r:id="rId27"/>
    <p:sldId id="345" r:id="rId28"/>
    <p:sldId id="496" r:id="rId29"/>
    <p:sldId id="497" r:id="rId30"/>
    <p:sldId id="498" r:id="rId31"/>
    <p:sldId id="484" r:id="rId32"/>
    <p:sldId id="483" r:id="rId33"/>
    <p:sldId id="499" r:id="rId34"/>
    <p:sldId id="485" r:id="rId35"/>
    <p:sldId id="263" r:id="rId3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9074" autoAdjust="0"/>
  </p:normalViewPr>
  <p:slideViewPr>
    <p:cSldViewPr snapToGrid="0">
      <p:cViewPr varScale="1">
        <p:scale>
          <a:sx n="140" d="100"/>
          <a:sy n="140" d="100"/>
        </p:scale>
        <p:origin x="1522" y="101"/>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4/30/2018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077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865344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G</a:t>
            </a:r>
          </a:p>
          <a:p>
            <a:pPr marL="0" indent="0">
              <a:buNone/>
            </a:pPr>
            <a:r>
              <a:rPr lang="en-US" sz="1000" dirty="0"/>
              <a:t>I intentionally listed and reviewed our assignment first and our learning objectives second. This week our intent is to support our assignment  through our learning objectives, discussion, lecture, and examples… and not the other way around. </a:t>
            </a:r>
          </a:p>
          <a:p>
            <a:pPr marL="0" indent="0">
              <a:buNone/>
            </a:pPr>
            <a:endParaRPr lang="en-US" sz="1000" dirty="0"/>
          </a:p>
          <a:p>
            <a:pPr marL="0" indent="0">
              <a:buNone/>
            </a:pPr>
            <a:r>
              <a:rPr lang="en-US" sz="1000" dirty="0"/>
              <a:t>It is important to understand the concepts, practices, and principles; however, it is </a:t>
            </a:r>
            <a:r>
              <a:rPr lang="en-US" sz="1000" u="sng" dirty="0"/>
              <a:t>essential</a:t>
            </a:r>
            <a:r>
              <a:rPr lang="en-US" sz="1000" dirty="0"/>
              <a:t> that we can utilize them to deliver solutions. </a:t>
            </a:r>
          </a:p>
          <a:p>
            <a:pPr marL="0" indent="0">
              <a:buNone/>
            </a:pPr>
            <a:r>
              <a:rPr lang="en-US" sz="1000" dirty="0"/>
              <a:t>The details of FaceDraw are provided in this week’s assignment. </a:t>
            </a:r>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a:p>
        </p:txBody>
      </p:sp>
    </p:spTree>
    <p:extLst>
      <p:ext uri="{BB962C8B-B14F-4D97-AF65-F5344CB8AC3E}">
        <p14:creationId xmlns:p14="http://schemas.microsoft.com/office/powerpoint/2010/main" val="385638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21148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Less theory and more practical development…</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10447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786946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1898866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25</a:t>
            </a:fld>
            <a:endParaRPr lang="en-US"/>
          </a:p>
        </p:txBody>
      </p:sp>
    </p:spTree>
    <p:extLst>
      <p:ext uri="{BB962C8B-B14F-4D97-AF65-F5344CB8AC3E}">
        <p14:creationId xmlns:p14="http://schemas.microsoft.com/office/powerpoint/2010/main" val="2122056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981733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2457477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1402257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409650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33284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3899194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1271532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3525096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282862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sz="1200"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8411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67615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1284975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Starting with Slide 11</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573275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362842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322908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4/30/2018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4/30/2018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9TycLR0TqF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product.hubspot.com/blog/git-and-github-tutorial-for-beginners" TargetMode="External"/><Relationship Id="rId5" Type="http://schemas.openxmlformats.org/officeDocument/2006/relationships/hyperlink" Target="https://git-scm.com/" TargetMode="External"/><Relationship Id="rId4" Type="http://schemas.openxmlformats.org/officeDocument/2006/relationships/hyperlink" Target="https://docs.microsoft.com/en-us/powershell/scripting/setup/installing-windows-powershell?view=powershell-5.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Sprint 8 Session 3</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2000" dirty="0"/>
              <a:t>Agenda:</a:t>
            </a:r>
          </a:p>
          <a:p>
            <a:pPr marL="457200" indent="-457200">
              <a:buFont typeface="+mj-lt"/>
              <a:buAutoNum type="arabicPeriod"/>
            </a:pPr>
            <a:r>
              <a:rPr lang="en-US" sz="2000" dirty="0"/>
              <a:t>Scrum Standup, and Scrum-of-Scrums Report-out</a:t>
            </a:r>
          </a:p>
          <a:p>
            <a:pPr marL="457200" indent="-457200">
              <a:buFont typeface="+mj-lt"/>
              <a:buAutoNum type="arabicPeriod"/>
            </a:pPr>
            <a:r>
              <a:rPr lang="en-US" sz="2000" dirty="0"/>
              <a:t>Assignment 8 and Discussion Board (DB) 8</a:t>
            </a:r>
          </a:p>
          <a:p>
            <a:pPr marL="457200" indent="-457200">
              <a:buFont typeface="+mj-lt"/>
              <a:buAutoNum type="arabicPeriod"/>
            </a:pPr>
            <a:r>
              <a:rPr lang="en-US" sz="2000" dirty="0"/>
              <a:t>Final Project Demo Schedule </a:t>
            </a:r>
          </a:p>
          <a:p>
            <a:pPr marL="457200" indent="-457200">
              <a:buFont typeface="+mj-lt"/>
              <a:buAutoNum type="arabicPeriod"/>
            </a:pPr>
            <a:r>
              <a:rPr lang="en-US" sz="2000" dirty="0"/>
              <a:t>Course Topics Review</a:t>
            </a:r>
          </a:p>
          <a:p>
            <a:pPr marL="457200" indent="-457200">
              <a:buFont typeface="+mj-lt"/>
              <a:buAutoNum type="arabicPeriod"/>
            </a:pPr>
            <a:r>
              <a:rPr lang="en-US" sz="2000" dirty="0"/>
              <a:t>Lab: Complete DB8 and Final Project</a:t>
            </a:r>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endParaRPr lang="en-US" sz="2000" dirty="0"/>
          </a:p>
          <a:p>
            <a:pPr marL="0" indent="0">
              <a:spcBef>
                <a:spcPts val="1800"/>
              </a:spcBef>
              <a:buNone/>
            </a:pPr>
            <a:r>
              <a:rPr lang="en-US" sz="20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18502"/>
          </a:xfrm>
        </p:spPr>
        <p:txBody>
          <a:bodyPr>
            <a:normAutofit/>
          </a:bodyPr>
          <a:lstStyle/>
          <a:p>
            <a:r>
              <a:rPr lang="en-US" sz="4800" dirty="0"/>
              <a:t>Introduction to Object-Oriented Programming</a:t>
            </a:r>
          </a:p>
        </p:txBody>
      </p:sp>
    </p:spTree>
    <p:extLst>
      <p:ext uri="{BB962C8B-B14F-4D97-AF65-F5344CB8AC3E}">
        <p14:creationId xmlns:p14="http://schemas.microsoft.com/office/powerpoint/2010/main" val="192493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1:</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152792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a:t>
            </a:r>
          </a:p>
          <a:p>
            <a:pPr marL="457200" indent="-457200">
              <a:spcBef>
                <a:spcPts val="600"/>
              </a:spcBef>
              <a:buFont typeface="+mj-lt"/>
              <a:buAutoNum type="arabicPeriod"/>
            </a:pPr>
            <a:r>
              <a:rPr lang="en-US" sz="1800" dirty="0"/>
              <a:t>Carry-over items from Sprint 1 if any</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r>
              <a:rPr lang="en-US" sz="1800" dirty="0"/>
              <a:t>*</a:t>
            </a:r>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Discussion Board</a:t>
            </a:r>
          </a:p>
          <a:p>
            <a:pPr marL="457200" indent="-457200">
              <a:spcBef>
                <a:spcPts val="600"/>
              </a:spcBef>
              <a:buFont typeface="+mj-lt"/>
              <a:buAutoNum type="arabicPeriod"/>
            </a:pPr>
            <a:r>
              <a:rPr lang="en-US" sz="1800" dirty="0"/>
              <a:t>Assignment / Quiz #2</a:t>
            </a:r>
          </a:p>
          <a:p>
            <a:pPr marL="457200" indent="-457200">
              <a:spcBef>
                <a:spcPts val="600"/>
              </a:spcBef>
              <a:buFont typeface="+mj-lt"/>
              <a:buAutoNum type="arabicPeriod"/>
            </a:pPr>
            <a:endParaRPr lang="en-US" sz="1800" dirty="0"/>
          </a:p>
          <a:p>
            <a:pPr marL="457200" indent="-457200">
              <a:spcBef>
                <a:spcPts val="600"/>
              </a:spcBef>
              <a:buFont typeface="+mj-lt"/>
              <a:buAutoNum type="arabicPeriod"/>
            </a:pPr>
            <a:endParaRPr lang="en-US" sz="1800" dirty="0"/>
          </a:p>
          <a:p>
            <a:pPr marL="0" indent="0">
              <a:spcBef>
                <a:spcPts val="600"/>
              </a:spcBef>
              <a:buNone/>
            </a:pPr>
            <a:r>
              <a:rPr lang="en-US" sz="1800" dirty="0"/>
              <a:t>*Note that to complete Item #4 the Azure static website tutorial you will likely need to setup a Pay-As-You-Go account in order to obtain storage for the Web Bash Shell.</a:t>
            </a:r>
          </a:p>
          <a:p>
            <a:pPr marL="0" indent="0">
              <a:spcBef>
                <a:spcPts val="600"/>
              </a:spcBef>
              <a:buNone/>
            </a:pPr>
            <a:endParaRPr lang="en-US" sz="1800" dirty="0"/>
          </a:p>
        </p:txBody>
      </p:sp>
    </p:spTree>
    <p:extLst>
      <p:ext uri="{BB962C8B-B14F-4D97-AF65-F5344CB8AC3E}">
        <p14:creationId xmlns:p14="http://schemas.microsoft.com/office/powerpoint/2010/main" val="165083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80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0483"/>
          </a:xfrm>
        </p:spPr>
        <p:txBody>
          <a:bodyPr>
            <a:normAutofit/>
          </a:bodyPr>
          <a:lstStyle/>
          <a:p>
            <a:r>
              <a:rPr lang="en-US" sz="4800" dirty="0"/>
              <a:t>More Object-Oriented Programming</a:t>
            </a:r>
          </a:p>
        </p:txBody>
      </p:sp>
    </p:spTree>
    <p:extLst>
      <p:ext uri="{BB962C8B-B14F-4D97-AF65-F5344CB8AC3E}">
        <p14:creationId xmlns:p14="http://schemas.microsoft.com/office/powerpoint/2010/main" val="83649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595279"/>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279589"/>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78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0483"/>
          </a:xfrm>
        </p:spPr>
        <p:txBody>
          <a:bodyPr>
            <a:normAutofit/>
          </a:bodyPr>
          <a:lstStyle/>
          <a:p>
            <a:r>
              <a:rPr lang="en-US" sz="4800" dirty="0"/>
              <a:t>Programming Graphical User Interfaces (GUI)</a:t>
            </a:r>
          </a:p>
        </p:txBody>
      </p:sp>
    </p:spTree>
    <p:extLst>
      <p:ext uri="{BB962C8B-B14F-4D97-AF65-F5344CB8AC3E}">
        <p14:creationId xmlns:p14="http://schemas.microsoft.com/office/powerpoint/2010/main" val="268565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FaceDraw</a:t>
            </a:r>
            <a:endParaRPr lang="en-US" sz="3600" dirty="0"/>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err="1"/>
              <a:t>FaceDraw</a:t>
            </a:r>
            <a:r>
              <a:rPr lang="en-US" sz="2000" dirty="0"/>
              <a:t> will be a challenging assignment this week. Our Learning Objects, Discussion, Lecture, and Examples will all be focused on helping you complete the assignment and learn the key concepts through delivering a concrete example. </a:t>
            </a:r>
          </a:p>
          <a:p>
            <a:pPr marL="0" indent="0">
              <a:buNone/>
            </a:pPr>
            <a:r>
              <a:rPr lang="en-US" sz="2000" dirty="0"/>
              <a:t>In FaceDraw we will:</a:t>
            </a:r>
          </a:p>
          <a:p>
            <a:pPr marL="457200" indent="-457200">
              <a:buFont typeface="+mj-lt"/>
              <a:buAutoNum type="arabicPeriod"/>
            </a:pPr>
            <a:r>
              <a:rPr lang="en-US" sz="2000" dirty="0"/>
              <a:t>Create an application in Java that draws random faces on a window</a:t>
            </a:r>
          </a:p>
          <a:p>
            <a:pPr marL="457200" indent="-457200">
              <a:buFont typeface="+mj-lt"/>
              <a:buAutoNum type="arabicPeriod"/>
            </a:pPr>
            <a:r>
              <a:rPr lang="en-US" sz="2000" dirty="0"/>
              <a:t>Generate a random number between 3 &amp; 10 and draw that many faces</a:t>
            </a:r>
          </a:p>
          <a:p>
            <a:pPr marL="457200" indent="-457200">
              <a:buFont typeface="+mj-lt"/>
              <a:buAutoNum type="arabicPeriod"/>
            </a:pPr>
            <a:r>
              <a:rPr lang="en-US" sz="2000" dirty="0"/>
              <a:t>Randomly generate reasonable and visually appealing face</a:t>
            </a:r>
          </a:p>
          <a:p>
            <a:pPr marL="457200" indent="-457200">
              <a:buFont typeface="+mj-lt"/>
              <a:buAutoNum type="arabicPeriod"/>
            </a:pPr>
            <a:r>
              <a:rPr lang="en-US" sz="2000" dirty="0"/>
              <a:t>Position itself to a reasonable size and location</a:t>
            </a:r>
          </a:p>
          <a:p>
            <a:pPr marL="457200" indent="-457200">
              <a:buFont typeface="+mj-lt"/>
              <a:buAutoNum type="arabicPeriod"/>
            </a:pPr>
            <a:r>
              <a:rPr lang="en-US" sz="2000" dirty="0"/>
              <a:t>Draw all faces so they are entirely within the window. </a:t>
            </a:r>
          </a:p>
          <a:p>
            <a:pPr marL="457200" indent="-457200">
              <a:buFont typeface="+mj-lt"/>
              <a:buAutoNum type="arabicPeriod"/>
            </a:pPr>
            <a:r>
              <a:rPr lang="en-US" sz="2000" dirty="0"/>
              <a:t>Draw each face with two eyes and a mouth. </a:t>
            </a:r>
          </a:p>
          <a:p>
            <a:pPr marL="457200" indent="-457200">
              <a:buFont typeface="+mj-lt"/>
              <a:buAutoNum type="arabicPeriod"/>
            </a:pPr>
            <a:r>
              <a:rPr lang="en-US" sz="2000" dirty="0"/>
              <a:t>The mouth should be randomly smiling, frowning, or in-between</a:t>
            </a:r>
          </a:p>
        </p:txBody>
      </p:sp>
      <p:pic>
        <p:nvPicPr>
          <p:cNvPr id="4" name="Picture 3"/>
          <p:cNvPicPr>
            <a:picLocks noChangeAspect="1"/>
          </p:cNvPicPr>
          <p:nvPr/>
        </p:nvPicPr>
        <p:blipFill>
          <a:blip r:embed="rId3"/>
          <a:stretch>
            <a:fillRect/>
          </a:stretch>
        </p:blipFill>
        <p:spPr>
          <a:xfrm>
            <a:off x="8760798" y="2477718"/>
            <a:ext cx="3096276" cy="3120324"/>
          </a:xfrm>
          <a:prstGeom prst="rect">
            <a:avLst/>
          </a:prstGeom>
        </p:spPr>
      </p:pic>
    </p:spTree>
    <p:extLst>
      <p:ext uri="{BB962C8B-B14F-4D97-AF65-F5344CB8AC3E}">
        <p14:creationId xmlns:p14="http://schemas.microsoft.com/office/powerpoint/2010/main" val="4213558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29116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595930"/>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46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0483"/>
          </a:xfrm>
        </p:spPr>
        <p:txBody>
          <a:bodyPr>
            <a:normAutofit/>
          </a:bodyPr>
          <a:lstStyle/>
          <a:p>
            <a:r>
              <a:rPr lang="en-US" sz="4800" dirty="0"/>
              <a:t>Interactive Graphical User Interfaces</a:t>
            </a:r>
          </a:p>
        </p:txBody>
      </p:sp>
    </p:spTree>
    <p:extLst>
      <p:ext uri="{BB962C8B-B14F-4D97-AF65-F5344CB8AC3E}">
        <p14:creationId xmlns:p14="http://schemas.microsoft.com/office/powerpoint/2010/main" val="423468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4193302"/>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877612"/>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92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Mosaic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u="sng" dirty="0"/>
              <a:t>Mosaic and Learning Objectives</a:t>
            </a:r>
            <a:r>
              <a:rPr lang="en-US" sz="2000" dirty="0"/>
              <a:t>: Mosaic will likely not be as challenging for you as FaceDraw was last week. Most of the elements that we will need for Mosaic we already learned last week. Therefore, this week’s objectives will be more forward looking. </a:t>
            </a:r>
          </a:p>
          <a:p>
            <a:pPr marL="0" indent="0">
              <a:buNone/>
            </a:pPr>
            <a:r>
              <a:rPr lang="en-US" sz="2000" dirty="0"/>
              <a:t>In Mosaic we will:</a:t>
            </a:r>
          </a:p>
          <a:p>
            <a:pPr marL="457200" indent="-457200">
              <a:buFont typeface="+mj-lt"/>
              <a:buAutoNum type="arabicPeriod"/>
            </a:pPr>
            <a:r>
              <a:rPr lang="en-US" sz="2000" dirty="0"/>
              <a:t>Draw a set of random tiles</a:t>
            </a:r>
          </a:p>
          <a:p>
            <a:pPr marL="457200" indent="-457200">
              <a:buFont typeface="+mj-lt"/>
              <a:buAutoNum type="arabicPeriod"/>
            </a:pPr>
            <a:r>
              <a:rPr lang="en-US" sz="2000" dirty="0"/>
              <a:t>Draw random shapes, letters, and colors</a:t>
            </a:r>
          </a:p>
          <a:p>
            <a:pPr marL="457200" indent="-457200">
              <a:buFont typeface="+mj-lt"/>
              <a:buAutoNum type="arabicPeriod"/>
            </a:pPr>
            <a:r>
              <a:rPr lang="en-US" sz="2000" dirty="0"/>
              <a:t>Respond to a “Randomize” button</a:t>
            </a:r>
          </a:p>
          <a:p>
            <a:pPr marL="457200" indent="-457200">
              <a:buFont typeface="+mj-lt"/>
              <a:buAutoNum type="arabicPeriod"/>
            </a:pPr>
            <a:r>
              <a:rPr lang="en-US" sz="2000" dirty="0"/>
              <a:t>Display a new set of random tiles when the button is pushed</a:t>
            </a:r>
          </a:p>
          <a:p>
            <a:pPr marL="457200" indent="-457200">
              <a:buFont typeface="+mj-lt"/>
              <a:buAutoNum type="arabicPeriod"/>
            </a:pPr>
            <a:r>
              <a:rPr lang="en-US" sz="2000" dirty="0"/>
              <a:t>Implement a interesting and unique feature of our own choosing</a:t>
            </a:r>
          </a:p>
          <a:p>
            <a:pPr marL="457200" indent="-457200">
              <a:buFont typeface="+mj-lt"/>
              <a:buAutoNum type="arabicPeriod"/>
            </a:pPr>
            <a:endParaRPr lang="en-US" sz="2000" dirty="0"/>
          </a:p>
          <a:p>
            <a:pPr marL="0" indent="0">
              <a:buNone/>
            </a:pPr>
            <a:r>
              <a:rPr lang="en-US" sz="2000" dirty="0"/>
              <a:t>Note: More details are available our W4Assignment document.  </a:t>
            </a:r>
          </a:p>
          <a:p>
            <a:pPr marL="0" indent="0">
              <a:buNone/>
            </a:pPr>
            <a:endParaRPr lang="en-US" sz="2000" dirty="0"/>
          </a:p>
          <a:p>
            <a:pPr marL="0" indent="0">
              <a:buNone/>
            </a:pPr>
            <a:endParaRPr lang="en-US" sz="2000" dirty="0"/>
          </a:p>
        </p:txBody>
      </p:sp>
      <p:pic>
        <p:nvPicPr>
          <p:cNvPr id="5" name="Picture 4"/>
          <p:cNvPicPr>
            <a:picLocks noChangeAspect="1"/>
          </p:cNvPicPr>
          <p:nvPr/>
        </p:nvPicPr>
        <p:blipFill>
          <a:blip r:embed="rId3"/>
          <a:stretch>
            <a:fillRect/>
          </a:stretch>
        </p:blipFill>
        <p:spPr>
          <a:xfrm>
            <a:off x="8760798" y="2477718"/>
            <a:ext cx="2935016" cy="3310245"/>
          </a:xfrm>
          <a:prstGeom prst="rect">
            <a:avLst/>
          </a:prstGeom>
        </p:spPr>
      </p:pic>
    </p:spTree>
    <p:extLst>
      <p:ext uri="{BB962C8B-B14F-4D97-AF65-F5344CB8AC3E}">
        <p14:creationId xmlns:p14="http://schemas.microsoft.com/office/powerpoint/2010/main" val="1448381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2365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29208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0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Files</a:t>
            </a:r>
          </a:p>
        </p:txBody>
      </p:sp>
    </p:spTree>
    <p:extLst>
      <p:ext uri="{BB962C8B-B14F-4D97-AF65-F5344CB8AC3E}">
        <p14:creationId xmlns:p14="http://schemas.microsoft.com/office/powerpoint/2010/main" val="239477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Thunderbird</a:t>
            </a:r>
          </a:p>
        </p:txBody>
      </p:sp>
    </p:spTree>
    <p:extLst>
      <p:ext uri="{BB962C8B-B14F-4D97-AF65-F5344CB8AC3E}">
        <p14:creationId xmlns:p14="http://schemas.microsoft.com/office/powerpoint/2010/main" val="235108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556783"/>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241093"/>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Finding Seat Location</a:t>
            </a:r>
          </a:p>
        </p:txBody>
      </p:sp>
      <p:pic>
        <p:nvPicPr>
          <p:cNvPr id="2" name="Picture 1">
            <a:extLst>
              <a:ext uri="{FF2B5EF4-FFF2-40B4-BE49-F238E27FC236}">
                <a16:creationId xmlns:a16="http://schemas.microsoft.com/office/drawing/2014/main" id="{D60A8BB5-3A1F-4904-857E-352507056918}"/>
              </a:ext>
            </a:extLst>
          </p:cNvPr>
          <p:cNvPicPr>
            <a:picLocks noChangeAspect="1"/>
          </p:cNvPicPr>
          <p:nvPr/>
        </p:nvPicPr>
        <p:blipFill>
          <a:blip r:embed="rId3"/>
          <a:stretch>
            <a:fillRect/>
          </a:stretch>
        </p:blipFill>
        <p:spPr>
          <a:xfrm>
            <a:off x="1004887" y="1800225"/>
            <a:ext cx="10182225" cy="3257550"/>
          </a:xfrm>
          <a:prstGeom prst="rect">
            <a:avLst/>
          </a:prstGeom>
        </p:spPr>
      </p:pic>
    </p:spTree>
    <p:extLst>
      <p:ext uri="{BB962C8B-B14F-4D97-AF65-F5344CB8AC3E}">
        <p14:creationId xmlns:p14="http://schemas.microsoft.com/office/powerpoint/2010/main" val="3553877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8950"/>
            <a:ext cx="9144000" cy="976122"/>
          </a:xfrm>
        </p:spPr>
        <p:txBody>
          <a:bodyPr>
            <a:normAutofit/>
          </a:bodyPr>
          <a:lstStyle/>
          <a:p>
            <a:r>
              <a:rPr lang="en-US" sz="4800" dirty="0"/>
              <a:t>Testing</a:t>
            </a:r>
          </a:p>
        </p:txBody>
      </p:sp>
    </p:spTree>
    <p:extLst>
      <p:ext uri="{BB962C8B-B14F-4D97-AF65-F5344CB8AC3E}">
        <p14:creationId xmlns:p14="http://schemas.microsoft.com/office/powerpoint/2010/main" val="3227958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3872471"/>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556781"/>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0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chor="ctr">
            <a:normAutofit fontScale="90000"/>
          </a:bodyPr>
          <a:lstStyle/>
          <a:p>
            <a:r>
              <a:rPr lang="en-US" sz="4800" dirty="0"/>
              <a:t>Object Oriented Languages: Java, C#/.Net, and Python</a:t>
            </a:r>
          </a:p>
        </p:txBody>
      </p:sp>
    </p:spTree>
    <p:extLst>
      <p:ext uri="{BB962C8B-B14F-4D97-AF65-F5344CB8AC3E}">
        <p14:creationId xmlns:p14="http://schemas.microsoft.com/office/powerpoint/2010/main" val="2042044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a:bodyPr>
          <a:lstStyle/>
          <a:p>
            <a:r>
              <a:rPr lang="en-US" sz="4800" dirty="0" err="1"/>
              <a:t>SwissArmyKnife</a:t>
            </a:r>
            <a:endParaRPr lang="en-US" sz="4800" dirty="0"/>
          </a:p>
        </p:txBody>
      </p:sp>
    </p:spTree>
    <p:extLst>
      <p:ext uri="{BB962C8B-B14F-4D97-AF65-F5344CB8AC3E}">
        <p14:creationId xmlns:p14="http://schemas.microsoft.com/office/powerpoint/2010/main" val="93830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 &amp;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36490" y="4193302"/>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87E5DD-0154-4D99-A474-60C3685325E8}"/>
              </a:ext>
            </a:extLst>
          </p:cNvPr>
          <p:cNvCxnSpPr>
            <a:cxnSpLocks/>
          </p:cNvCxnSpPr>
          <p:nvPr/>
        </p:nvCxnSpPr>
        <p:spPr>
          <a:xfrm>
            <a:off x="3136490" y="3877612"/>
            <a:ext cx="56142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76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chor="ctr">
            <a:noAutofit/>
          </a:bodyPr>
          <a:lstStyle/>
          <a:p>
            <a:r>
              <a:rPr lang="en-US" sz="3600" dirty="0"/>
              <a:t>Object-Oriented Programming, Databases, and 3-tier /n-tier Architectures</a:t>
            </a:r>
          </a:p>
        </p:txBody>
      </p:sp>
    </p:spTree>
    <p:extLst>
      <p:ext uri="{BB962C8B-B14F-4D97-AF65-F5344CB8AC3E}">
        <p14:creationId xmlns:p14="http://schemas.microsoft.com/office/powerpoint/2010/main" val="3833382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ormAutofit/>
          </a:bodyPr>
          <a:lstStyle/>
          <a:p>
            <a:r>
              <a:rPr lang="en-US" sz="4800" dirty="0"/>
              <a:t>Final Project</a:t>
            </a:r>
          </a:p>
        </p:txBody>
      </p:sp>
    </p:spTree>
    <p:extLst>
      <p:ext uri="{BB962C8B-B14F-4D97-AF65-F5344CB8AC3E}">
        <p14:creationId xmlns:p14="http://schemas.microsoft.com/office/powerpoint/2010/main" val="2006147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a:bodyPr>
          <a:lstStyle/>
          <a:p>
            <a:r>
              <a:rPr lang="en-US" sz="4800" dirty="0"/>
              <a:t>Course Topics Review</a:t>
            </a:r>
          </a:p>
        </p:txBody>
      </p:sp>
    </p:spTree>
    <p:extLst>
      <p:ext uri="{BB962C8B-B14F-4D97-AF65-F5344CB8AC3E}">
        <p14:creationId xmlns:p14="http://schemas.microsoft.com/office/powerpoint/2010/main" val="1258421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4868"/>
            <a:ext cx="9144000" cy="808263"/>
          </a:xfrm>
        </p:spPr>
        <p:txBody>
          <a:bodyPr anchor="ctr">
            <a:normAutofit fontScale="90000"/>
          </a:bodyPr>
          <a:lstStyle/>
          <a:p>
            <a:r>
              <a:rPr lang="en-US" sz="4800" dirty="0"/>
              <a:t>Lab: Lab: Complete DB8 </a:t>
            </a:r>
            <a:br>
              <a:rPr lang="en-US" sz="4800" dirty="0"/>
            </a:br>
            <a:r>
              <a:rPr lang="en-US" sz="4800" dirty="0"/>
              <a:t>and Final Project</a:t>
            </a:r>
          </a:p>
        </p:txBody>
      </p:sp>
    </p:spTree>
    <p:extLst>
      <p:ext uri="{BB962C8B-B14F-4D97-AF65-F5344CB8AC3E}">
        <p14:creationId xmlns:p14="http://schemas.microsoft.com/office/powerpoint/2010/main" val="3451476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fontScale="90000"/>
          </a:bodyPr>
          <a:lstStyle/>
          <a:p>
            <a:r>
              <a:rPr lang="en-US" sz="4800" dirty="0"/>
              <a:t>Assignment 8 and </a:t>
            </a:r>
            <a:br>
              <a:rPr lang="en-US" sz="4800" dirty="0"/>
            </a:br>
            <a:r>
              <a:rPr lang="en-US" sz="4800" dirty="0"/>
              <a:t>Discussion Board 8</a:t>
            </a:r>
          </a:p>
        </p:txBody>
      </p:sp>
    </p:spTree>
    <p:extLst>
      <p:ext uri="{BB962C8B-B14F-4D97-AF65-F5344CB8AC3E}">
        <p14:creationId xmlns:p14="http://schemas.microsoft.com/office/powerpoint/2010/main" val="35731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Final Project Demo Schedule</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a:xfrm>
            <a:off x="838200" y="1507958"/>
            <a:ext cx="3637547" cy="4984917"/>
          </a:xfrm>
        </p:spPr>
        <p:txBody>
          <a:bodyPr>
            <a:normAutofit fontScale="92500" lnSpcReduction="10000"/>
          </a:bodyPr>
          <a:lstStyle/>
          <a:p>
            <a:pPr marL="0" indent="0">
              <a:buNone/>
            </a:pPr>
            <a:r>
              <a:rPr lang="en-US" sz="2200" u="sng" dirty="0"/>
              <a:t>Thursday, May 3:</a:t>
            </a:r>
          </a:p>
          <a:p>
            <a:pPr marL="0" indent="0">
              <a:buNone/>
            </a:pPr>
            <a:r>
              <a:rPr lang="en-US" sz="2200" dirty="0"/>
              <a:t>Tyler</a:t>
            </a:r>
          </a:p>
          <a:p>
            <a:pPr marL="0" indent="0">
              <a:buNone/>
            </a:pPr>
            <a:r>
              <a:rPr lang="en-US" sz="2200" dirty="0"/>
              <a:t>Peter</a:t>
            </a:r>
          </a:p>
          <a:p>
            <a:pPr marL="0" indent="0">
              <a:buNone/>
            </a:pPr>
            <a:r>
              <a:rPr lang="en-US" sz="2200" dirty="0"/>
              <a:t>Dan &amp; Gytis</a:t>
            </a:r>
          </a:p>
          <a:p>
            <a:pPr marL="0" indent="0">
              <a:buNone/>
            </a:pPr>
            <a:r>
              <a:rPr lang="en-US" sz="2200" dirty="0"/>
              <a:t>James &amp; Emilio</a:t>
            </a:r>
          </a:p>
          <a:p>
            <a:pPr marL="0" indent="0">
              <a:buNone/>
            </a:pPr>
            <a:r>
              <a:rPr lang="en-US" sz="2200" dirty="0"/>
              <a:t>Stephanie &amp; Jason</a:t>
            </a:r>
          </a:p>
          <a:p>
            <a:pPr marL="0" indent="0">
              <a:buNone/>
            </a:pPr>
            <a:r>
              <a:rPr lang="en-US" sz="2200" dirty="0"/>
              <a:t>Alex*</a:t>
            </a:r>
          </a:p>
          <a:p>
            <a:pPr marL="0" indent="0">
              <a:buNone/>
            </a:pPr>
            <a:r>
              <a:rPr lang="en-US" sz="2200" dirty="0"/>
              <a:t>Fidel*</a:t>
            </a:r>
          </a:p>
          <a:p>
            <a:pPr marL="0" indent="0">
              <a:buNone/>
            </a:pPr>
            <a:endParaRPr lang="en-US" sz="2200" dirty="0"/>
          </a:p>
          <a:p>
            <a:pPr marL="0" indent="0">
              <a:buNone/>
            </a:pPr>
            <a:r>
              <a:rPr lang="en-US" sz="2200" u="sng" dirty="0"/>
              <a:t>Thursday, May 8</a:t>
            </a:r>
            <a:r>
              <a:rPr lang="en-US" sz="2200" u="sng" baseline="30000" dirty="0"/>
              <a:t>th</a:t>
            </a:r>
            <a:r>
              <a:rPr lang="en-US" sz="2200" u="sng" dirty="0"/>
              <a:t> at 2pm CST:</a:t>
            </a:r>
          </a:p>
          <a:p>
            <a:pPr marL="0" indent="0">
              <a:buNone/>
            </a:pPr>
            <a:r>
              <a:rPr lang="en-US" sz="2200" dirty="0"/>
              <a:t>Robert</a:t>
            </a:r>
          </a:p>
          <a:p>
            <a:pPr marL="0" indent="0">
              <a:buNone/>
            </a:pPr>
            <a:r>
              <a:rPr lang="en-US" sz="2200" dirty="0"/>
              <a:t>Jesus</a:t>
            </a:r>
          </a:p>
          <a:p>
            <a:pPr marL="0" indent="0">
              <a:buNone/>
            </a:pPr>
            <a:r>
              <a:rPr lang="en-US" sz="2200" dirty="0"/>
              <a:t>Corey</a:t>
            </a:r>
          </a:p>
          <a:p>
            <a:pPr marL="0" indent="0">
              <a:buNone/>
            </a:pPr>
            <a:endParaRPr lang="en-US" sz="2000" dirty="0"/>
          </a:p>
        </p:txBody>
      </p:sp>
      <p:graphicFrame>
        <p:nvGraphicFramePr>
          <p:cNvPr id="5" name="Table 4">
            <a:extLst>
              <a:ext uri="{FF2B5EF4-FFF2-40B4-BE49-F238E27FC236}">
                <a16:creationId xmlns:a16="http://schemas.microsoft.com/office/drawing/2014/main" id="{CCDDDE69-0971-4686-9C82-C8462D54FAE9}"/>
              </a:ext>
            </a:extLst>
          </p:cNvPr>
          <p:cNvGraphicFramePr>
            <a:graphicFrameLocks noGrp="1"/>
          </p:cNvGraphicFramePr>
          <p:nvPr>
            <p:extLst>
              <p:ext uri="{D42A27DB-BD31-4B8C-83A1-F6EECF244321}">
                <p14:modId xmlns:p14="http://schemas.microsoft.com/office/powerpoint/2010/main" val="1556211736"/>
              </p:ext>
            </p:extLst>
          </p:nvPr>
        </p:nvGraphicFramePr>
        <p:xfrm>
          <a:off x="6457363" y="1406483"/>
          <a:ext cx="4678679" cy="5357238"/>
        </p:xfrm>
        <a:graphic>
          <a:graphicData uri="http://schemas.openxmlformats.org/drawingml/2006/table">
            <a:tbl>
              <a:tblPr/>
              <a:tblGrid>
                <a:gridCol w="939090">
                  <a:extLst>
                    <a:ext uri="{9D8B030D-6E8A-4147-A177-3AD203B41FA5}">
                      <a16:colId xmlns:a16="http://schemas.microsoft.com/office/drawing/2014/main" val="358236387"/>
                    </a:ext>
                  </a:extLst>
                </a:gridCol>
                <a:gridCol w="1693715">
                  <a:extLst>
                    <a:ext uri="{9D8B030D-6E8A-4147-A177-3AD203B41FA5}">
                      <a16:colId xmlns:a16="http://schemas.microsoft.com/office/drawing/2014/main" val="3287599966"/>
                    </a:ext>
                  </a:extLst>
                </a:gridCol>
                <a:gridCol w="2045874">
                  <a:extLst>
                    <a:ext uri="{9D8B030D-6E8A-4147-A177-3AD203B41FA5}">
                      <a16:colId xmlns:a16="http://schemas.microsoft.com/office/drawing/2014/main" val="2465665971"/>
                    </a:ext>
                  </a:extLst>
                </a:gridCol>
              </a:tblGrid>
              <a:tr h="251542">
                <a:tc>
                  <a:txBody>
                    <a:bodyPr/>
                    <a:lstStyle/>
                    <a:p>
                      <a:pPr algn="l" fontAlgn="b"/>
                      <a:r>
                        <a:rPr lang="en-US" sz="1500" b="0" i="0" u="sng" strike="noStrike">
                          <a:solidFill>
                            <a:srgbClr val="000000"/>
                          </a:solidFill>
                          <a:effectLst/>
                          <a:latin typeface="Calibri" panose="020F0502020204030204" pitchFamily="34" charset="0"/>
                        </a:rPr>
                        <a:t>First Name</a:t>
                      </a:r>
                    </a:p>
                  </a:txBody>
                  <a:tcPr marL="12577" marR="12577" marT="12577" marB="0" anchor="b">
                    <a:lnL>
                      <a:noFill/>
                    </a:lnL>
                    <a:lnR>
                      <a:noFill/>
                    </a:lnR>
                    <a:lnT>
                      <a:noFill/>
                    </a:lnT>
                    <a:lnB>
                      <a:noFill/>
                    </a:lnB>
                  </a:tcPr>
                </a:tc>
                <a:tc>
                  <a:txBody>
                    <a:bodyPr/>
                    <a:lstStyle/>
                    <a:p>
                      <a:pPr algn="l" fontAlgn="b"/>
                      <a:r>
                        <a:rPr lang="en-US" sz="1500" b="0" i="0" u="sng" strike="noStrike">
                          <a:solidFill>
                            <a:srgbClr val="000000"/>
                          </a:solidFill>
                          <a:effectLst/>
                          <a:latin typeface="Calibri" panose="020F0502020204030204" pitchFamily="34" charset="0"/>
                        </a:rPr>
                        <a:t>Last Name</a:t>
                      </a: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3265897688"/>
                  </a:ext>
                </a:extLst>
              </a:tr>
              <a:tr h="251542">
                <a:tc>
                  <a:txBody>
                    <a:bodyPr/>
                    <a:lstStyle/>
                    <a:p>
                      <a:pPr algn="l" fontAlgn="b"/>
                      <a:r>
                        <a:rPr lang="en-US" sz="1500" b="0" i="0" u="none" strike="noStrike">
                          <a:solidFill>
                            <a:srgbClr val="000000"/>
                          </a:solidFill>
                          <a:effectLst/>
                          <a:latin typeface="Calibri" panose="020F0502020204030204" pitchFamily="34" charset="0"/>
                        </a:rPr>
                        <a:t>Daniel</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Budziak</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3177093337"/>
                  </a:ext>
                </a:extLst>
              </a:tr>
              <a:tr h="251542">
                <a:tc>
                  <a:txBody>
                    <a:bodyPr/>
                    <a:lstStyle/>
                    <a:p>
                      <a:pPr algn="l" fontAlgn="b"/>
                      <a:r>
                        <a:rPr lang="en-US" sz="1500" b="0" i="0" u="none" strike="noStrike">
                          <a:solidFill>
                            <a:srgbClr val="000000"/>
                          </a:solidFill>
                          <a:effectLst/>
                          <a:latin typeface="Calibri" panose="020F0502020204030204" pitchFamily="34" charset="0"/>
                        </a:rPr>
                        <a:t>Adrian</a:t>
                      </a:r>
                    </a:p>
                  </a:txBody>
                  <a:tcPr marL="12577" marR="12577" marT="12577" marB="0" anchor="b">
                    <a:lnL>
                      <a:noFill/>
                    </a:lnL>
                    <a:lnR>
                      <a:noFill/>
                    </a:lnR>
                    <a:lnT>
                      <a:noFill/>
                    </a:lnT>
                    <a:lnB>
                      <a:noFill/>
                    </a:lnB>
                  </a:tcPr>
                </a:tc>
                <a:tc>
                  <a:txBody>
                    <a:bodyPr/>
                    <a:lstStyle/>
                    <a:p>
                      <a:pPr algn="l" fontAlgn="b"/>
                      <a:r>
                        <a:rPr lang="en-US" sz="1500" b="0" i="0" u="none" strike="noStrike" dirty="0">
                          <a:solidFill>
                            <a:srgbClr val="000000"/>
                          </a:solidFill>
                          <a:effectLst/>
                          <a:latin typeface="Calibri" panose="020F0502020204030204" pitchFamily="34" charset="0"/>
                        </a:rPr>
                        <a:t>De Guzman</a:t>
                      </a:r>
                    </a:p>
                  </a:txBody>
                  <a:tcPr marL="12577" marR="12577" marT="12577" marB="0" anchor="b">
                    <a:lnL>
                      <a:noFill/>
                    </a:lnL>
                    <a:lnR>
                      <a:noFill/>
                    </a:lnR>
                    <a:lnT>
                      <a:noFill/>
                    </a:lnT>
                    <a:lnB>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b="0" i="0" u="none" strike="noStrike" dirty="0">
                          <a:solidFill>
                            <a:srgbClr val="000000"/>
                          </a:solidFill>
                          <a:effectLst/>
                          <a:latin typeface="Calibri" panose="020F0502020204030204" pitchFamily="34" charset="0"/>
                        </a:rPr>
                        <a:t>Thursday, May 3</a:t>
                      </a:r>
                      <a:r>
                        <a:rPr lang="en-US" sz="1500" b="0" i="0" u="none" strike="noStrike" baseline="30000" dirty="0">
                          <a:solidFill>
                            <a:srgbClr val="000000"/>
                          </a:solidFill>
                          <a:effectLst/>
                          <a:latin typeface="Calibri" panose="020F0502020204030204" pitchFamily="34" charset="0"/>
                        </a:rPr>
                        <a:t>rd</a:t>
                      </a:r>
                      <a:r>
                        <a:rPr lang="en-US" sz="1500" b="0" i="0" u="none" strike="noStrike" dirty="0">
                          <a:solidFill>
                            <a:srgbClr val="000000"/>
                          </a:solidFill>
                          <a:effectLst/>
                          <a:latin typeface="Calibri" panose="020F0502020204030204" pitchFamily="34" charset="0"/>
                        </a:rPr>
                        <a:t>**</a:t>
                      </a:r>
                    </a:p>
                  </a:txBody>
                  <a:tcPr marL="12577" marR="12577" marT="12577" marB="0" anchor="b">
                    <a:lnL>
                      <a:noFill/>
                    </a:lnL>
                    <a:lnR>
                      <a:noFill/>
                    </a:lnR>
                    <a:lnT>
                      <a:noFill/>
                    </a:lnT>
                    <a:lnB>
                      <a:noFill/>
                    </a:lnB>
                  </a:tcPr>
                </a:tc>
                <a:extLst>
                  <a:ext uri="{0D108BD9-81ED-4DB2-BD59-A6C34878D82A}">
                    <a16:rowId xmlns:a16="http://schemas.microsoft.com/office/drawing/2014/main" val="4025990847"/>
                  </a:ext>
                </a:extLst>
              </a:tr>
              <a:tr h="251542">
                <a:tc>
                  <a:txBody>
                    <a:bodyPr/>
                    <a:lstStyle/>
                    <a:p>
                      <a:pPr algn="l" fontAlgn="b"/>
                      <a:r>
                        <a:rPr lang="en-US" sz="1500" b="0" i="0" u="none" strike="noStrike">
                          <a:solidFill>
                            <a:srgbClr val="000000"/>
                          </a:solidFill>
                          <a:effectLst/>
                          <a:latin typeface="Calibri" panose="020F0502020204030204" pitchFamily="34" charset="0"/>
                        </a:rPr>
                        <a:t>Kavanaugh</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dirty="0">
                          <a:solidFill>
                            <a:srgbClr val="000000"/>
                          </a:solidFill>
                          <a:effectLst/>
                          <a:latin typeface="Calibri" panose="020F0502020204030204" pitchFamily="34" charset="0"/>
                        </a:rPr>
                        <a:t>Dempsey</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a:solidFill>
                            <a:srgbClr val="000000"/>
                          </a:solidFill>
                          <a:effectLst/>
                          <a:latin typeface="Calibri" panose="020F0502020204030204" pitchFamily="34" charset="0"/>
                        </a:rPr>
                        <a:t>Tuesday, April 24th</a:t>
                      </a:r>
                    </a:p>
                  </a:txBody>
                  <a:tcPr marL="12577" marR="12577" marT="12577" marB="0" anchor="b">
                    <a:lnL>
                      <a:noFill/>
                    </a:lnL>
                    <a:lnR>
                      <a:noFill/>
                    </a:lnR>
                    <a:lnT>
                      <a:noFill/>
                    </a:lnT>
                    <a:lnB>
                      <a:noFill/>
                    </a:lnB>
                    <a:solidFill>
                      <a:srgbClr val="A6A6A6"/>
                    </a:solidFill>
                  </a:tcPr>
                </a:tc>
                <a:extLst>
                  <a:ext uri="{0D108BD9-81ED-4DB2-BD59-A6C34878D82A}">
                    <a16:rowId xmlns:a16="http://schemas.microsoft.com/office/drawing/2014/main" val="1757810152"/>
                  </a:ext>
                </a:extLst>
              </a:tr>
              <a:tr h="251542">
                <a:tc>
                  <a:txBody>
                    <a:bodyPr/>
                    <a:lstStyle/>
                    <a:p>
                      <a:pPr algn="l" fontAlgn="b"/>
                      <a:r>
                        <a:rPr lang="en-US" sz="1500" b="0" i="0" u="none" strike="noStrike">
                          <a:solidFill>
                            <a:srgbClr val="000000"/>
                          </a:solidFill>
                          <a:effectLst/>
                          <a:latin typeface="Calibri" panose="020F0502020204030204" pitchFamily="34" charset="0"/>
                        </a:rPr>
                        <a:t>Benjamin</a:t>
                      </a:r>
                    </a:p>
                  </a:txBody>
                  <a:tcPr marL="12577" marR="12577" marT="12577" marB="0" anchor="b">
                    <a:lnL>
                      <a:noFill/>
                    </a:lnL>
                    <a:lnR>
                      <a:noFill/>
                    </a:lnR>
                    <a:lnT>
                      <a:noFill/>
                    </a:lnT>
                    <a:lnB>
                      <a:noFill/>
                    </a:lnB>
                  </a:tcPr>
                </a:tc>
                <a:tc>
                  <a:txBody>
                    <a:bodyPr/>
                    <a:lstStyle/>
                    <a:p>
                      <a:pPr algn="l" fontAlgn="b"/>
                      <a:r>
                        <a:rPr lang="en-US" sz="1500" b="0" i="0" u="none" strike="noStrike" dirty="0" err="1">
                          <a:solidFill>
                            <a:srgbClr val="000000"/>
                          </a:solidFill>
                          <a:effectLst/>
                          <a:latin typeface="Calibri" panose="020F0502020204030204" pitchFamily="34" charset="0"/>
                        </a:rPr>
                        <a:t>Gorgan</a:t>
                      </a:r>
                      <a:endParaRPr lang="en-US" sz="1500" b="0" i="0" u="none" strike="noStrike" dirty="0">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1352082394"/>
                  </a:ext>
                </a:extLst>
              </a:tr>
              <a:tr h="251542">
                <a:tc>
                  <a:txBody>
                    <a:bodyPr/>
                    <a:lstStyle/>
                    <a:p>
                      <a:pPr algn="l" fontAlgn="b"/>
                      <a:r>
                        <a:rPr lang="en-US" sz="1500" b="0" i="0" u="none" strike="noStrike">
                          <a:solidFill>
                            <a:srgbClr val="000000"/>
                          </a:solidFill>
                          <a:effectLst/>
                          <a:latin typeface="Calibri" panose="020F0502020204030204" pitchFamily="34" charset="0"/>
                        </a:rPr>
                        <a:t>Gytis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Jankauskas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3196847393"/>
                  </a:ext>
                </a:extLst>
              </a:tr>
              <a:tr h="251542">
                <a:tc>
                  <a:txBody>
                    <a:bodyPr/>
                    <a:lstStyle/>
                    <a:p>
                      <a:pPr algn="l" fontAlgn="b"/>
                      <a:r>
                        <a:rPr lang="en-US" sz="1500" b="0" i="0" u="none" strike="noStrike">
                          <a:solidFill>
                            <a:srgbClr val="000000"/>
                          </a:solidFill>
                          <a:effectLst/>
                          <a:latin typeface="Calibri" panose="020F0502020204030204" pitchFamily="34" charset="0"/>
                        </a:rPr>
                        <a:t>James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Kaht</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975985558"/>
                  </a:ext>
                </a:extLst>
              </a:tr>
              <a:tr h="251542">
                <a:tc>
                  <a:txBody>
                    <a:bodyPr/>
                    <a:lstStyle/>
                    <a:p>
                      <a:pPr algn="l" fontAlgn="b"/>
                      <a:r>
                        <a:rPr lang="en-US" sz="1500" b="0" i="0" u="none" strike="noStrike">
                          <a:solidFill>
                            <a:srgbClr val="000000"/>
                          </a:solidFill>
                          <a:effectLst/>
                          <a:latin typeface="Calibri" panose="020F0502020204030204" pitchFamily="34" charset="0"/>
                        </a:rPr>
                        <a:t>David</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a:solidFill>
                            <a:srgbClr val="000000"/>
                          </a:solidFill>
                          <a:effectLst/>
                          <a:latin typeface="Calibri" panose="020F0502020204030204" pitchFamily="34" charset="0"/>
                        </a:rPr>
                        <a:t>Mendez</a:t>
                      </a:r>
                    </a:p>
                  </a:txBody>
                  <a:tcPr marL="12577" marR="12577" marT="12577" marB="0" anchor="b">
                    <a:lnL>
                      <a:noFill/>
                    </a:lnL>
                    <a:lnR>
                      <a:noFill/>
                    </a:lnR>
                    <a:lnT>
                      <a:noFill/>
                    </a:lnT>
                    <a:lnB>
                      <a:noFill/>
                    </a:lnB>
                    <a:solidFill>
                      <a:srgbClr val="A6A6A6"/>
                    </a:solidFill>
                  </a:tcPr>
                </a:tc>
                <a:tc>
                  <a:txBody>
                    <a:bodyPr/>
                    <a:lstStyle/>
                    <a:p>
                      <a:pPr algn="l" fontAlgn="b"/>
                      <a:r>
                        <a:rPr lang="en-US" sz="1500" b="0" i="0" u="none" strike="noStrike">
                          <a:solidFill>
                            <a:srgbClr val="000000"/>
                          </a:solidFill>
                          <a:effectLst/>
                          <a:latin typeface="Calibri" panose="020F0502020204030204" pitchFamily="34" charset="0"/>
                        </a:rPr>
                        <a:t>Tuesday, April 24th</a:t>
                      </a:r>
                    </a:p>
                  </a:txBody>
                  <a:tcPr marL="12577" marR="12577" marT="12577" marB="0" anchor="b">
                    <a:lnL>
                      <a:noFill/>
                    </a:lnL>
                    <a:lnR>
                      <a:noFill/>
                    </a:lnR>
                    <a:lnT>
                      <a:noFill/>
                    </a:lnT>
                    <a:lnB>
                      <a:noFill/>
                    </a:lnB>
                    <a:solidFill>
                      <a:srgbClr val="A6A6A6"/>
                    </a:solidFill>
                  </a:tcPr>
                </a:tc>
                <a:extLst>
                  <a:ext uri="{0D108BD9-81ED-4DB2-BD59-A6C34878D82A}">
                    <a16:rowId xmlns:a16="http://schemas.microsoft.com/office/drawing/2014/main" val="4206206128"/>
                  </a:ext>
                </a:extLst>
              </a:tr>
              <a:tr h="251542">
                <a:tc>
                  <a:txBody>
                    <a:bodyPr/>
                    <a:lstStyle/>
                    <a:p>
                      <a:pPr algn="l" fontAlgn="b"/>
                      <a:r>
                        <a:rPr lang="en-US" sz="1500" b="0" i="0" u="none" strike="noStrike">
                          <a:solidFill>
                            <a:srgbClr val="000000"/>
                          </a:solidFill>
                          <a:effectLst/>
                          <a:latin typeface="Calibri" panose="020F0502020204030204" pitchFamily="34" charset="0"/>
                        </a:rPr>
                        <a:t>Stanimir</a:t>
                      </a:r>
                    </a:p>
                  </a:txBody>
                  <a:tcPr marL="12577" marR="12577" marT="12577"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Petrov</a:t>
                      </a:r>
                    </a:p>
                  </a:txBody>
                  <a:tcPr marL="12577" marR="12577" marT="12577" marB="0" anchor="b">
                    <a:lnL>
                      <a:noFill/>
                    </a:lnL>
                    <a:lnR>
                      <a:noFill/>
                    </a:lnR>
                    <a:lnT>
                      <a:noFill/>
                    </a:lnT>
                    <a:lnB>
                      <a:noFill/>
                    </a:lnB>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340978377"/>
                  </a:ext>
                </a:extLst>
              </a:tr>
              <a:tr h="251542">
                <a:tc>
                  <a:txBody>
                    <a:bodyPr/>
                    <a:lstStyle/>
                    <a:p>
                      <a:pPr algn="l" fontAlgn="b"/>
                      <a:r>
                        <a:rPr lang="en-US" sz="1500" b="0" i="0" u="none" strike="noStrike">
                          <a:solidFill>
                            <a:srgbClr val="000000"/>
                          </a:solidFill>
                          <a:effectLst/>
                          <a:latin typeface="Calibri" panose="020F0502020204030204" pitchFamily="34" charset="0"/>
                        </a:rPr>
                        <a:t>Stephanie</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Quick</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1281121877"/>
                  </a:ext>
                </a:extLst>
              </a:tr>
              <a:tr h="251542">
                <a:tc>
                  <a:txBody>
                    <a:bodyPr/>
                    <a:lstStyle/>
                    <a:p>
                      <a:pPr algn="l" fontAlgn="b"/>
                      <a:r>
                        <a:rPr lang="en-US" sz="1500" b="0" i="0" u="none" strike="noStrike">
                          <a:solidFill>
                            <a:srgbClr val="000000"/>
                          </a:solidFill>
                          <a:effectLst/>
                          <a:latin typeface="Calibri" panose="020F0502020204030204" pitchFamily="34" charset="0"/>
                        </a:rPr>
                        <a:t>Fidel</a:t>
                      </a:r>
                    </a:p>
                  </a:txBody>
                  <a:tcPr marL="12577" marR="12577" marT="12577" marB="0" anchor="b">
                    <a:lnL>
                      <a:noFill/>
                    </a:lnL>
                    <a:lnR>
                      <a:noFill/>
                    </a:lnR>
                    <a:lnT>
                      <a:noFill/>
                    </a:lnT>
                    <a:lnB>
                      <a:noFill/>
                    </a:lnB>
                  </a:tcPr>
                </a:tc>
                <a:tc>
                  <a:txBody>
                    <a:bodyPr/>
                    <a:lstStyle/>
                    <a:p>
                      <a:pPr algn="l" fontAlgn="b"/>
                      <a:r>
                        <a:rPr lang="en-US" sz="1500" b="0" i="0" u="none" strike="noStrike" dirty="0">
                          <a:solidFill>
                            <a:srgbClr val="000000"/>
                          </a:solidFill>
                          <a:effectLst/>
                          <a:latin typeface="Calibri" panose="020F0502020204030204" pitchFamily="34" charset="0"/>
                        </a:rPr>
                        <a:t>Ramirez</a:t>
                      </a:r>
                    </a:p>
                  </a:txBody>
                  <a:tcPr marL="12577" marR="12577" marT="12577" marB="0" anchor="b">
                    <a:lnL>
                      <a:noFill/>
                    </a:lnL>
                    <a:lnR>
                      <a:noFill/>
                    </a:lnR>
                    <a:lnT>
                      <a:noFill/>
                    </a:lnT>
                    <a:lnB>
                      <a:noFill/>
                    </a:lnB>
                  </a:tcPr>
                </a:tc>
                <a:tc>
                  <a:txBody>
                    <a:bodyPr/>
                    <a:lstStyle/>
                    <a:p>
                      <a:pPr algn="l" fontAlgn="b"/>
                      <a:r>
                        <a:rPr lang="en-US" sz="1500" b="0" i="0" u="none" strike="noStrike" dirty="0">
                          <a:solidFill>
                            <a:srgbClr val="000000"/>
                          </a:solidFill>
                          <a:effectLst/>
                          <a:latin typeface="Calibri" panose="020F0502020204030204" pitchFamily="34" charset="0"/>
                        </a:rPr>
                        <a:t>Thursday, May 3</a:t>
                      </a:r>
                      <a:r>
                        <a:rPr lang="en-US" sz="1500" b="0" i="0" u="none" strike="noStrike" baseline="30000" dirty="0">
                          <a:solidFill>
                            <a:srgbClr val="000000"/>
                          </a:solidFill>
                          <a:effectLst/>
                          <a:latin typeface="Calibri" panose="020F0502020204030204" pitchFamily="34" charset="0"/>
                        </a:rPr>
                        <a:t>rd</a:t>
                      </a:r>
                      <a:r>
                        <a:rPr lang="en-US" sz="1500" b="0" i="0" u="none" strike="noStrike" dirty="0">
                          <a:solidFill>
                            <a:srgbClr val="000000"/>
                          </a:solidFill>
                          <a:effectLst/>
                          <a:latin typeface="Calibri" panose="020F0502020204030204" pitchFamily="34" charset="0"/>
                        </a:rPr>
                        <a:t>**</a:t>
                      </a:r>
                    </a:p>
                  </a:txBody>
                  <a:tcPr marL="12577" marR="12577" marT="12577" marB="0" anchor="b">
                    <a:lnL>
                      <a:noFill/>
                    </a:lnL>
                    <a:lnR>
                      <a:noFill/>
                    </a:lnR>
                    <a:lnT>
                      <a:noFill/>
                    </a:lnT>
                    <a:lnB>
                      <a:noFill/>
                    </a:lnB>
                  </a:tcPr>
                </a:tc>
                <a:extLst>
                  <a:ext uri="{0D108BD9-81ED-4DB2-BD59-A6C34878D82A}">
                    <a16:rowId xmlns:a16="http://schemas.microsoft.com/office/drawing/2014/main" val="1186083735"/>
                  </a:ext>
                </a:extLst>
              </a:tr>
              <a:tr h="251542">
                <a:tc>
                  <a:txBody>
                    <a:bodyPr/>
                    <a:lstStyle/>
                    <a:p>
                      <a:pPr algn="l" fontAlgn="b"/>
                      <a:r>
                        <a:rPr lang="en-US" sz="1500" b="0" i="0" u="none" strike="noStrike">
                          <a:solidFill>
                            <a:srgbClr val="000000"/>
                          </a:solidFill>
                          <a:effectLst/>
                          <a:latin typeface="Calibri" panose="020F0502020204030204" pitchFamily="34" charset="0"/>
                        </a:rPr>
                        <a:t>Corey</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Rose</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Tuesday, May 8th at 2pm</a:t>
                      </a:r>
                    </a:p>
                  </a:txBody>
                  <a:tcPr marL="12577" marR="12577" marT="12577" marB="0" anchor="b">
                    <a:lnL>
                      <a:noFill/>
                    </a:lnL>
                    <a:lnR>
                      <a:noFill/>
                    </a:lnR>
                    <a:lnT>
                      <a:noFill/>
                    </a:lnT>
                    <a:lnB>
                      <a:noFill/>
                    </a:lnB>
                    <a:solidFill>
                      <a:srgbClr val="FFE699"/>
                    </a:solidFill>
                  </a:tcPr>
                </a:tc>
                <a:extLst>
                  <a:ext uri="{0D108BD9-81ED-4DB2-BD59-A6C34878D82A}">
                    <a16:rowId xmlns:a16="http://schemas.microsoft.com/office/drawing/2014/main" val="1696608410"/>
                  </a:ext>
                </a:extLst>
              </a:tr>
              <a:tr h="251542">
                <a:tc>
                  <a:txBody>
                    <a:bodyPr/>
                    <a:lstStyle/>
                    <a:p>
                      <a:pPr algn="l" fontAlgn="b"/>
                      <a:r>
                        <a:rPr lang="en-US" sz="1500" b="0" i="0" u="none" strike="noStrike">
                          <a:solidFill>
                            <a:srgbClr val="000000"/>
                          </a:solidFill>
                          <a:effectLst/>
                          <a:latin typeface="Calibri" panose="020F0502020204030204" pitchFamily="34" charset="0"/>
                        </a:rPr>
                        <a:t>Emilio</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Salinas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2693024606"/>
                  </a:ext>
                </a:extLst>
              </a:tr>
              <a:tr h="251542">
                <a:tc>
                  <a:txBody>
                    <a:bodyPr/>
                    <a:lstStyle/>
                    <a:p>
                      <a:pPr algn="l" fontAlgn="b"/>
                      <a:r>
                        <a:rPr lang="en-US" sz="1500" b="0" i="0" u="none" strike="noStrike">
                          <a:solidFill>
                            <a:srgbClr val="000000"/>
                          </a:solidFill>
                          <a:effectLst/>
                          <a:latin typeface="Calibri" panose="020F0502020204030204" pitchFamily="34" charset="0"/>
                        </a:rPr>
                        <a:t>Jason</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Schumacker</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1464332014"/>
                  </a:ext>
                </a:extLst>
              </a:tr>
              <a:tr h="251542">
                <a:tc>
                  <a:txBody>
                    <a:bodyPr/>
                    <a:lstStyle/>
                    <a:p>
                      <a:pPr algn="l" fontAlgn="b"/>
                      <a:r>
                        <a:rPr lang="en-US" sz="1500" b="0" i="0" u="none" strike="noStrike">
                          <a:solidFill>
                            <a:srgbClr val="000000"/>
                          </a:solidFill>
                          <a:effectLst/>
                          <a:latin typeface="Calibri" panose="020F0502020204030204" pitchFamily="34" charset="0"/>
                        </a:rPr>
                        <a:t>Tyler</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Starkus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3886194753"/>
                  </a:ext>
                </a:extLst>
              </a:tr>
              <a:tr h="251542">
                <a:tc>
                  <a:txBody>
                    <a:bodyPr/>
                    <a:lstStyle/>
                    <a:p>
                      <a:pPr algn="l" fontAlgn="b"/>
                      <a:r>
                        <a:rPr lang="en-US" sz="1500" b="0" i="0" u="none" strike="noStrike">
                          <a:solidFill>
                            <a:srgbClr val="000000"/>
                          </a:solidFill>
                          <a:effectLst/>
                          <a:latin typeface="Calibri" panose="020F0502020204030204" pitchFamily="34" charset="0"/>
                        </a:rPr>
                        <a:t>Robert</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Twohill</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Tuesday, May 8th at 2pm</a:t>
                      </a:r>
                    </a:p>
                  </a:txBody>
                  <a:tcPr marL="12577" marR="12577" marT="12577" marB="0" anchor="b">
                    <a:lnL>
                      <a:noFill/>
                    </a:lnL>
                    <a:lnR>
                      <a:noFill/>
                    </a:lnR>
                    <a:lnT>
                      <a:noFill/>
                    </a:lnT>
                    <a:lnB>
                      <a:noFill/>
                    </a:lnB>
                    <a:solidFill>
                      <a:srgbClr val="FFE699"/>
                    </a:solidFill>
                  </a:tcPr>
                </a:tc>
                <a:extLst>
                  <a:ext uri="{0D108BD9-81ED-4DB2-BD59-A6C34878D82A}">
                    <a16:rowId xmlns:a16="http://schemas.microsoft.com/office/drawing/2014/main" val="2637354505"/>
                  </a:ext>
                </a:extLst>
              </a:tr>
              <a:tr h="251542">
                <a:tc>
                  <a:txBody>
                    <a:bodyPr/>
                    <a:lstStyle/>
                    <a:p>
                      <a:pPr algn="l" fontAlgn="b"/>
                      <a:r>
                        <a:rPr lang="en-US" sz="1500" b="0" i="0" u="none" strike="noStrike">
                          <a:solidFill>
                            <a:srgbClr val="000000"/>
                          </a:solidFill>
                          <a:effectLst/>
                          <a:latin typeface="Calibri" panose="020F0502020204030204" pitchFamily="34" charset="0"/>
                        </a:rPr>
                        <a:t>Jesus</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Vazquez</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Tuesday, May 8th at 2pm</a:t>
                      </a:r>
                    </a:p>
                  </a:txBody>
                  <a:tcPr marL="12577" marR="12577" marT="12577" marB="0" anchor="b">
                    <a:lnL>
                      <a:noFill/>
                    </a:lnL>
                    <a:lnR>
                      <a:noFill/>
                    </a:lnR>
                    <a:lnT>
                      <a:noFill/>
                    </a:lnT>
                    <a:lnB>
                      <a:noFill/>
                    </a:lnB>
                    <a:solidFill>
                      <a:srgbClr val="FFE699"/>
                    </a:solidFill>
                  </a:tcPr>
                </a:tc>
                <a:extLst>
                  <a:ext uri="{0D108BD9-81ED-4DB2-BD59-A6C34878D82A}">
                    <a16:rowId xmlns:a16="http://schemas.microsoft.com/office/drawing/2014/main" val="3343043390"/>
                  </a:ext>
                </a:extLst>
              </a:tr>
              <a:tr h="251542">
                <a:tc>
                  <a:txBody>
                    <a:bodyPr/>
                    <a:lstStyle/>
                    <a:p>
                      <a:pPr algn="l" fontAlgn="b"/>
                      <a:r>
                        <a:rPr lang="en-US" sz="1500" b="0" i="0" u="none" strike="noStrike">
                          <a:solidFill>
                            <a:srgbClr val="000000"/>
                          </a:solidFill>
                          <a:effectLst/>
                          <a:latin typeface="Calibri" panose="020F0502020204030204" pitchFamily="34" charset="0"/>
                        </a:rPr>
                        <a:t>Peter</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Veliz</a:t>
                      </a:r>
                    </a:p>
                  </a:txBody>
                  <a:tcPr marL="12577" marR="12577" marT="12577" marB="0" anchor="b">
                    <a:lnL>
                      <a:noFill/>
                    </a:lnL>
                    <a:lnR>
                      <a:noFill/>
                    </a:lnR>
                    <a:lnT>
                      <a:noFill/>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Thursday, May 3rd</a:t>
                      </a:r>
                    </a:p>
                  </a:txBody>
                  <a:tcPr marL="12577" marR="12577" marT="12577" marB="0" anchor="b">
                    <a:lnL>
                      <a:noFill/>
                    </a:lnL>
                    <a:lnR>
                      <a:noFill/>
                    </a:lnR>
                    <a:lnT>
                      <a:noFill/>
                    </a:lnT>
                    <a:lnB>
                      <a:noFill/>
                    </a:lnB>
                  </a:tcPr>
                </a:tc>
                <a:extLst>
                  <a:ext uri="{0D108BD9-81ED-4DB2-BD59-A6C34878D82A}">
                    <a16:rowId xmlns:a16="http://schemas.microsoft.com/office/drawing/2014/main" val="1333750608"/>
                  </a:ext>
                </a:extLst>
              </a:tr>
              <a:tr h="251542">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tc>
                  <a:txBody>
                    <a:bodyPr/>
                    <a:lstStyle/>
                    <a:p>
                      <a:pPr algn="l" fontAlgn="b"/>
                      <a:endParaRPr lang="en-US" sz="1500" b="0" i="0" u="none" strike="noStrike">
                        <a:solidFill>
                          <a:srgbClr val="000000"/>
                        </a:solidFill>
                        <a:effectLst/>
                        <a:latin typeface="Calibri" panose="020F0502020204030204" pitchFamily="34" charset="0"/>
                      </a:endParaRPr>
                    </a:p>
                  </a:txBody>
                  <a:tcPr marL="12577" marR="12577" marT="12577" marB="0" anchor="b">
                    <a:lnL>
                      <a:noFill/>
                    </a:lnL>
                    <a:lnR>
                      <a:noFill/>
                    </a:lnR>
                    <a:lnT>
                      <a:noFill/>
                    </a:lnT>
                    <a:lnB>
                      <a:noFill/>
                    </a:lnB>
                  </a:tcPr>
                </a:tc>
                <a:extLst>
                  <a:ext uri="{0D108BD9-81ED-4DB2-BD59-A6C34878D82A}">
                    <a16:rowId xmlns:a16="http://schemas.microsoft.com/office/drawing/2014/main" val="1491326776"/>
                  </a:ext>
                </a:extLst>
              </a:tr>
              <a:tr h="251542">
                <a:tc gridSpan="3">
                  <a:txBody>
                    <a:bodyPr/>
                    <a:lstStyle/>
                    <a:p>
                      <a:pPr algn="l" fontAlgn="b"/>
                      <a:r>
                        <a:rPr lang="en-US" sz="1500" b="1" i="0" u="sng" strike="noStrike" dirty="0">
                          <a:solidFill>
                            <a:srgbClr val="000000"/>
                          </a:solidFill>
                          <a:effectLst/>
                          <a:latin typeface="Calibri" panose="020F0502020204030204" pitchFamily="34" charset="0"/>
                        </a:rPr>
                        <a:t>Complete Assignment 8 BEFORE your Final Project Demo</a:t>
                      </a:r>
                    </a:p>
                  </a:txBody>
                  <a:tcPr marL="120740" marR="120740" marT="60370" marB="60370" anchor="b">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21141"/>
                  </a:ext>
                </a:extLst>
              </a:tr>
            </a:tbl>
          </a:graphicData>
        </a:graphic>
      </p:graphicFrame>
    </p:spTree>
    <p:extLst>
      <p:ext uri="{BB962C8B-B14F-4D97-AF65-F5344CB8AC3E}">
        <p14:creationId xmlns:p14="http://schemas.microsoft.com/office/powerpoint/2010/main" val="252233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9285"/>
            <a:ext cx="9144000" cy="1179429"/>
          </a:xfrm>
        </p:spPr>
        <p:txBody>
          <a:bodyPr>
            <a:normAutofit/>
          </a:bodyPr>
          <a:lstStyle/>
          <a:p>
            <a:r>
              <a:rPr lang="en-US" sz="4800" dirty="0"/>
              <a:t>Course Topics Review</a:t>
            </a:r>
          </a:p>
        </p:txBody>
      </p:sp>
    </p:spTree>
    <p:extLst>
      <p:ext uri="{BB962C8B-B14F-4D97-AF65-F5344CB8AC3E}">
        <p14:creationId xmlns:p14="http://schemas.microsoft.com/office/powerpoint/2010/main" val="54425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Aft>
                <a:spcPts val="600"/>
              </a:spcAft>
              <a:buNone/>
            </a:pPr>
            <a:endParaRPr lang="en-US" sz="3600" dirty="0"/>
          </a:p>
          <a:p>
            <a:pPr marL="0" indent="0">
              <a:spcAft>
                <a:spcPts val="600"/>
              </a:spcAft>
              <a:buNone/>
            </a:pPr>
            <a:r>
              <a:rPr lang="en-US" sz="3600" dirty="0"/>
              <a:t>Agile Manifesto</a:t>
            </a:r>
          </a:p>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3722225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4651191"/>
          </a:xfrm>
        </p:spPr>
        <p:txBody>
          <a:bodyPr>
            <a:normAutofit/>
          </a:bodyPr>
          <a:lstStyle/>
          <a:p>
            <a:pPr marL="0" indent="0">
              <a:spcBef>
                <a:spcPts val="4800"/>
              </a:spcBef>
              <a:buNone/>
            </a:pPr>
            <a:r>
              <a:rPr lang="en-US" sz="2000" dirty="0"/>
              <a:t>Prior to class on:</a:t>
            </a:r>
          </a:p>
          <a:p>
            <a:pPr marL="457200" indent="-457200">
              <a:buFont typeface="+mj-lt"/>
              <a:buAutoNum type="arabicPeriod"/>
            </a:pPr>
            <a:r>
              <a:rPr lang="en-US" sz="2000" dirty="0"/>
              <a:t>View and reflect on “Introduction to Scrum in 7 Minutes” video </a:t>
            </a:r>
            <a:r>
              <a:rPr lang="en-US" sz="2000" u="sng" dirty="0">
                <a:hlinkClick r:id="rId3"/>
              </a:rPr>
              <a:t>[link]</a:t>
            </a:r>
            <a:endParaRPr lang="en-US" sz="2000" dirty="0"/>
          </a:p>
          <a:p>
            <a:pPr marL="457200" indent="-457200">
              <a:buFont typeface="+mj-lt"/>
              <a:buAutoNum type="arabicPeriod"/>
            </a:pPr>
            <a:r>
              <a:rPr lang="en-US" sz="2000" dirty="0"/>
              <a:t>Install/implement MS PowerShell </a:t>
            </a:r>
            <a:r>
              <a:rPr lang="en-US" sz="2000" dirty="0">
                <a:hlinkClick r:id="rId4"/>
              </a:rPr>
              <a:t>[link]</a:t>
            </a:r>
            <a:endParaRPr lang="en-US" sz="2000" dirty="0"/>
          </a:p>
          <a:p>
            <a:pPr marL="457200" indent="-457200">
              <a:buFont typeface="+mj-lt"/>
              <a:buAutoNum type="arabicPeriod"/>
            </a:pPr>
            <a:r>
              <a:rPr lang="en-US" sz="2000" dirty="0"/>
              <a:t>Install Git Client </a:t>
            </a:r>
            <a:r>
              <a:rPr lang="en-US" sz="2000" dirty="0">
                <a:hlinkClick r:id="rId5"/>
              </a:rPr>
              <a:t>[link]</a:t>
            </a:r>
            <a:endParaRPr lang="en-US" sz="2000" dirty="0"/>
          </a:p>
          <a:p>
            <a:pPr marL="457200" indent="-457200">
              <a:buFont typeface="+mj-lt"/>
              <a:buAutoNum type="arabicPeriod"/>
            </a:pPr>
            <a:r>
              <a:rPr lang="en-US" sz="2000" dirty="0"/>
              <a:t>Utilize (local) Git Client to create, update, branch, and merge a local project utilizing a beginners level tutorial… one option would be “An Intro to Git and GitHub for Beginners” </a:t>
            </a:r>
            <a:r>
              <a:rPr lang="en-US" sz="2000" dirty="0">
                <a:hlinkClick r:id="rId6"/>
              </a:rPr>
              <a:t>[link]</a:t>
            </a: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7749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a:t>
            </a:r>
            <a:r>
              <a:rPr lang="en-US" sz="2000" b="1" dirty="0"/>
              <a:t>Introduction to Object-Oriented Programming Introduction </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p:txBody>
      </p:sp>
    </p:spTree>
    <p:extLst>
      <p:ext uri="{BB962C8B-B14F-4D97-AF65-F5344CB8AC3E}">
        <p14:creationId xmlns:p14="http://schemas.microsoft.com/office/powerpoint/2010/main" val="58188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3856</TotalTime>
  <Words>1343</Words>
  <Application>Microsoft Office PowerPoint</Application>
  <PresentationFormat>Widescreen</PresentationFormat>
  <Paragraphs>212</Paragraphs>
  <Slides>35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Object-Oriented Programming Sprint 8 Session 3 Eric Pogue</vt:lpstr>
      <vt:lpstr>PowerPoint Presentation</vt:lpstr>
      <vt:lpstr>Scrum Team Standup &amp; Report-out</vt:lpstr>
      <vt:lpstr>Assignment 8 and  Discussion Board 8</vt:lpstr>
      <vt:lpstr>Final Project Demo Schedule</vt:lpstr>
      <vt:lpstr>Course Topics Review</vt:lpstr>
      <vt:lpstr>PowerPoint Presentation</vt:lpstr>
      <vt:lpstr>Assignment:</vt:lpstr>
      <vt:lpstr>Assignment</vt:lpstr>
      <vt:lpstr>Introduction to Object-Oriented Programming</vt:lpstr>
      <vt:lpstr>Assignment</vt:lpstr>
      <vt:lpstr>Assignment</vt:lpstr>
      <vt:lpstr>PowerPoint Presentation</vt:lpstr>
      <vt:lpstr>More Object-Oriented Programming</vt:lpstr>
      <vt:lpstr>PowerPoint Presentation</vt:lpstr>
      <vt:lpstr>Programming Graphical User Interfaces (GUI)</vt:lpstr>
      <vt:lpstr>FaceDraw</vt:lpstr>
      <vt:lpstr>PowerPoint Presentation</vt:lpstr>
      <vt:lpstr>Interactive Graphical User Interfaces</vt:lpstr>
      <vt:lpstr>Review Mosaic Assignment</vt:lpstr>
      <vt:lpstr>PowerPoint Presentation</vt:lpstr>
      <vt:lpstr>Files</vt:lpstr>
      <vt:lpstr>Thunderbird</vt:lpstr>
      <vt:lpstr>PowerPoint Presentation</vt:lpstr>
      <vt:lpstr>Finding Seat Location</vt:lpstr>
      <vt:lpstr>Testing</vt:lpstr>
      <vt:lpstr>PowerPoint Presentation</vt:lpstr>
      <vt:lpstr>Object Oriented Languages: Java, C#/.Net, and Python</vt:lpstr>
      <vt:lpstr>SwissArmyKnife</vt:lpstr>
      <vt:lpstr>PowerPoint Presentation</vt:lpstr>
      <vt:lpstr>Object-Oriented Programming, Databases, and 3-tier /n-tier Architectures</vt:lpstr>
      <vt:lpstr>Final Project</vt:lpstr>
      <vt:lpstr>Course Topics Review</vt:lpstr>
      <vt:lpstr>Lab: Lab: Complete DB8  and Final Project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187</cp:revision>
  <cp:lastPrinted>2017-08-28T20:16:11Z</cp:lastPrinted>
  <dcterms:created xsi:type="dcterms:W3CDTF">2017-08-24T13:36:27Z</dcterms:created>
  <dcterms:modified xsi:type="dcterms:W3CDTF">2018-05-01T02:08:01Z</dcterms:modified>
</cp:coreProperties>
</file>