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330" r:id="rId5"/>
    <p:sldId id="599" r:id="rId6"/>
    <p:sldId id="558" r:id="rId7"/>
    <p:sldId id="559" r:id="rId8"/>
    <p:sldId id="560" r:id="rId9"/>
    <p:sldId id="561" r:id="rId10"/>
    <p:sldId id="562" r:id="rId11"/>
    <p:sldId id="600" r:id="rId12"/>
    <p:sldId id="554" r:id="rId13"/>
    <p:sldId id="555" r:id="rId14"/>
    <p:sldId id="556" r:id="rId15"/>
    <p:sldId id="557" r:id="rId16"/>
    <p:sldId id="601" r:id="rId17"/>
    <p:sldId id="573" r:id="rId18"/>
    <p:sldId id="597" r:id="rId19"/>
    <p:sldId id="598" r:id="rId20"/>
    <p:sldId id="574" r:id="rId21"/>
    <p:sldId id="575" r:id="rId22"/>
    <p:sldId id="576" r:id="rId23"/>
    <p:sldId id="577" r:id="rId24"/>
    <p:sldId id="578" r:id="rId25"/>
    <p:sldId id="602" r:id="rId26"/>
    <p:sldId id="587" r:id="rId27"/>
    <p:sldId id="579" r:id="rId28"/>
    <p:sldId id="580" r:id="rId29"/>
    <p:sldId id="582" r:id="rId30"/>
    <p:sldId id="583" r:id="rId31"/>
    <p:sldId id="584" r:id="rId32"/>
    <p:sldId id="596" r:id="rId33"/>
    <p:sldId id="603" r:id="rId34"/>
    <p:sldId id="604" r:id="rId35"/>
    <p:sldId id="589" r:id="rId3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82" d="100"/>
          <a:sy n="182" d="100"/>
        </p:scale>
        <p:origin x="2832" y="15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4/24/2018</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132004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75990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b="1"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inappropriately in many cases.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We generally attempt model our databases so that that they reflect real-world relationships. Optimal database design and optimal object-oriented design often diverge. When they do, you will need to make a judgement call. </a:t>
            </a:r>
          </a:p>
          <a:p>
            <a:pPr lvl="0"/>
            <a:endParaRPr lang="en-US" sz="1000" dirty="0"/>
          </a:p>
          <a:p>
            <a:pPr lvl="0"/>
            <a:r>
              <a:rPr lang="en-US" sz="1000" dirty="0"/>
              <a:t>Normalization vs De-normalization:</a:t>
            </a:r>
          </a:p>
          <a:p>
            <a:pPr lvl="0"/>
            <a:r>
              <a:rPr lang="en-US" sz="1000" dirty="0"/>
              <a:t>https://en.wikipedia.org/wiki/Database_normalization</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2313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972188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05335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632683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778134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Very powerful language for managing data and is often used as an “embedded” language from within other environments like Java, C#, and Python.</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22991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2510987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22429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345784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804080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763746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816355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2647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021989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968010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96184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23051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4158825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525433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07974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993581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63709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1220726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4/24/2018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13" Type="http://schemas.openxmlformats.org/officeDocument/2006/relationships/hyperlink" Target="https://en.wikipedia.org/wiki/Sybas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Query_language" TargetMode="External"/><Relationship Id="rId12" Type="http://schemas.openxmlformats.org/officeDocument/2006/relationships/hyperlink" Target="https://en.wikipedia.org/wiki/Oracle_Databas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Microsoft_SQL_Server" TargetMode="External"/><Relationship Id="rId5" Type="http://schemas.openxmlformats.org/officeDocument/2006/relationships/hyperlink" Target="https://en.wikipedia.org/wiki/Database_schema" TargetMode="External"/><Relationship Id="rId15" Type="http://schemas.openxmlformats.org/officeDocument/2006/relationships/hyperlink" Target="https://en.wikipedia.org/wiki/IBM_DB2" TargetMode="External"/><Relationship Id="rId10" Type="http://schemas.openxmlformats.org/officeDocument/2006/relationships/hyperlink" Target="https://en.wikipedia.org/wiki/PostgreSQL"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MySQL" TargetMode="External"/><Relationship Id="rId14" Type="http://schemas.openxmlformats.org/officeDocument/2006/relationships/hyperlink" Target="https://en.wikipedia.org/wiki/SAP_HAN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Database_normaliz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000" dirty="0"/>
              <a:t>Object-Oriented Programming, Databases, and 3-tier /n-tier Architectures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Discuss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45040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A </a:t>
            </a:r>
            <a:r>
              <a:rPr lang="en-US" sz="2000" b="1" dirty="0"/>
              <a:t>database</a:t>
            </a:r>
            <a:r>
              <a:rPr lang="en-US" sz="2000" dirty="0"/>
              <a:t> is an organized collection of </a:t>
            </a:r>
            <a:r>
              <a:rPr lang="en-US" sz="2000" dirty="0">
                <a:hlinkClick r:id="rId4" tooltip="Data (computing)"/>
              </a:rPr>
              <a:t>data</a:t>
            </a:r>
            <a:r>
              <a:rPr lang="en-US" sz="2000" dirty="0"/>
              <a:t>. It is the collection of </a:t>
            </a:r>
            <a:r>
              <a:rPr lang="en-US" sz="2000" dirty="0">
                <a:hlinkClick r:id="rId5" tooltip="Database schema"/>
              </a:rPr>
              <a:t>schemas</a:t>
            </a:r>
            <a:r>
              <a:rPr lang="en-US" sz="2000" dirty="0"/>
              <a:t>, </a:t>
            </a:r>
            <a:r>
              <a:rPr lang="en-US" sz="2000" dirty="0">
                <a:hlinkClick r:id="rId6" tooltip="Table (database)"/>
              </a:rPr>
              <a:t>tables</a:t>
            </a:r>
            <a:r>
              <a:rPr lang="en-US" sz="2000" dirty="0"/>
              <a:t>, </a:t>
            </a:r>
            <a:r>
              <a:rPr lang="en-US" sz="2000" dirty="0">
                <a:hlinkClick r:id="rId7" tooltip="Query language"/>
              </a:rPr>
              <a:t>queries</a:t>
            </a:r>
            <a:r>
              <a:rPr lang="en-US" sz="2000" dirty="0"/>
              <a:t>, </a:t>
            </a:r>
            <a:r>
              <a:rPr lang="en-US" sz="2000" dirty="0">
                <a:hlinkClick r:id="rId8" tooltip="View (SQL)"/>
              </a:rPr>
              <a:t>views</a:t>
            </a:r>
            <a:r>
              <a:rPr lang="en-US" sz="2000" dirty="0"/>
              <a:t>, and other objects. The data are typically organized to model aspects of reality in a way that supports business processes requiring information. </a:t>
            </a:r>
          </a:p>
          <a:p>
            <a:pPr marL="0" indent="0">
              <a:buNone/>
            </a:pPr>
            <a:r>
              <a:rPr lang="en-US" sz="2000" dirty="0"/>
              <a:t>A </a:t>
            </a:r>
            <a:r>
              <a:rPr lang="en-US" sz="2000" b="1" dirty="0"/>
              <a:t>database management system</a:t>
            </a:r>
            <a:r>
              <a:rPr lang="en-US" sz="2000" dirty="0"/>
              <a:t> (</a:t>
            </a:r>
            <a:r>
              <a:rPr lang="en-US" sz="2000" b="1" dirty="0"/>
              <a:t>DBMS</a:t>
            </a:r>
            <a:r>
              <a:rPr lang="en-US" sz="2000" dirty="0"/>
              <a:t>) is a application that interacts with the user, other applications, and the itself to capture and manage data. A general-purpose DBMS is designed to allow the definition, creation, querying, update, and administration of databases. Well-known DBMSs include </a:t>
            </a:r>
            <a:r>
              <a:rPr lang="en-US" sz="2000" dirty="0">
                <a:hlinkClick r:id="rId9" tooltip="MySQL"/>
              </a:rPr>
              <a:t>MySQL</a:t>
            </a:r>
            <a:r>
              <a:rPr lang="en-US" sz="2000" dirty="0"/>
              <a:t>, </a:t>
            </a:r>
            <a:r>
              <a:rPr lang="en-US" sz="2000" dirty="0">
                <a:hlinkClick r:id="rId10" tooltip="PostgreSQL"/>
              </a:rPr>
              <a:t>PostgreSQL</a:t>
            </a:r>
            <a:r>
              <a:rPr lang="en-US" sz="2000" dirty="0"/>
              <a:t>, </a:t>
            </a:r>
            <a:r>
              <a:rPr lang="en-US" sz="2000" dirty="0">
                <a:hlinkClick r:id="rId11" tooltip="Microsoft SQL Server"/>
              </a:rPr>
              <a:t>Microsoft SQL Server</a:t>
            </a:r>
            <a:r>
              <a:rPr lang="en-US" sz="2000" dirty="0"/>
              <a:t>, </a:t>
            </a:r>
            <a:r>
              <a:rPr lang="en-US" sz="2000" dirty="0">
                <a:hlinkClick r:id="rId12" tooltip="Oracle Database"/>
              </a:rPr>
              <a:t>Oracle</a:t>
            </a:r>
            <a:r>
              <a:rPr lang="en-US" sz="2000" dirty="0"/>
              <a:t>, </a:t>
            </a:r>
            <a:r>
              <a:rPr lang="en-US" sz="2000" dirty="0">
                <a:hlinkClick r:id="rId13" tooltip="Sybase"/>
              </a:rPr>
              <a:t>Sybase</a:t>
            </a:r>
            <a:r>
              <a:rPr lang="en-US" sz="2000" dirty="0"/>
              <a:t>, </a:t>
            </a:r>
            <a:r>
              <a:rPr lang="en-US" sz="2000" dirty="0">
                <a:hlinkClick r:id="rId14" tooltip="SAP HANA"/>
              </a:rPr>
              <a:t>SAP HANA</a:t>
            </a:r>
            <a:r>
              <a:rPr lang="en-US" sz="2000" dirty="0"/>
              <a:t>, and </a:t>
            </a:r>
            <a:r>
              <a:rPr lang="en-US" sz="2000" dirty="0">
                <a:hlinkClick r:id="rId15" tooltip="IBM DB2"/>
              </a:rPr>
              <a:t>IBM DB2</a:t>
            </a:r>
            <a:r>
              <a:rPr lang="en-US" sz="2000" dirty="0"/>
              <a:t>. </a:t>
            </a:r>
          </a:p>
          <a:p>
            <a:pPr>
              <a:buFont typeface="Wingdings" panose="05000000000000000000" pitchFamily="2" charset="2"/>
              <a:buChar char="§"/>
            </a:pPr>
            <a:r>
              <a:rPr lang="en-US" sz="2000" u="sng" dirty="0"/>
              <a:t>Schemas</a:t>
            </a:r>
            <a:r>
              <a:rPr lang="en-US" sz="2000" dirty="0"/>
              <a:t> – defines that data constraints and definitions for tables and fields</a:t>
            </a:r>
          </a:p>
          <a:p>
            <a:pPr>
              <a:buFont typeface="Wingdings" panose="05000000000000000000" pitchFamily="2" charset="2"/>
              <a:buChar char="§"/>
            </a:pPr>
            <a:r>
              <a:rPr lang="en-US" sz="2000" u="sng" dirty="0"/>
              <a:t>Tables</a:t>
            </a:r>
            <a:r>
              <a:rPr lang="en-US" sz="2000" dirty="0"/>
              <a:t> – collection of related data held in a structured format that consists of columns and rows</a:t>
            </a:r>
          </a:p>
          <a:p>
            <a:pPr>
              <a:buFont typeface="Wingdings" panose="05000000000000000000" pitchFamily="2" charset="2"/>
              <a:buChar char="§"/>
            </a:pPr>
            <a:r>
              <a:rPr lang="en-US" sz="2000" u="sng" dirty="0"/>
              <a:t>Views &amp; Queries</a:t>
            </a:r>
            <a:r>
              <a:rPr lang="en-US" sz="2000" dirty="0"/>
              <a:t> – used to create more easily accessible relationships without modifying  the underlying physical schema</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37254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2042318"/>
          </a:xfrm>
        </p:spPr>
        <p:txBody>
          <a:bodyPr>
            <a:normAutofit fontScale="92500" lnSpcReduction="10000"/>
          </a:bodyPr>
          <a:lstStyle/>
          <a:p>
            <a:pPr marL="0" indent="0">
              <a:buNone/>
            </a:pPr>
            <a:r>
              <a:rPr lang="en-US" sz="2000" dirty="0"/>
              <a:t>Database Normalization, or simply normalization, is the process of organizing the columns (attributes) and tables (relations) of a relational database to reduce data redundancy and improve data integrity. </a:t>
            </a:r>
          </a:p>
          <a:p>
            <a:pPr marL="0" indent="0">
              <a:buNone/>
            </a:pPr>
            <a:r>
              <a:rPr lang="en-US" sz="2000" dirty="0"/>
              <a:t>Normalization is also the process of simplifying the design of a database so that it achieves the optimum structure. It reduces and eliminates redundant data. In normalization, data integrity is assured. It can also cause a performance tradeoff.</a:t>
            </a:r>
          </a:p>
          <a:p>
            <a:pPr marL="0" indent="0">
              <a:buNone/>
            </a:pPr>
            <a:r>
              <a:rPr lang="en-US" sz="2000" dirty="0"/>
              <a:t>It may be important when you are doing object-modeling in your application to consider the database relationships and  normalizing that will be important.</a:t>
            </a:r>
          </a:p>
        </p:txBody>
      </p:sp>
    </p:spTree>
    <p:extLst>
      <p:ext uri="{BB962C8B-B14F-4D97-AF65-F5344CB8AC3E}">
        <p14:creationId xmlns:p14="http://schemas.microsoft.com/office/powerpoint/2010/main" val="356790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Example:</a:t>
            </a:r>
          </a:p>
        </p:txBody>
      </p:sp>
      <p:sp>
        <p:nvSpPr>
          <p:cNvPr id="3" name="Content Placeholder 2"/>
          <p:cNvSpPr>
            <a:spLocks noGrp="1"/>
          </p:cNvSpPr>
          <p:nvPr>
            <p:ph idx="1"/>
          </p:nvPr>
        </p:nvSpPr>
        <p:spPr>
          <a:xfrm>
            <a:off x="838200" y="1051756"/>
            <a:ext cx="10622974" cy="665402"/>
          </a:xfrm>
        </p:spPr>
        <p:txBody>
          <a:bodyPr>
            <a:normAutofit/>
          </a:bodyPr>
          <a:lstStyle/>
          <a:p>
            <a:pPr marL="0" indent="0">
              <a:buNone/>
            </a:pPr>
            <a:r>
              <a:rPr lang="en-US" sz="2000" dirty="0"/>
              <a:t>Consider the non-normalized and normalized table structure for a simple “checkbook” transaction database:</a:t>
            </a:r>
          </a:p>
          <a:p>
            <a:pPr marL="0" indent="0">
              <a:buNone/>
            </a:pPr>
            <a:endParaRPr lang="en-US" sz="2000" dirty="0"/>
          </a:p>
        </p:txBody>
      </p:sp>
      <p:pic>
        <p:nvPicPr>
          <p:cNvPr id="5" name="Picture 4"/>
          <p:cNvPicPr>
            <a:picLocks noChangeAspect="1"/>
          </p:cNvPicPr>
          <p:nvPr/>
        </p:nvPicPr>
        <p:blipFill>
          <a:blip r:embed="rId3"/>
          <a:stretch>
            <a:fillRect/>
          </a:stretch>
        </p:blipFill>
        <p:spPr>
          <a:xfrm>
            <a:off x="915513" y="2082935"/>
            <a:ext cx="6671476" cy="1044083"/>
          </a:xfrm>
          <a:prstGeom prst="rect">
            <a:avLst/>
          </a:prstGeom>
        </p:spPr>
      </p:pic>
      <p:pic>
        <p:nvPicPr>
          <p:cNvPr id="6" name="Picture 5"/>
          <p:cNvPicPr>
            <a:picLocks noChangeAspect="1"/>
          </p:cNvPicPr>
          <p:nvPr/>
        </p:nvPicPr>
        <p:blipFill>
          <a:blip r:embed="rId4"/>
          <a:stretch>
            <a:fillRect/>
          </a:stretch>
        </p:blipFill>
        <p:spPr>
          <a:xfrm>
            <a:off x="8667728" y="2082935"/>
            <a:ext cx="3341325" cy="2903334"/>
          </a:xfrm>
          <a:prstGeom prst="rect">
            <a:avLst/>
          </a:prstGeom>
        </p:spPr>
      </p:pic>
      <p:pic>
        <p:nvPicPr>
          <p:cNvPr id="7" name="Picture 6"/>
          <p:cNvPicPr>
            <a:picLocks noChangeAspect="1"/>
          </p:cNvPicPr>
          <p:nvPr/>
        </p:nvPicPr>
        <p:blipFill>
          <a:blip r:embed="rId5"/>
          <a:stretch>
            <a:fillRect/>
          </a:stretch>
        </p:blipFill>
        <p:spPr>
          <a:xfrm>
            <a:off x="915513" y="5909153"/>
            <a:ext cx="5838938" cy="217750"/>
          </a:xfrm>
          <a:prstGeom prst="rect">
            <a:avLst/>
          </a:prstGeom>
        </p:spPr>
      </p:pic>
    </p:spTree>
    <p:extLst>
      <p:ext uri="{BB962C8B-B14F-4D97-AF65-F5344CB8AC3E}">
        <p14:creationId xmlns:p14="http://schemas.microsoft.com/office/powerpoint/2010/main" val="2219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Phone Number Database Example</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For example, a </a:t>
            </a:r>
            <a:r>
              <a:rPr lang="en-US" sz="2000" dirty="0" err="1"/>
              <a:t>PhoneNumber</a:t>
            </a:r>
            <a:r>
              <a:rPr lang="en-US" sz="2000" dirty="0"/>
              <a:t> database could be set up with two Tables. One table of Names and the  other table of </a:t>
            </a:r>
            <a:r>
              <a:rPr lang="en-US" sz="2000" dirty="0" err="1"/>
              <a:t>PhoneNumbers</a:t>
            </a:r>
            <a:r>
              <a:rPr lang="en-US" sz="2000" dirty="0"/>
              <a:t>. For this simple example we might end up with something like:</a:t>
            </a:r>
          </a:p>
          <a:p>
            <a:pPr>
              <a:buFont typeface="Wingdings" panose="05000000000000000000" pitchFamily="2" charset="2"/>
              <a:buChar char="§"/>
            </a:pPr>
            <a:r>
              <a:rPr lang="en-US" sz="2000" u="sng" dirty="0"/>
              <a:t>Schemas</a:t>
            </a:r>
            <a:r>
              <a:rPr lang="en-US" sz="2000" dirty="0"/>
              <a:t>: Two tables one called Names and one called </a:t>
            </a:r>
            <a:r>
              <a:rPr lang="en-US" sz="2000" dirty="0" err="1"/>
              <a:t>PhoneNumbers</a:t>
            </a:r>
            <a:r>
              <a:rPr lang="en-US" sz="2000" dirty="0"/>
              <a:t>, text will be stored in UTF-8, we will allow duplicates, and set an index on </a:t>
            </a:r>
            <a:r>
              <a:rPr lang="en-US" sz="2000" dirty="0" err="1"/>
              <a:t>Names.FirstName</a:t>
            </a:r>
            <a:r>
              <a:rPr lang="en-US" sz="2000" dirty="0"/>
              <a:t> and </a:t>
            </a:r>
            <a:r>
              <a:rPr lang="en-US" sz="2000" dirty="0" err="1"/>
              <a:t>Names.LastName</a:t>
            </a:r>
            <a:r>
              <a:rPr lang="en-US" sz="2000" dirty="0"/>
              <a:t>.</a:t>
            </a:r>
          </a:p>
          <a:p>
            <a:pPr>
              <a:buFont typeface="Wingdings" panose="05000000000000000000" pitchFamily="2" charset="2"/>
              <a:buChar char="§"/>
            </a:pPr>
            <a:r>
              <a:rPr lang="en-US" sz="2000" u="sng" dirty="0"/>
              <a:t>Names Table</a:t>
            </a:r>
            <a:r>
              <a:rPr lang="en-US" sz="2000" dirty="0"/>
              <a:t>: Three fields including </a:t>
            </a:r>
            <a:r>
              <a:rPr lang="en-US" sz="2000" dirty="0" err="1"/>
              <a:t>FirstName</a:t>
            </a:r>
            <a:r>
              <a:rPr lang="en-US" sz="2000" dirty="0"/>
              <a:t> and </a:t>
            </a:r>
            <a:r>
              <a:rPr lang="en-US" sz="2000" dirty="0" err="1"/>
              <a:t>LastName</a:t>
            </a:r>
            <a:r>
              <a:rPr lang="en-US" sz="2000" dirty="0"/>
              <a:t> of UTF-8 text, maximum length 40 characters, and can not be NULL. The third field will be an autoincrement unique ID that is an integer and does not allow duplicates. All three fields would be indexed for fast searching.</a:t>
            </a:r>
          </a:p>
          <a:p>
            <a:pPr>
              <a:buFont typeface="Wingdings" panose="05000000000000000000" pitchFamily="2" charset="2"/>
              <a:buChar char="§"/>
            </a:pPr>
            <a:r>
              <a:rPr lang="en-US" sz="2000" u="sng" dirty="0" err="1"/>
              <a:t>PhoneNumbers</a:t>
            </a:r>
            <a:r>
              <a:rPr lang="en-US" sz="2000" u="sng" dirty="0"/>
              <a:t> Table</a:t>
            </a:r>
            <a:r>
              <a:rPr lang="en-US" sz="2000" dirty="0"/>
              <a:t>: Four fields including </a:t>
            </a:r>
            <a:r>
              <a:rPr lang="en-US" sz="2000" dirty="0" err="1"/>
              <a:t>CountryCode</a:t>
            </a:r>
            <a:r>
              <a:rPr lang="en-US" sz="2000" dirty="0"/>
              <a:t>, </a:t>
            </a:r>
            <a:r>
              <a:rPr lang="en-US" sz="2000" dirty="0" err="1"/>
              <a:t>AreaCode</a:t>
            </a:r>
            <a:r>
              <a:rPr lang="en-US" sz="2000" dirty="0"/>
              <a:t>, and Number which are all UTF-8 strings that can only contain numbers. Maximum lengths for each are 2, 3, and 7 respectively. The fourth field will be  the unique ID of the person associated with the phone number. </a:t>
            </a:r>
            <a:r>
              <a:rPr lang="en-US" sz="2000" dirty="0" err="1"/>
              <a:t>CountryCode</a:t>
            </a:r>
            <a:r>
              <a:rPr lang="en-US" sz="2000" dirty="0"/>
              <a:t> can be NULL, other fields cannot. Fields will not be indexed as it will be rare that we have a phone number and want to lookup the person.</a:t>
            </a:r>
          </a:p>
          <a:p>
            <a:pPr>
              <a:buFont typeface="Wingdings" panose="05000000000000000000" pitchFamily="2" charset="2"/>
              <a:buChar char="§"/>
            </a:pPr>
            <a:r>
              <a:rPr lang="en-US" sz="2000" u="sng" dirty="0"/>
              <a:t>Views &amp; Queries</a:t>
            </a:r>
            <a:r>
              <a:rPr lang="en-US" sz="2000" dirty="0"/>
              <a:t> – A query that Joins a set of  Names to all of their respective phone numbers and shows that in a view would be valuable.</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301851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Structured Query Language (SQL)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Structured Query Language or SQL is a domain-specific language used in programming and designed for managing data held in a relational database management systems. SQL was initially developed at IBM by Donald D. Chamberlin and Raymond F. Boyce in the early 1970s.</a:t>
            </a:r>
          </a:p>
          <a:p>
            <a:pPr>
              <a:buFont typeface="Wingdings" panose="05000000000000000000" pitchFamily="2" charset="2"/>
              <a:buChar char="§"/>
            </a:pPr>
            <a:r>
              <a:rPr lang="en-US" sz="2000" u="sng" dirty="0"/>
              <a:t>Data Definition Language (DDL)</a:t>
            </a:r>
            <a:r>
              <a:rPr lang="en-US" sz="2000" dirty="0"/>
              <a:t> – manages the table and index structure with common terms including CREATE, ALTER, RENAME, and DROP</a:t>
            </a:r>
          </a:p>
          <a:p>
            <a:pPr>
              <a:buFont typeface="Wingdings" panose="05000000000000000000" pitchFamily="2" charset="2"/>
              <a:buChar char="§"/>
            </a:pPr>
            <a:r>
              <a:rPr lang="en-US" sz="2000" u="sng" dirty="0"/>
              <a:t>Queries</a:t>
            </a:r>
            <a:r>
              <a:rPr lang="en-US" sz="2000" dirty="0"/>
              <a:t> – The most common operation in SQL makes use of the SELECT statement and generally includes a WHERE clause</a:t>
            </a:r>
          </a:p>
          <a:p>
            <a:pPr>
              <a:buFont typeface="Wingdings" panose="05000000000000000000" pitchFamily="2" charset="2"/>
              <a:buChar char="§"/>
            </a:pPr>
            <a:r>
              <a:rPr lang="en-US" sz="2000" dirty="0"/>
              <a:t>Many others…</a:t>
            </a:r>
          </a:p>
        </p:txBody>
      </p:sp>
    </p:spTree>
    <p:extLst>
      <p:ext uri="{BB962C8B-B14F-4D97-AF65-F5344CB8AC3E}">
        <p14:creationId xmlns:p14="http://schemas.microsoft.com/office/powerpoint/2010/main" val="163616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Examples</a:t>
            </a:r>
          </a:p>
        </p:txBody>
      </p:sp>
      <p:pic>
        <p:nvPicPr>
          <p:cNvPr id="6" name="Picture 5"/>
          <p:cNvPicPr>
            <a:picLocks noChangeAspect="1"/>
          </p:cNvPicPr>
          <p:nvPr/>
        </p:nvPicPr>
        <p:blipFill>
          <a:blip r:embed="rId3"/>
          <a:stretch>
            <a:fillRect/>
          </a:stretch>
        </p:blipFill>
        <p:spPr>
          <a:xfrm>
            <a:off x="838200" y="1243244"/>
            <a:ext cx="3409950" cy="1304925"/>
          </a:xfrm>
          <a:prstGeom prst="rect">
            <a:avLst/>
          </a:prstGeom>
        </p:spPr>
      </p:pic>
      <p:pic>
        <p:nvPicPr>
          <p:cNvPr id="7" name="Picture 6"/>
          <p:cNvPicPr>
            <a:picLocks noChangeAspect="1"/>
          </p:cNvPicPr>
          <p:nvPr/>
        </p:nvPicPr>
        <p:blipFill>
          <a:blip r:embed="rId4"/>
          <a:stretch>
            <a:fillRect/>
          </a:stretch>
        </p:blipFill>
        <p:spPr>
          <a:xfrm>
            <a:off x="1853658" y="2669015"/>
            <a:ext cx="4514850" cy="1914525"/>
          </a:xfrm>
          <a:prstGeom prst="rect">
            <a:avLst/>
          </a:prstGeom>
        </p:spPr>
      </p:pic>
      <p:pic>
        <p:nvPicPr>
          <p:cNvPr id="8" name="Picture 7"/>
          <p:cNvPicPr>
            <a:picLocks noChangeAspect="1"/>
          </p:cNvPicPr>
          <p:nvPr/>
        </p:nvPicPr>
        <p:blipFill>
          <a:blip r:embed="rId5"/>
          <a:stretch>
            <a:fillRect/>
          </a:stretch>
        </p:blipFill>
        <p:spPr>
          <a:xfrm>
            <a:off x="5477455" y="1243244"/>
            <a:ext cx="4772025" cy="304800"/>
          </a:xfrm>
          <a:prstGeom prst="rect">
            <a:avLst/>
          </a:prstGeom>
        </p:spPr>
      </p:pic>
      <p:pic>
        <p:nvPicPr>
          <p:cNvPr id="9" name="Picture 8"/>
          <p:cNvPicPr>
            <a:picLocks noChangeAspect="1"/>
          </p:cNvPicPr>
          <p:nvPr/>
        </p:nvPicPr>
        <p:blipFill>
          <a:blip r:embed="rId6"/>
          <a:stretch>
            <a:fillRect/>
          </a:stretch>
        </p:blipFill>
        <p:spPr>
          <a:xfrm>
            <a:off x="2589289" y="4704386"/>
            <a:ext cx="8829675" cy="1905000"/>
          </a:xfrm>
          <a:prstGeom prst="rect">
            <a:avLst/>
          </a:prstGeom>
        </p:spPr>
      </p:pic>
      <p:pic>
        <p:nvPicPr>
          <p:cNvPr id="10" name="Picture 9"/>
          <p:cNvPicPr>
            <a:picLocks noChangeAspect="1"/>
          </p:cNvPicPr>
          <p:nvPr/>
        </p:nvPicPr>
        <p:blipFill>
          <a:blip r:embed="rId7"/>
          <a:stretch>
            <a:fillRect/>
          </a:stretch>
        </p:blipFill>
        <p:spPr>
          <a:xfrm>
            <a:off x="6958012" y="1716359"/>
            <a:ext cx="4676775" cy="2209800"/>
          </a:xfrm>
          <a:prstGeom prst="rect">
            <a:avLst/>
          </a:prstGeom>
        </p:spPr>
      </p:pic>
    </p:spTree>
    <p:extLst>
      <p:ext uri="{BB962C8B-B14F-4D97-AF65-F5344CB8AC3E}">
        <p14:creationId xmlns:p14="http://schemas.microsoft.com/office/powerpoint/2010/main" val="11408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t>Review Performance including CPUs and Threads</a:t>
            </a:r>
          </a:p>
          <a:p>
            <a:pPr marL="457200" indent="-457200">
              <a:buFont typeface="+mj-lt"/>
              <a:buAutoNum type="arabicPeriod"/>
            </a:pPr>
            <a:r>
              <a:rPr lang="en-US" sz="2000" dirty="0"/>
              <a:t>Review our multi-threaded application development</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Discuss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415896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Pro &amp; Cons</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Many of the most powerful DBMS strengths can also be their greatest weaknesses… particularly as it come to object-oriented development:</a:t>
            </a:r>
          </a:p>
          <a:p>
            <a:pPr>
              <a:buFont typeface="Wingdings" panose="05000000000000000000" pitchFamily="2" charset="2"/>
              <a:buChar char="§"/>
            </a:pPr>
            <a:r>
              <a:rPr lang="en-US" sz="2000" dirty="0"/>
              <a:t>Independent Data… </a:t>
            </a:r>
            <a:r>
              <a:rPr lang="en-US" sz="2000" u="sng" dirty="0"/>
              <a:t>vs Combining Functionality &amp; Data</a:t>
            </a:r>
          </a:p>
          <a:p>
            <a:pPr>
              <a:buFont typeface="Wingdings" panose="05000000000000000000" pitchFamily="2" charset="2"/>
              <a:buChar char="§"/>
            </a:pPr>
            <a:r>
              <a:rPr lang="en-US" sz="2000" dirty="0"/>
              <a:t>Ubiquitous access… </a:t>
            </a:r>
            <a:r>
              <a:rPr lang="en-US" sz="2000" u="sng" dirty="0"/>
              <a:t>vs Encapsulation and Data Hiding</a:t>
            </a:r>
          </a:p>
          <a:p>
            <a:pPr>
              <a:buFont typeface="Wingdings" panose="05000000000000000000" pitchFamily="2" charset="2"/>
              <a:buChar char="§"/>
            </a:pPr>
            <a:r>
              <a:rPr lang="en-US" sz="2000" dirty="0"/>
              <a:t>Tables &amp; Relationships… </a:t>
            </a:r>
            <a:r>
              <a:rPr lang="en-US" sz="2000" u="sng" dirty="0"/>
              <a:t>vs Inheritance</a:t>
            </a:r>
          </a:p>
          <a:p>
            <a:pPr>
              <a:buFont typeface="Wingdings" panose="05000000000000000000" pitchFamily="2" charset="2"/>
              <a:buChar char="§"/>
            </a:pPr>
            <a:r>
              <a:rPr lang="en-US" sz="2000" dirty="0"/>
              <a:t>Joining Tables to Create Relationships… </a:t>
            </a:r>
            <a:r>
              <a:rPr lang="en-US" sz="2000" u="sng" dirty="0"/>
              <a:t>vs Polymorphism</a:t>
            </a:r>
          </a:p>
          <a:p>
            <a:pPr>
              <a:buFont typeface="Wingdings" panose="05000000000000000000" pitchFamily="2" charset="2"/>
              <a:buChar char="§"/>
            </a:pPr>
            <a:r>
              <a:rPr lang="en-US" sz="2000" dirty="0"/>
              <a:t>Relationship Modeling… vs Object Modeling</a:t>
            </a:r>
          </a:p>
          <a:p>
            <a:pPr>
              <a:buFont typeface="Wingdings" panose="05000000000000000000" pitchFamily="2" charset="2"/>
              <a:buChar char="§"/>
            </a:pPr>
            <a:r>
              <a:rPr lang="en-US" sz="2000" dirty="0"/>
              <a:t>SQL… vs Java or C# or Python</a:t>
            </a:r>
          </a:p>
          <a:p>
            <a:pPr marL="0" indent="0">
              <a:buNone/>
            </a:pPr>
            <a:endParaRPr lang="en-US" sz="2000" dirty="0"/>
          </a:p>
        </p:txBody>
      </p:sp>
    </p:spTree>
    <p:extLst>
      <p:ext uri="{BB962C8B-B14F-4D97-AF65-F5344CB8AC3E}">
        <p14:creationId xmlns:p14="http://schemas.microsoft.com/office/powerpoint/2010/main" val="3724105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dirty="0"/>
              <a:t>Don’t utilize two-tier client-server architectures for anything more than small scale (less than 8 local users) application</a:t>
            </a:r>
          </a:p>
          <a:p>
            <a:pPr>
              <a:buFont typeface="Wingdings" panose="05000000000000000000" pitchFamily="2" charset="2"/>
              <a:buChar char="§"/>
            </a:pPr>
            <a:r>
              <a:rPr lang="en-US" sz="2000" dirty="0"/>
              <a:t>… And be very </a:t>
            </a:r>
            <a:r>
              <a:rPr lang="en-US" sz="2000" dirty="0" err="1"/>
              <a:t>very</a:t>
            </a:r>
            <a:r>
              <a:rPr lang="en-US" sz="2000" dirty="0"/>
              <a:t> careful about using tools that automate the connection between you two-</a:t>
            </a:r>
            <a:r>
              <a:rPr lang="en-US" sz="2000" dirty="0" err="1"/>
              <a:t>teir</a:t>
            </a:r>
            <a:r>
              <a:rPr lang="en-US" sz="2000" dirty="0"/>
              <a:t> view elements and their associated database elements</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dirty="0"/>
              <a:t>Never, never, never uses “smart” or cute naming conventions to represent relationships!</a:t>
            </a:r>
          </a:p>
        </p:txBody>
      </p:sp>
    </p:spTree>
    <p:extLst>
      <p:ext uri="{BB962C8B-B14F-4D97-AF65-F5344CB8AC3E}">
        <p14:creationId xmlns:p14="http://schemas.microsoft.com/office/powerpoint/2010/main" val="445940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solidFill>
                  <a:schemeClr val="bg1">
                    <a:lumMod val="65000"/>
                  </a:schemeClr>
                </a:solidFill>
              </a:rPr>
              <a:t>Discuss Databases, Database Servers, and the SQL language</a:t>
            </a:r>
          </a:p>
          <a:p>
            <a:pPr marL="457200" indent="-457200">
              <a:buFont typeface="+mj-lt"/>
              <a:buAutoNum type="arabicPeriod"/>
            </a:pPr>
            <a:r>
              <a:rPr lang="en-US" sz="2000" dirty="0">
                <a:solidFill>
                  <a:schemeClr val="bg1">
                    <a:lumMod val="65000"/>
                  </a:schemeClr>
                </a:solidFill>
              </a:rPr>
              <a:t>Understand how databases support (or don’t support)work within a Object Oriented Programming environment</a:t>
            </a:r>
          </a:p>
          <a:p>
            <a:pPr marL="457200" indent="-457200">
              <a:buFont typeface="+mj-lt"/>
              <a:buAutoNum type="arabicPeriod"/>
            </a:pPr>
            <a:r>
              <a:rPr lang="en-US" sz="2000" dirty="0">
                <a:solidFill>
                  <a:schemeClr val="bg1">
                    <a:lumMod val="65000"/>
                  </a:schemeClr>
                </a:solidFill>
              </a:rPr>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02092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Architecture Protocols &amp; Formats</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dirty="0"/>
              <a:t>TCP/IP: Transmission Control Protocol / Internet Protocol</a:t>
            </a:r>
          </a:p>
          <a:p>
            <a:r>
              <a:rPr lang="en-US" sz="2000" dirty="0"/>
              <a:t>Sockets: Another term for TCP/IP </a:t>
            </a:r>
          </a:p>
          <a:p>
            <a:r>
              <a:rPr lang="en-US" sz="2000" dirty="0"/>
              <a:t>HTTP: Hypertext Transfer Protocol </a:t>
            </a:r>
          </a:p>
          <a:p>
            <a:r>
              <a:rPr lang="en-US" sz="2000" dirty="0"/>
              <a:t>HTTPs: Hypertext Transfer Protocol Secure</a:t>
            </a:r>
          </a:p>
          <a:p>
            <a:r>
              <a:rPr lang="en-US" sz="2000" dirty="0"/>
              <a:t>SSL: Secure Sockets Layer</a:t>
            </a:r>
          </a:p>
          <a:p>
            <a:r>
              <a:rPr lang="en-US" sz="2000" dirty="0"/>
              <a:t>XML or JSON: Extensible Markup Language</a:t>
            </a:r>
          </a:p>
          <a:p>
            <a:r>
              <a:rPr lang="en-US" sz="2000" dirty="0"/>
              <a:t>SQL</a:t>
            </a:r>
          </a:p>
          <a:p>
            <a:pPr marL="0" indent="0">
              <a:buNone/>
            </a:pPr>
            <a:endParaRPr lang="en-US" sz="2000" dirty="0"/>
          </a:p>
          <a:p>
            <a:pPr marL="0" indent="0">
              <a:buNone/>
            </a:pPr>
            <a:r>
              <a:rPr lang="en-US" sz="2000" dirty="0"/>
              <a:t>Aggregated Protocol Standards:</a:t>
            </a:r>
          </a:p>
          <a:p>
            <a:r>
              <a:rPr lang="en-US" sz="2000" dirty="0"/>
              <a:t>SOAP: Simple Object Access Protocol (HTTP/HTTPs/Sockets with XML)</a:t>
            </a:r>
          </a:p>
          <a:p>
            <a:r>
              <a:rPr lang="en-US" sz="2000" dirty="0"/>
              <a:t>REST: Representational State Transfer (HTTP/HTTPs with JSON)</a:t>
            </a:r>
          </a:p>
        </p:txBody>
      </p:sp>
    </p:spTree>
    <p:extLst>
      <p:ext uri="{BB962C8B-B14F-4D97-AF65-F5344CB8AC3E}">
        <p14:creationId xmlns:p14="http://schemas.microsoft.com/office/powerpoint/2010/main" val="4092345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2385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458951" y="2587083"/>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8"/>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3830450" y="2587082"/>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220316" y="1895707"/>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477644" y="6183355"/>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endCxn id="8" idx="1"/>
          </p:cNvCxnSpPr>
          <p:nvPr/>
        </p:nvCxnSpPr>
        <p:spPr>
          <a:xfrm flipH="1">
            <a:off x="1098395" y="5553307"/>
            <a:ext cx="2164734" cy="63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15378" y="618335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endCxn id="24" idx="1"/>
          </p:cNvCxnSpPr>
          <p:nvPr/>
        </p:nvCxnSpPr>
        <p:spPr>
          <a:xfrm flipH="1">
            <a:off x="2836132" y="5610123"/>
            <a:ext cx="418631" cy="57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3341661" cy="4610125"/>
            <a:chOff x="3280317" y="1878013"/>
            <a:chExt cx="3341661" cy="4610125"/>
          </a:xfrm>
        </p:grpSpPr>
        <p:sp>
          <p:nvSpPr>
            <p:cNvPr id="33" name="Flowchart: Magnetic Disk 32"/>
            <p:cNvSpPr/>
            <p:nvPr/>
          </p:nvSpPr>
          <p:spPr>
            <a:xfrm>
              <a:off x="5380471" y="6114900"/>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p:cNvCxnSpPr>
            <p:nvPr/>
          </p:nvCxnSpPr>
          <p:spPr>
            <a:xfrm>
              <a:off x="4624044" y="5451979"/>
              <a:ext cx="1135552" cy="6892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800279" y="1895707"/>
            <a:ext cx="3363957" cy="4636472"/>
            <a:chOff x="2860280" y="1878013"/>
            <a:chExt cx="3363957" cy="4636472"/>
          </a:xfrm>
        </p:grpSpPr>
        <p:sp>
          <p:nvSpPr>
            <p:cNvPr id="42" name="Flowchart: Magnetic Disk 41"/>
            <p:cNvSpPr/>
            <p:nvPr/>
          </p:nvSpPr>
          <p:spPr>
            <a:xfrm>
              <a:off x="4982730" y="6141247"/>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endCxn id="42" idx="1"/>
            </p:cNvCxnSpPr>
            <p:nvPr/>
          </p:nvCxnSpPr>
          <p:spPr>
            <a:xfrm>
              <a:off x="2860280" y="5256833"/>
              <a:ext cx="2743204" cy="8844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28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Magnetic Disk 13"/>
          <p:cNvSpPr/>
          <p:nvPr/>
        </p:nvSpPr>
        <p:spPr>
          <a:xfrm>
            <a:off x="282497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15" name="Straight Arrow Connector 14"/>
          <p:cNvCxnSpPr>
            <a:cxnSpLocks/>
            <a:stCxn id="9" idx="2"/>
            <a:endCxn id="14" idx="1"/>
          </p:cNvCxnSpPr>
          <p:nvPr/>
        </p:nvCxnSpPr>
        <p:spPr>
          <a:xfrm>
            <a:off x="1719146" y="2587083"/>
            <a:ext cx="1986776" cy="959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p:cNvSpPr/>
          <p:nvPr/>
        </p:nvSpPr>
        <p:spPr>
          <a:xfrm>
            <a:off x="6506737" y="3005251"/>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7603272" y="18905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6549483" y="4590586"/>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8536259" y="4590585"/>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8411735" y="3872504"/>
            <a:ext cx="1005470" cy="718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endCxn id="20" idx="1"/>
          </p:cNvCxnSpPr>
          <p:nvPr/>
        </p:nvCxnSpPr>
        <p:spPr>
          <a:xfrm flipH="1">
            <a:off x="7430429" y="3872504"/>
            <a:ext cx="880946" cy="718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8411735" y="2581945"/>
            <a:ext cx="0" cy="423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3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Review… 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i="1" dirty="0"/>
              <a:t>Don’t utilize two-tier client-server architectures for anything more than small scale (less than 8 local users) application</a:t>
            </a:r>
          </a:p>
          <a:p>
            <a:pPr>
              <a:buFont typeface="Wingdings" panose="05000000000000000000" pitchFamily="2" charset="2"/>
              <a:buChar char="§"/>
            </a:pPr>
            <a:r>
              <a:rPr lang="en-US" sz="2000" i="1" dirty="0"/>
              <a:t>**… And be very </a:t>
            </a:r>
            <a:r>
              <a:rPr lang="en-US" sz="2000" i="1" dirty="0" err="1"/>
              <a:t>very</a:t>
            </a:r>
            <a:r>
              <a:rPr lang="en-US" sz="2000" i="1" dirty="0"/>
              <a:t> careful about using tools that automate the connection between you two-</a:t>
            </a:r>
            <a:r>
              <a:rPr lang="en-US" sz="2000" i="1" dirty="0" err="1"/>
              <a:t>teir</a:t>
            </a:r>
            <a:r>
              <a:rPr lang="en-US" sz="2000" i="1" dirty="0"/>
              <a:t> view elements and their associated database elements</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i="1" dirty="0"/>
              <a:t>**Never, never, never uses “smart” or cute naming conventions to represent relationships!</a:t>
            </a:r>
          </a:p>
        </p:txBody>
      </p:sp>
    </p:spTree>
    <p:extLst>
      <p:ext uri="{BB962C8B-B14F-4D97-AF65-F5344CB8AC3E}">
        <p14:creationId xmlns:p14="http://schemas.microsoft.com/office/powerpoint/2010/main" val="141340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Recap 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t>Review Performance including CPUs and Threads</a:t>
            </a:r>
          </a:p>
          <a:p>
            <a:pPr marL="457200" indent="-457200">
              <a:buFont typeface="+mj-lt"/>
              <a:buAutoNum type="arabicPeriod"/>
            </a:pPr>
            <a:r>
              <a:rPr lang="en-US" sz="2000" dirty="0"/>
              <a:t>Review our multi-threaded application development</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Discuss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3513998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Bonus Topic: NoSQL Databases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NoSQL databases are databases that do not utilize the table and field relationships mechanisms nor the SQL language that Relational Databased utilize. They have existed since the late 1960 but have become prevalent with modern Web application development</a:t>
            </a:r>
          </a:p>
          <a:p>
            <a:pPr marL="0" indent="0">
              <a:buNone/>
            </a:pPr>
            <a:r>
              <a:rPr lang="en-US" sz="2000" u="sng" dirty="0"/>
              <a:t>Benefits include: </a:t>
            </a:r>
          </a:p>
          <a:p>
            <a:r>
              <a:rPr lang="en-US" sz="2000" dirty="0"/>
              <a:t>Better "horizontal" scaling… threading and clusters of machines (which is a problem for relational databases)</a:t>
            </a:r>
          </a:p>
          <a:p>
            <a:r>
              <a:rPr lang="en-US" sz="2000" dirty="0"/>
              <a:t>Data structures that better support Inheritance and Polymorphism</a:t>
            </a:r>
          </a:p>
          <a:p>
            <a:r>
              <a:rPr lang="en-US" sz="2000" dirty="0"/>
              <a:t>Encourages Encapsulation and Data Hiding to be enforced in other tiers… usually a middle-tier</a:t>
            </a:r>
          </a:p>
          <a:p>
            <a:r>
              <a:rPr lang="en-US" sz="2000" dirty="0"/>
              <a:t>Fewer schema-breaking changes</a:t>
            </a:r>
          </a:p>
          <a:p>
            <a:pPr marL="0" indent="0">
              <a:buNone/>
            </a:pPr>
            <a:endParaRPr lang="en-US" sz="2000" dirty="0"/>
          </a:p>
        </p:txBody>
      </p:sp>
    </p:spTree>
    <p:extLst>
      <p:ext uri="{BB962C8B-B14F-4D97-AF65-F5344CB8AC3E}">
        <p14:creationId xmlns:p14="http://schemas.microsoft.com/office/powerpoint/2010/main" val="1423152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2</a:t>
            </a:r>
          </a:p>
          <a:p>
            <a:pPr algn="l"/>
            <a:r>
              <a:rPr lang="en-US" dirty="0"/>
              <a:t>Instructor: Eric Pogue</a:t>
            </a:r>
          </a:p>
        </p:txBody>
      </p:sp>
    </p:spTree>
    <p:extLst>
      <p:ext uri="{BB962C8B-B14F-4D97-AF65-F5344CB8AC3E}">
        <p14:creationId xmlns:p14="http://schemas.microsoft.com/office/powerpoint/2010/main" val="42249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Discuss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425591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22845</TotalTime>
  <Words>3925</Words>
  <Application>Microsoft Office PowerPoint</Application>
  <PresentationFormat>Widescreen</PresentationFormat>
  <Paragraphs>387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Object-Oriented Programming, Databases, and 3-tier /n-tier Architectures</vt:lpstr>
      <vt:lpstr>Learning Objectives</vt:lpstr>
      <vt:lpstr>Performance Optimization and Threading</vt:lpstr>
      <vt:lpstr>Threads &amp; Multithreaded Applications</vt:lpstr>
      <vt:lpstr>Processors, Cores, and Threads</vt:lpstr>
      <vt:lpstr>Multi-Threaded Development</vt:lpstr>
      <vt:lpstr>Multi-Threaded Development</vt:lpstr>
      <vt:lpstr>Learning Objectives</vt:lpstr>
      <vt:lpstr>The “six” (Three plus) Object-Oriented Concepts</vt:lpstr>
      <vt:lpstr>Encapsulation &amp; Information Hiding</vt:lpstr>
      <vt:lpstr>Inheritance &amp; Abstraction</vt:lpstr>
      <vt:lpstr>Polymorphism</vt:lpstr>
      <vt:lpstr>Learning Objectives</vt:lpstr>
      <vt:lpstr>Databases [link]</vt:lpstr>
      <vt:lpstr>Database Normalization [link]</vt:lpstr>
      <vt:lpstr>Database Normalization Example:</vt:lpstr>
      <vt:lpstr>Phone Number Database Example</vt:lpstr>
      <vt:lpstr>Structured Query Language (SQL) [link]</vt:lpstr>
      <vt:lpstr>SQL Examples</vt:lpstr>
      <vt:lpstr>Data Base Management Systems Pro &amp; Cons</vt:lpstr>
      <vt:lpstr>Data Base Management Systems with OOP</vt:lpstr>
      <vt:lpstr>Learning Objectives</vt:lpstr>
      <vt:lpstr>Three-Tier Architecture Protocols &amp; Formats</vt:lpstr>
      <vt:lpstr>Two-tier and Three-tier Architectures</vt:lpstr>
      <vt:lpstr>Two-tier and Three-tier Architectures</vt:lpstr>
      <vt:lpstr>Two-tier and Three-tier Architectures</vt:lpstr>
      <vt:lpstr>Two-tier and Three-tier Architectures</vt:lpstr>
      <vt:lpstr>ShapeDrawDataServer Architecture</vt:lpstr>
      <vt:lpstr>Review… Data Base Management Systems with OOP</vt:lpstr>
      <vt:lpstr>Recap Learning Objectives</vt:lpstr>
      <vt:lpstr>Bonus Topic: NoSQL Databases [link]</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621</cp:revision>
  <cp:lastPrinted>2017-05-05T22:16:35Z</cp:lastPrinted>
  <dcterms:created xsi:type="dcterms:W3CDTF">2016-08-15T18:20:40Z</dcterms:created>
  <dcterms:modified xsi:type="dcterms:W3CDTF">2018-04-24T12:08:45Z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