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6"/>
  </p:notesMasterIdLst>
  <p:sldIdLst>
    <p:sldId id="330" r:id="rId5"/>
    <p:sldId id="289" r:id="rId6"/>
    <p:sldId id="304" r:id="rId7"/>
    <p:sldId id="266" r:id="rId8"/>
    <p:sldId id="338" r:id="rId9"/>
    <p:sldId id="339" r:id="rId10"/>
    <p:sldId id="292" r:id="rId11"/>
    <p:sldId id="268" r:id="rId12"/>
    <p:sldId id="272" r:id="rId13"/>
    <p:sldId id="270" r:id="rId14"/>
    <p:sldId id="340" r:id="rId15"/>
    <p:sldId id="306" r:id="rId16"/>
    <p:sldId id="307" r:id="rId17"/>
    <p:sldId id="326" r:id="rId18"/>
    <p:sldId id="327" r:id="rId19"/>
    <p:sldId id="328" r:id="rId20"/>
    <p:sldId id="274" r:id="rId21"/>
    <p:sldId id="309" r:id="rId22"/>
    <p:sldId id="310" r:id="rId23"/>
    <p:sldId id="275" r:id="rId24"/>
    <p:sldId id="278" r:id="rId25"/>
    <p:sldId id="279" r:id="rId26"/>
    <p:sldId id="280" r:id="rId27"/>
    <p:sldId id="282" r:id="rId28"/>
    <p:sldId id="283" r:id="rId29"/>
    <p:sldId id="284" r:id="rId30"/>
    <p:sldId id="286" r:id="rId31"/>
    <p:sldId id="287" r:id="rId32"/>
    <p:sldId id="337" r:id="rId33"/>
    <p:sldId id="295" r:id="rId34"/>
    <p:sldId id="296" r:id="rId35"/>
    <p:sldId id="317" r:id="rId36"/>
    <p:sldId id="312" r:id="rId37"/>
    <p:sldId id="297" r:id="rId38"/>
    <p:sldId id="301" r:id="rId39"/>
    <p:sldId id="313" r:id="rId40"/>
    <p:sldId id="314" r:id="rId41"/>
    <p:sldId id="315" r:id="rId42"/>
    <p:sldId id="319" r:id="rId43"/>
    <p:sldId id="320" r:id="rId44"/>
    <p:sldId id="321" r:id="rId45"/>
    <p:sldId id="322" r:id="rId46"/>
    <p:sldId id="323" r:id="rId47"/>
    <p:sldId id="324" r:id="rId48"/>
    <p:sldId id="341" r:id="rId49"/>
    <p:sldId id="299" r:id="rId50"/>
    <p:sldId id="298" r:id="rId51"/>
    <p:sldId id="336" r:id="rId52"/>
    <p:sldId id="302" r:id="rId53"/>
    <p:sldId id="259" r:id="rId54"/>
    <p:sldId id="257" r:id="rId5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70024" autoAdjust="0"/>
  </p:normalViewPr>
  <p:slideViewPr>
    <p:cSldViewPr snapToGrid="0">
      <p:cViewPr varScale="1">
        <p:scale>
          <a:sx n="199" d="100"/>
          <a:sy n="199" d="100"/>
        </p:scale>
        <p:origin x="154" y="226"/>
      </p:cViewPr>
      <p:guideLst/>
    </p:cSldViewPr>
  </p:slideViewPr>
  <p:outlineViewPr>
    <p:cViewPr>
      <p:scale>
        <a:sx n="33" d="100"/>
        <a:sy n="33" d="100"/>
      </p:scale>
      <p:origin x="0" y="-19888"/>
    </p:cViewPr>
  </p:outlineViewPr>
  <p:notesTextViewPr>
    <p:cViewPr>
      <p:scale>
        <a:sx n="1" d="1"/>
        <a:sy n="1" d="1"/>
      </p:scale>
      <p:origin x="0" y="0"/>
    </p:cViewPr>
  </p:notesTextViewPr>
  <p:notesViewPr>
    <p:cSldViewPr snapToGrid="0">
      <p:cViewPr varScale="1">
        <p:scale>
          <a:sx n="129" d="100"/>
          <a:sy n="129" d="100"/>
        </p:scale>
        <p:origin x="4852" y="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1/24/2018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www.oodesign.com/singleton-pattern.html"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a:p>
        </p:txBody>
      </p:sp>
    </p:spTree>
    <p:extLst>
      <p:ext uri="{BB962C8B-B14F-4D97-AF65-F5344CB8AC3E}">
        <p14:creationId xmlns:p14="http://schemas.microsoft.com/office/powerpoint/2010/main" val="2654488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Ahhhh</a:t>
            </a:r>
            <a:r>
              <a:rPr lang="en-US" sz="1000" dirty="0"/>
              <a:t>… and we have an object “</a:t>
            </a:r>
            <a:r>
              <a:rPr lang="en-US" sz="1000" dirty="0" err="1"/>
              <a:t>myBMI</a:t>
            </a:r>
            <a:r>
              <a:rPr lang="en-US" sz="1000" dirty="0"/>
              <a:t>’ which is an instance off the class “BMI”. </a:t>
            </a:r>
          </a:p>
          <a:p>
            <a:endParaRPr lang="en-US" sz="1000" dirty="0"/>
          </a:p>
          <a:p>
            <a:r>
              <a:rPr lang="en-US" sz="1000" dirty="0"/>
              <a:t>We use or </a:t>
            </a:r>
            <a:r>
              <a:rPr lang="en-US" sz="1000" dirty="0" err="1"/>
              <a:t>myBMI</a:t>
            </a:r>
            <a:r>
              <a:rPr lang="en-US" sz="1000" dirty="0"/>
              <a:t> object to set some properties and then we have it calculate BMI by calling “</a:t>
            </a:r>
            <a:r>
              <a:rPr lang="en-US" sz="1000" dirty="0" err="1"/>
              <a:t>my.BMI.CalcBMI</a:t>
            </a:r>
            <a:r>
              <a:rPr lang="en-US" sz="1000" dirty="0"/>
              <a:t>()”</a:t>
            </a:r>
          </a:p>
          <a:p>
            <a:endParaRPr lang="en-US" sz="1000" dirty="0"/>
          </a:p>
          <a:p>
            <a:r>
              <a:rPr lang="en-US" sz="1000" dirty="0"/>
              <a:t>… and of course when we compile and run it, we get… the wrong answer. But it compiled and ran successfully. That’s something, right?</a:t>
            </a:r>
          </a:p>
          <a:p>
            <a:endParaRPr lang="en-US" sz="1000" dirty="0"/>
          </a:p>
          <a:p>
            <a:r>
              <a:rPr lang="en-US" sz="1000" dirty="0"/>
              <a:t>I know you can’t wait to see how this BMI story ends, so that will be our starting point for Section 2. How to fix BMI using object-oriented concepts/techniques.</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a:p>
        </p:txBody>
      </p:sp>
    </p:spTree>
    <p:extLst>
      <p:ext uri="{BB962C8B-B14F-4D97-AF65-F5344CB8AC3E}">
        <p14:creationId xmlns:p14="http://schemas.microsoft.com/office/powerpoint/2010/main" val="2124252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have a lot of solid topics for our first week. You will quickly notice that three words are underlined. You will see references to object-oriented concepts, patterns, and principles throughout the week and throughout the class.</a:t>
            </a:r>
          </a:p>
          <a:p>
            <a:endParaRPr lang="en-US" sz="1000" u="sng" dirty="0"/>
          </a:p>
          <a:p>
            <a:r>
              <a:rPr lang="en-US" sz="1000" u="sng" dirty="0"/>
              <a:t>Concepts</a:t>
            </a:r>
            <a:r>
              <a:rPr lang="en-US" sz="1000" dirty="0"/>
              <a:t>: Practices, standards, and tools the effectively support object-oriented design and programming… I need to do enhance the BMI class to provide better Encapsulation and hide the height and weight properties (hours). </a:t>
            </a:r>
          </a:p>
          <a:p>
            <a:endParaRPr lang="en-US" sz="1000" u="sng" dirty="0"/>
          </a:p>
          <a:p>
            <a:r>
              <a:rPr lang="en-US" sz="1000" u="sng" dirty="0"/>
              <a:t>Patterns</a:t>
            </a:r>
            <a:r>
              <a:rPr lang="en-US" sz="1000" dirty="0"/>
              <a:t>: Well established templates for forging relationships between classes… I would like to generate the random Animal generator using a Factory pattern so it is more supportable (days)</a:t>
            </a:r>
          </a:p>
          <a:p>
            <a:endParaRPr lang="en-US" sz="1000" u="sng" dirty="0"/>
          </a:p>
          <a:p>
            <a:r>
              <a:rPr lang="en-US" sz="1000" u="sng" dirty="0"/>
              <a:t>Principles</a:t>
            </a:r>
            <a:r>
              <a:rPr lang="en-US" sz="1000" dirty="0"/>
              <a:t>: Proven industry guidelines… Using a Factory Pattern is a good start; however, I think we should focus more on making sure that  we follow the Open Close Principle throughout our product (weeks+)</a:t>
            </a:r>
          </a:p>
          <a:p>
            <a:endParaRPr lang="en-US" sz="1000" dirty="0"/>
          </a:p>
          <a:p>
            <a:r>
              <a:rPr lang="en-US" sz="1000" dirty="0"/>
              <a:t>If  you take a look through the topics you will hopefully see a few that are familiar; however, I suspect that many will be new. Don’t be concern, by the end of the week you will have some familiarity with all of them. You should also have resources that will let you go back and refresh you memory when you need to do that. </a:t>
            </a:r>
          </a:p>
          <a:p>
            <a:endParaRPr lang="en-US" sz="1000" dirty="0"/>
          </a:p>
          <a:p>
            <a:r>
              <a:rPr lang="en-US" sz="1000" dirty="0"/>
              <a:t>I am going to divide the topics up into three or four sections so that we can focus and keep our energy. </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3144927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For Section 2 we are going to cover some OOP concepts, use those concepts to extend our BMI example, and then talk a little about UML. </a:t>
            </a:r>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a:p>
        </p:txBody>
      </p:sp>
    </p:spTree>
    <p:extLst>
      <p:ext uri="{BB962C8B-B14F-4D97-AF65-F5344CB8AC3E}">
        <p14:creationId xmlns:p14="http://schemas.microsoft.com/office/powerpoint/2010/main" val="3332841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Helpful Interview Hint</a:t>
            </a:r>
            <a:r>
              <a:rPr lang="en-US" sz="1000" dirty="0"/>
              <a:t>: Whenever you are asked a conceptual question about object-programming in an software development interview (and you will be), answer confidently “Encapsulation”, “Inheritance”, and “Polymorphism”.</a:t>
            </a:r>
          </a:p>
          <a:p>
            <a:endParaRPr lang="en-US" sz="1000" dirty="0"/>
          </a:p>
          <a:p>
            <a:r>
              <a:rPr lang="en-US" sz="1000" dirty="0"/>
              <a:t>When asked what is Encapsulation (or how would you implement it), say, “I would limit or minimize variable scope and keep data attributes private as often as possible.”</a:t>
            </a:r>
          </a:p>
          <a:p>
            <a:endParaRPr lang="en-US" sz="1000" dirty="0"/>
          </a:p>
          <a:p>
            <a:r>
              <a:rPr lang="en-US" sz="1000" dirty="0"/>
              <a:t>Now as we are going through our object-oriented examples, be thinking about how you would answer the “What is Inheritance?” and “What is Polymorphism?” interview questions. Note that answering them both with very brief examples can be very effective… and it is always best to use animals in you OOP interview examples. </a:t>
            </a:r>
          </a:p>
          <a:p>
            <a:endParaRPr lang="en-US" sz="1000" dirty="0"/>
          </a:p>
          <a:p>
            <a:r>
              <a:rPr lang="en-US" sz="1000" dirty="0"/>
              <a:t>Now we just need to make sure that we are able to effectively utilize these concepts after we get the job. Let’s start by walking through an example. </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12424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288891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first of many “Shape” examples. We will get to a Abstraction example in a few minutes. </a:t>
            </a:r>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20256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Example of polymorphism: a for loop that moves through the entries of a list. The list might be of a collection of related kinds of object. We can refer to each of the objects in the list through a generic variable (whose data type matches the one that all are ultimately related to). But, when we invoke a particular function that all members of the family share, each will respond by performing that function in their own specific way. For example, we could have a collection of Shape objects. We could refer to each entry in the Shape list through a generic Shape variable, even though the actual entries in the list are specific kinds of shapes – Circle, Rectangle, etc. All Shape objects might have the ability to calculate their own area. When we refer to an object in the list through a generic Shape variable and tell it to calculate its area, thanks to polymorphism, the circle version of the area() function will be called when we’re dealing with a circle, and the Rectangle version of area() will be called when we’re dealing with a rectangle, etc. </a:t>
            </a:r>
          </a:p>
          <a:p>
            <a:endParaRPr lang="en-US" sz="1000" dirty="0"/>
          </a:p>
          <a:p>
            <a:r>
              <a:rPr lang="en-US" sz="1000" dirty="0"/>
              <a:t>The first time through the for loop, we’ll call the </a:t>
            </a:r>
            <a:r>
              <a:rPr lang="en-US" sz="1000" dirty="0" err="1"/>
              <a:t>Circle.area</a:t>
            </a:r>
            <a:r>
              <a:rPr lang="en-US" sz="1000" dirty="0"/>
              <a:t>() function – actually, we won’t; it will happen automatically. The next time through, we’ll call the Rectangle version, and then we’ll call the Triangle version.</a:t>
            </a:r>
          </a:p>
          <a:p>
            <a:endParaRPr lang="en-US" sz="1000" dirty="0"/>
          </a:p>
          <a:p>
            <a:r>
              <a:rPr lang="en-US" sz="1000" dirty="0"/>
              <a:t>Polymorphism is implemented behind the scenes using a Virtual Method Table (VMT). The VMT keeps track of where various related classes’ same-named functions are located in memory. Using the VMT, the operating system is able to figure out which code to implement when we tell each shape to fire its area() function.</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a:p>
        </p:txBody>
      </p:sp>
    </p:spTree>
    <p:extLst>
      <p:ext uri="{BB962C8B-B14F-4D97-AF65-F5344CB8AC3E}">
        <p14:creationId xmlns:p14="http://schemas.microsoft.com/office/powerpoint/2010/main" val="3922652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Let’s go back to where we left off in our BMI example. We had both Procedural (C) code and Object-Oriented Java code. Both compiled. Both ran. Neither produce the expected result because…</a:t>
            </a:r>
          </a:p>
          <a:p>
            <a:endParaRPr lang="en-US" sz="1000" dirty="0"/>
          </a:p>
          <a:p>
            <a:r>
              <a:rPr lang="en-US" sz="1000" dirty="0"/>
              <a:t>The function / method only worked if we used metric units where we were using English units. Specifically, our BMI formula assumes metric inputs of kg &amp; m while our interactions with the BMI procedures and methods are using English units if inches &amp; lbs. So our implementations do work; however, they only work for metric. </a:t>
            </a:r>
          </a:p>
          <a:p>
            <a:endParaRPr lang="en-US" sz="1000" dirty="0"/>
          </a:p>
          <a:p>
            <a:r>
              <a:rPr lang="en-US" sz="1000" dirty="0"/>
              <a:t>Let fix our BMI (C) implementation in our normal procedural way.</a:t>
            </a:r>
          </a:p>
          <a:p>
            <a:endParaRPr lang="en-US" sz="1000" dirty="0"/>
          </a:p>
          <a:p>
            <a:r>
              <a:rPr lang="en-US" sz="1000" dirty="0"/>
              <a:t>After that we will enhance our Java implementation using Encapsulation and Inheritance concepts. </a:t>
            </a:r>
          </a:p>
          <a:p>
            <a:endParaRPr lang="en-US" sz="1000" dirty="0"/>
          </a:p>
          <a:p>
            <a:r>
              <a:rPr lang="en-US" sz="1000" dirty="0"/>
              <a:t>Polymorphism will need a different example… definitely one with animals. </a:t>
            </a:r>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a:p>
        </p:txBody>
      </p:sp>
    </p:spTree>
    <p:extLst>
      <p:ext uri="{BB962C8B-B14F-4D97-AF65-F5344CB8AC3E}">
        <p14:creationId xmlns:p14="http://schemas.microsoft.com/office/powerpoint/2010/main" val="534992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First let’s spend a couple minutes revising our procedural  C implementation the “old fashioned” way.</a:t>
            </a:r>
          </a:p>
          <a:p>
            <a:endParaRPr lang="en-US" sz="1000" dirty="0"/>
          </a:p>
          <a:p>
            <a:r>
              <a:rPr lang="en-US" sz="1000" dirty="0"/>
              <a:t>Since our current implementation actually works for metric units, lets not lose that. We will rename are variables to reflect that they are metric only units (</a:t>
            </a:r>
            <a:r>
              <a:rPr lang="en-US" sz="1000" dirty="0" err="1"/>
              <a:t>hightinm</a:t>
            </a:r>
            <a:r>
              <a:rPr lang="en-US" sz="1000" dirty="0"/>
              <a:t> and </a:t>
            </a:r>
            <a:r>
              <a:rPr lang="en-US" sz="1000" dirty="0" err="1"/>
              <a:t>weightinkg</a:t>
            </a:r>
            <a:r>
              <a:rPr lang="en-US" sz="1000" dirty="0"/>
              <a:t>). Note that since our variables were global, this change alone will break anyone else who was reusing our code (ouch!)</a:t>
            </a:r>
          </a:p>
          <a:p>
            <a:endParaRPr lang="en-US" sz="1000" dirty="0"/>
          </a:p>
          <a:p>
            <a:r>
              <a:rPr lang="en-US" sz="1000" dirty="0"/>
              <a:t>We will also rename our C function to reflect its Metric requirement. </a:t>
            </a:r>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a:p>
        </p:txBody>
      </p:sp>
    </p:spTree>
    <p:extLst>
      <p:ext uri="{BB962C8B-B14F-4D97-AF65-F5344CB8AC3E}">
        <p14:creationId xmlns:p14="http://schemas.microsoft.com/office/powerpoint/2010/main" val="1589192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Now we will add in English variables and functions. Finally, we will call the new English function… and voilà! It works as expected. </a:t>
            </a:r>
            <a:r>
              <a:rPr lang="en-US" sz="1000" dirty="0" err="1"/>
              <a:t>Hmmmm</a:t>
            </a:r>
            <a:r>
              <a:rPr lang="en-US" sz="1000" dirty="0"/>
              <a:t>, 25.6? I thought it would be lower than that. </a:t>
            </a:r>
          </a:p>
          <a:p>
            <a:endParaRPr lang="en-US" sz="1000" dirty="0"/>
          </a:p>
          <a:p>
            <a:r>
              <a:rPr lang="en-US" sz="1000" dirty="0"/>
              <a:t>Not bad. However, when we do these examples, always imagine thousands or tens-of-thousands of lines of code. And recognize that as the size of the code grows and the number of developers grows that the complexity grows exponentially.</a:t>
            </a:r>
          </a:p>
          <a:p>
            <a:endParaRPr lang="en-US" sz="1000" dirty="0"/>
          </a:p>
          <a:p>
            <a:r>
              <a:rPr lang="en-US" sz="1000" dirty="0"/>
              <a:t>Now think about the opportunity to reuse this type of code. If this was a complex ten thousand line implementation, would you want your livelihood dependent on this code and it’s owner? I would not want to be on call the Sunday night that he or she decided to make a last minute change and update the global variable name… and, of  course, it would be my code that actually broke because my implementation would be dependent on the variable name remaining the same. This is one reason that the  (very bad) practice of “copy-paste” code sharing has become so prevalent. </a:t>
            </a:r>
          </a:p>
          <a:p>
            <a:endParaRPr lang="en-US" sz="1000" dirty="0"/>
          </a:p>
          <a:p>
            <a:r>
              <a:rPr lang="en-US" sz="1000" dirty="0"/>
              <a:t>This is one of the many reasons that OOP has remained so prevalent over the years. It is not necessarily easier to write OOP code the fist time (vs. procedural development); however, the opportunity for well written OOP code to be reused, extended, maintained, and efficiently tested has made it indispensable in modern software development. </a:t>
            </a:r>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a:p>
        </p:txBody>
      </p:sp>
    </p:spTree>
    <p:extLst>
      <p:ext uri="{BB962C8B-B14F-4D97-AF65-F5344CB8AC3E}">
        <p14:creationId xmlns:p14="http://schemas.microsoft.com/office/powerpoint/2010/main" val="152093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have a lot of solid topics for our first week. You will quickly notice that three words are underlined. You will see references to object-oriented concepts, patterns, and principles throughout the week and throughout the class.</a:t>
            </a:r>
          </a:p>
          <a:p>
            <a:endParaRPr lang="en-US" sz="1000" u="sng" dirty="0"/>
          </a:p>
          <a:p>
            <a:r>
              <a:rPr lang="en-US" sz="1000" u="sng" dirty="0"/>
              <a:t>Concepts</a:t>
            </a:r>
            <a:r>
              <a:rPr lang="en-US" sz="1000" dirty="0"/>
              <a:t>: Practices, standards, and tools the effectively support object-oriented design and programming… I need to do enhance the BMI class to provide better Encapsulation and hide the height and weight properties (hours). </a:t>
            </a:r>
          </a:p>
          <a:p>
            <a:endParaRPr lang="en-US" sz="1000" u="sng" dirty="0"/>
          </a:p>
          <a:p>
            <a:r>
              <a:rPr lang="en-US" sz="1000" u="sng" dirty="0"/>
              <a:t>Patterns</a:t>
            </a:r>
            <a:r>
              <a:rPr lang="en-US" sz="1000" dirty="0"/>
              <a:t>: Well established templates for forging relationships between classes… I would like to generate the random Animal generator using a Factory pattern so it is more supportable (days)</a:t>
            </a:r>
          </a:p>
          <a:p>
            <a:endParaRPr lang="en-US" sz="1000" u="sng" dirty="0"/>
          </a:p>
          <a:p>
            <a:r>
              <a:rPr lang="en-US" sz="1000" u="sng" dirty="0"/>
              <a:t>Principles</a:t>
            </a:r>
            <a:r>
              <a:rPr lang="en-US" sz="1000" dirty="0"/>
              <a:t>: Proven industry guidelines… Using a Factory Pattern is a good start; however, I think we should focus more on making sure that  we follow the Open Close Principle throughout our product (weeks+)</a:t>
            </a:r>
          </a:p>
          <a:p>
            <a:endParaRPr lang="en-US" sz="1000" dirty="0"/>
          </a:p>
          <a:p>
            <a:r>
              <a:rPr lang="en-US" sz="1000" dirty="0"/>
              <a:t>If  you take a look through the topics you will hopefully see a few that are familiar; however, I suspect that many will be new. Don’t be concern, by the end of the week you will have some familiarity with all of them. You should also have resources that will let you go back and refresh you memory when you need to do that. </a:t>
            </a:r>
          </a:p>
          <a:p>
            <a:endParaRPr lang="en-US" sz="1000" dirty="0"/>
          </a:p>
          <a:p>
            <a:r>
              <a:rPr lang="en-US" sz="1000" dirty="0"/>
              <a:t>I am going to divide the topics up into three or four sections so that we can focus and keep our energy. </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r>
              <a:rPr lang="en-US" sz="1000" dirty="0"/>
              <a:t>Repeat from last slide: This is one of the many reasons that OOP has remained so prevalent over the years. It is not necessarily easier to write OOP code the fist time (vs. procedural development); however, the opportunity for well written OOP code to be reused, extended, maintained, and efficiently tested has made it indispensable in modern software development. </a:t>
            </a:r>
          </a:p>
          <a:p>
            <a:endParaRPr lang="en-US" sz="1000" dirty="0"/>
          </a:p>
          <a:p>
            <a:r>
              <a:rPr lang="en-US" sz="1000" dirty="0"/>
              <a:t>Now let’s revise our Java OOP BPI implementation. </a:t>
            </a:r>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a:p>
        </p:txBody>
      </p:sp>
    </p:spTree>
    <p:extLst>
      <p:ext uri="{BB962C8B-B14F-4D97-AF65-F5344CB8AC3E}">
        <p14:creationId xmlns:p14="http://schemas.microsoft.com/office/powerpoint/2010/main" val="601444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First, let’s Encapsulate our code.</a:t>
            </a:r>
          </a:p>
          <a:p>
            <a:endParaRPr lang="en-US" sz="1000" dirty="0"/>
          </a:p>
          <a:p>
            <a:pPr defTabSz="966612">
              <a:defRPr/>
            </a:pPr>
            <a:r>
              <a:rPr lang="en-US" sz="1000" dirty="0"/>
              <a:t>#1 Rule for Encapsulation: Minimize class property and method scope and visibility: (1)none, (2)local, (3)method parameters, (4)private attribute, (5)protected attribute, and (6)public</a:t>
            </a:r>
          </a:p>
          <a:p>
            <a:endParaRPr lang="en-US" sz="1000" dirty="0"/>
          </a:p>
          <a:p>
            <a:r>
              <a:rPr lang="en-US" sz="1000" dirty="0"/>
              <a:t>In this case we can’t eliminate our height and width properties, and we can’t make them local to our method. However, we can make them parameters to our </a:t>
            </a:r>
            <a:r>
              <a:rPr lang="en-US" sz="1000" dirty="0" err="1"/>
              <a:t>CalcBMI</a:t>
            </a:r>
            <a:r>
              <a:rPr lang="en-US" sz="1000" dirty="0"/>
              <a:t> method. That’s a nice simplification. It also makes it very unlikely that future changes will impact users of our BMI class.</a:t>
            </a:r>
          </a:p>
          <a:p>
            <a:endParaRPr lang="en-US" sz="1000" dirty="0"/>
          </a:p>
          <a:p>
            <a:r>
              <a:rPr lang="en-US" sz="1000" dirty="0"/>
              <a:t>Consider: How would you add protective code around setting height to 0 in the initial code (height &gt; 2ft &amp; &lt;9ft)? … How about in our second encapsulated example? Once again consider reuse, testing, and additional modification if this were thousands of lines off code. </a:t>
            </a:r>
          </a:p>
          <a:p>
            <a:endParaRPr lang="en-US" sz="1000" dirty="0"/>
          </a:p>
          <a:p>
            <a:r>
              <a:rPr lang="en-US" sz="1000" dirty="0"/>
              <a:t>This type of Encapsulation &amp; Information Hiding is a feature of nearly all modern development languages… not just object-oriented languages.</a:t>
            </a:r>
          </a:p>
          <a:p>
            <a:endParaRPr lang="en-US" sz="1000" dirty="0"/>
          </a:p>
          <a:p>
            <a:endParaRPr lang="en-US" sz="1000" dirty="0"/>
          </a:p>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a:p>
        </p:txBody>
      </p:sp>
    </p:spTree>
    <p:extLst>
      <p:ext uri="{BB962C8B-B14F-4D97-AF65-F5344CB8AC3E}">
        <p14:creationId xmlns:p14="http://schemas.microsoft.com/office/powerpoint/2010/main" val="3892029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Now let’s use Inheritance to implement English unit support in BMI. There are really two Inheritance class hierarchy options in this case. Option #1 is very practical and safe… and very unlikely to break anyone’s code who is currently using our class. Option #2 is more pure and elegant.  </a:t>
            </a:r>
          </a:p>
          <a:p>
            <a:endParaRPr lang="en-US" sz="1000" dirty="0"/>
          </a:p>
          <a:p>
            <a:r>
              <a:rPr lang="en-US" sz="1000" dirty="0"/>
              <a:t>In the real world where not breaking existing code (causing a retest or potentially a defect) is a </a:t>
            </a:r>
            <a:r>
              <a:rPr lang="en-US" sz="1000" u="sng" dirty="0"/>
              <a:t>VERY</a:t>
            </a:r>
            <a:r>
              <a:rPr lang="en-US" sz="1000" dirty="0"/>
              <a:t> high priority, we would have chosen Option #1. It is simpler, less risky, more practical, and can be done with less code. Profession developer rule #1: Don’t break what is working.</a:t>
            </a:r>
          </a:p>
          <a:p>
            <a:endParaRPr lang="en-US" sz="1000" dirty="0"/>
          </a:p>
          <a:p>
            <a:r>
              <a:rPr lang="en-US" sz="1000" dirty="0"/>
              <a:t>For our Learning exercise we will implement Option #2. It is a more pure and elegant implementation where BMI Metric and BMI English are at the same level in the class hierarchy… which satisfies my artistic needs. It also will allow us to demonstrate Abstraction, Superclass, and Subclass at the same time we are demonstrating Inheritance.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a:p>
        </p:txBody>
      </p:sp>
    </p:spTree>
    <p:extLst>
      <p:ext uri="{BB962C8B-B14F-4D97-AF65-F5344CB8AC3E}">
        <p14:creationId xmlns:p14="http://schemas.microsoft.com/office/powerpoint/2010/main" val="25310240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Let’s look at how we enhanced our class hierarchy. We created a new Abstract base class call BMI. Yes, the fact that we did this likely broke others that were using our class. We will need to call them and apologize. Note that implementing Option #1 on the proceeding slide should have avoided this. Notice the Abstract </a:t>
            </a:r>
            <a:r>
              <a:rPr lang="en-US" sz="1000" dirty="0" err="1"/>
              <a:t>CalcBMI</a:t>
            </a:r>
            <a:r>
              <a:rPr lang="en-US" sz="1000" dirty="0"/>
              <a:t> method in BMI. We have not learned the difference between Abstract and Virtual yet. Virtual means a Method can be overridden where Abstract means it must be overridden. </a:t>
            </a:r>
          </a:p>
          <a:p>
            <a:pPr defTabSz="966612">
              <a:defRPr/>
            </a:pPr>
            <a:endParaRPr lang="en-US" sz="1000" dirty="0"/>
          </a:p>
          <a:p>
            <a:pPr defTabSz="966612">
              <a:defRPr/>
            </a:pPr>
            <a:r>
              <a:rPr lang="en-US" sz="1000" dirty="0"/>
              <a:t>We also implemented two classes that extend BMI. Our original class was renamed to “</a:t>
            </a:r>
            <a:r>
              <a:rPr lang="en-US" sz="1000" dirty="0" err="1"/>
              <a:t>BMIMetric</a:t>
            </a:r>
            <a:r>
              <a:rPr lang="en-US" sz="1000" dirty="0"/>
              <a:t>” and we added a new class “</a:t>
            </a:r>
            <a:r>
              <a:rPr lang="en-US" sz="1000" dirty="0" err="1"/>
              <a:t>BMIEnglish</a:t>
            </a:r>
            <a:r>
              <a:rPr lang="en-US" sz="1000" dirty="0"/>
              <a:t>”… seem elegant and simple. </a:t>
            </a:r>
          </a:p>
          <a:p>
            <a:pPr defTabSz="966612">
              <a:defRPr/>
            </a:pPr>
            <a:endParaRPr lang="en-US" sz="1000" dirty="0"/>
          </a:p>
          <a:p>
            <a:pPr defTabSz="966612">
              <a:defRPr/>
            </a:pPr>
            <a:r>
              <a:rPr lang="en-US" sz="1000" dirty="0"/>
              <a:t>Now we create a new BMI that is actually a </a:t>
            </a:r>
            <a:r>
              <a:rPr lang="en-US" sz="1000" dirty="0" err="1"/>
              <a:t>BMIEnglish</a:t>
            </a:r>
            <a:r>
              <a:rPr lang="en-US" sz="1000" dirty="0"/>
              <a:t>. If that doesn’t mess with you mind just a little, think about it some more. Note that we could have made the line:</a:t>
            </a:r>
          </a:p>
          <a:p>
            <a:pPr defTabSz="966612">
              <a:defRPr/>
            </a:pPr>
            <a:r>
              <a:rPr lang="en-US" sz="1000" dirty="0"/>
              <a:t>“BMI </a:t>
            </a:r>
            <a:r>
              <a:rPr lang="en-US" sz="1000" dirty="0" err="1"/>
              <a:t>myBMI</a:t>
            </a:r>
            <a:r>
              <a:rPr lang="en-US" sz="1000" dirty="0"/>
              <a:t> = new </a:t>
            </a:r>
            <a:r>
              <a:rPr lang="en-US" sz="1000" dirty="0" err="1"/>
              <a:t>BMIEnglish</a:t>
            </a:r>
            <a:r>
              <a:rPr lang="en-US" sz="1000" dirty="0"/>
              <a:t>();” read </a:t>
            </a:r>
          </a:p>
          <a:p>
            <a:pPr defTabSz="966612">
              <a:defRPr/>
            </a:pPr>
            <a:r>
              <a:rPr lang="en-US" sz="1000" dirty="0"/>
              <a:t>“</a:t>
            </a:r>
            <a:r>
              <a:rPr lang="en-US" sz="1000" dirty="0" err="1"/>
              <a:t>BMIEnglish</a:t>
            </a:r>
            <a:r>
              <a:rPr lang="en-US" sz="1000" dirty="0"/>
              <a:t> </a:t>
            </a:r>
            <a:r>
              <a:rPr lang="en-US" sz="1000" dirty="0" err="1"/>
              <a:t>myBMIEnglish</a:t>
            </a:r>
            <a:r>
              <a:rPr lang="en-US" sz="1000" dirty="0"/>
              <a:t> = new </a:t>
            </a:r>
            <a:r>
              <a:rPr lang="en-US" sz="1000" dirty="0" err="1"/>
              <a:t>BMIEnglish</a:t>
            </a:r>
            <a:r>
              <a:rPr lang="en-US" sz="1000" dirty="0"/>
              <a:t>();”</a:t>
            </a:r>
          </a:p>
          <a:p>
            <a:pPr defTabSz="966612">
              <a:defRPr/>
            </a:pPr>
            <a:endParaRPr lang="en-US" sz="1000" dirty="0"/>
          </a:p>
          <a:p>
            <a:pPr defTabSz="966612">
              <a:defRPr/>
            </a:pPr>
            <a:r>
              <a:rPr lang="en-US" sz="1000" dirty="0"/>
              <a:t>And have gotten the same results. I actually think the second line is cleaner and simpler. It avoids Polymorphism… which really isn’t need here. </a:t>
            </a:r>
          </a:p>
          <a:p>
            <a:pPr defTabSz="966612">
              <a:defRPr/>
            </a:pPr>
            <a:endParaRPr lang="en-US" sz="1000" dirty="0"/>
          </a:p>
          <a:p>
            <a:pPr defTabSz="966612">
              <a:defRPr/>
            </a:pPr>
            <a:r>
              <a:rPr lang="en-US" sz="1000" dirty="0"/>
              <a:t>If you understand why these two line produce the same results in this example? If so you are well on your way to understanding Abstraction and Polymorphism. Or you might want to come back to this after our Polymorphism example and see if it makes more sense.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41528130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Let’s backtrack and cover a couple required (and valuable) items.</a:t>
            </a:r>
          </a:p>
          <a:p>
            <a:r>
              <a:rPr lang="en-US" sz="1000" dirty="0"/>
              <a:t>We now have an example of a Superclass in BMI</a:t>
            </a:r>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15078890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And we have two examples of Subclasses. That was easy. </a:t>
            </a:r>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1824858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And we have and example of Abstraction.</a:t>
            </a:r>
          </a:p>
          <a:p>
            <a:endParaRPr lang="en-US" sz="1000" b="1" dirty="0"/>
          </a:p>
          <a:p>
            <a:r>
              <a:rPr lang="en-US" sz="1000" dirty="0"/>
              <a:t>Abstraction</a:t>
            </a:r>
          </a:p>
          <a:p>
            <a:r>
              <a:rPr lang="en-US" sz="1000" dirty="0"/>
              <a:t>Abstraction is another key concept. Something is abstract when it is a concept but is not concrete or defined enough to actually be built. Generally, in OO design, we start with abstract things, and then we build on them through inheritance. </a:t>
            </a:r>
          </a:p>
          <a:p>
            <a:r>
              <a:rPr lang="en-US" sz="1000" dirty="0"/>
              <a:t> </a:t>
            </a:r>
          </a:p>
          <a:p>
            <a:r>
              <a:rPr lang="en-US" sz="1000" dirty="0"/>
              <a:t>An </a:t>
            </a:r>
            <a:r>
              <a:rPr lang="en-US" sz="1000" i="1" u="sng" dirty="0"/>
              <a:t>abstract class</a:t>
            </a:r>
            <a:r>
              <a:rPr lang="en-US" sz="1000" dirty="0"/>
              <a:t> is one that has one or more </a:t>
            </a:r>
            <a:r>
              <a:rPr lang="en-US" sz="1000" i="1" dirty="0"/>
              <a:t>abstract methods</a:t>
            </a:r>
            <a:r>
              <a:rPr lang="en-US" sz="1000" dirty="0"/>
              <a:t>.</a:t>
            </a:r>
          </a:p>
          <a:p>
            <a:r>
              <a:rPr lang="en-US" sz="1000" dirty="0"/>
              <a:t>An </a:t>
            </a:r>
            <a:r>
              <a:rPr lang="en-US" sz="1000" i="1" dirty="0"/>
              <a:t>abstract method</a:t>
            </a:r>
            <a:r>
              <a:rPr lang="en-US" sz="1000" dirty="0"/>
              <a:t> is a method / function that has no body – just a name, return type, and parameters.</a:t>
            </a:r>
          </a:p>
          <a:p>
            <a:r>
              <a:rPr lang="en-US" sz="1000" dirty="0"/>
              <a:t>An </a:t>
            </a:r>
            <a:r>
              <a:rPr lang="en-US" sz="1000" i="1" u="sng" dirty="0"/>
              <a:t>interface</a:t>
            </a:r>
            <a:r>
              <a:rPr lang="en-US" sz="1000" dirty="0"/>
              <a:t> is the strictest interpretation of an abstract class – it is a data structure that consists entirely of abstract methods. In other words, none of its methods/functions have a body.</a:t>
            </a:r>
          </a:p>
          <a:p>
            <a:r>
              <a:rPr lang="en-US" sz="1000" dirty="0"/>
              <a:t> </a:t>
            </a:r>
          </a:p>
          <a:p>
            <a:r>
              <a:rPr lang="en-US" sz="1000" dirty="0"/>
              <a:t>Abstraction is related to inheritance. Often, when we construct families of related objects, we start the family with an abstract class that represents the least common denominator for everyone in that family. In other words, what do all classes that are part of that family have in common? We often (not always, but often) put that in an abstract class.</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12050489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Polymorphism? Let’s do something new. Let’s do something with Animals, Abstraction, </a:t>
            </a:r>
            <a:r>
              <a:rPr lang="en-US" sz="1000" dirty="0" err="1"/>
              <a:t>Superclasses</a:t>
            </a:r>
            <a:r>
              <a:rPr lang="en-US" sz="1000" dirty="0"/>
              <a:t>, and Subclasses. Take a look at the class hierarchy on the left. Can you track it to the code on the right?</a:t>
            </a:r>
          </a:p>
          <a:p>
            <a:endParaRPr lang="en-US" sz="1000" dirty="0"/>
          </a:p>
          <a:p>
            <a:r>
              <a:rPr lang="en-US" sz="1000" dirty="0"/>
              <a:t>We have and Abstract class Animal that provides the template for an Abstract method “</a:t>
            </a:r>
            <a:r>
              <a:rPr lang="en-US" sz="1000" dirty="0" err="1"/>
              <a:t>PrintYourAngrySound</a:t>
            </a:r>
            <a:r>
              <a:rPr lang="en-US" sz="1000" dirty="0"/>
              <a:t>()”. We have Subclasses Dog and Cat who both Override “</a:t>
            </a:r>
            <a:r>
              <a:rPr lang="en-US" sz="1000" dirty="0" err="1"/>
              <a:t>PrintYour</a:t>
            </a:r>
            <a:r>
              <a:rPr lang="en-US" sz="1000" dirty="0"/>
              <a:t> </a:t>
            </a:r>
            <a:r>
              <a:rPr lang="en-US" sz="1000" dirty="0" err="1"/>
              <a:t>AngreeSound</a:t>
            </a:r>
            <a:r>
              <a:rPr lang="en-US" sz="1000" dirty="0"/>
              <a:t>()” as required. Then we have a </a:t>
            </a:r>
            <a:r>
              <a:rPr lang="en-US" sz="1000" dirty="0" err="1"/>
              <a:t>Bigcat</a:t>
            </a:r>
            <a:r>
              <a:rPr lang="en-US" sz="1000" dirty="0"/>
              <a:t> class that Extends Cat. We have seen all of these things before.</a:t>
            </a:r>
          </a:p>
          <a:p>
            <a:endParaRPr lang="en-US" sz="1000" dirty="0"/>
          </a:p>
          <a:p>
            <a:r>
              <a:rPr lang="en-US" sz="1000" dirty="0"/>
              <a:t>Now we have added the idea of Random numbers. Let’s ignore that for now. It’s enough to know that  the Random class that came  from “</a:t>
            </a:r>
            <a:r>
              <a:rPr lang="en-US" sz="1000" dirty="0" err="1"/>
              <a:t>java.util.Random</a:t>
            </a:r>
            <a:r>
              <a:rPr lang="en-US" sz="1000" dirty="0"/>
              <a:t>” generates random numbers. Who would  have guessed…</a:t>
            </a:r>
          </a:p>
          <a:p>
            <a:endParaRPr lang="en-US" sz="1000" dirty="0"/>
          </a:p>
          <a:p>
            <a:r>
              <a:rPr lang="en-US" sz="1000" dirty="0"/>
              <a:t>Now for the finalize… Notice how “</a:t>
            </a:r>
            <a:r>
              <a:rPr lang="en-US" sz="1000" dirty="0" err="1"/>
              <a:t>someAnimal</a:t>
            </a:r>
            <a:r>
              <a:rPr lang="en-US" sz="1000" dirty="0"/>
              <a:t>” can behave like “Dog”, “Cat”, or “</a:t>
            </a:r>
            <a:r>
              <a:rPr lang="en-US" sz="1000" dirty="0" err="1"/>
              <a:t>Bigcat</a:t>
            </a:r>
            <a:r>
              <a:rPr lang="en-US" sz="1000" dirty="0"/>
              <a:t>” depending the random number generated. This is Polymorphism. </a:t>
            </a:r>
          </a:p>
          <a:p>
            <a:endParaRPr lang="en-US" sz="1000" dirty="0"/>
          </a:p>
          <a:p>
            <a:r>
              <a:rPr lang="en-US" sz="1000" dirty="0"/>
              <a:t>Now can you come up with that brief animal based interview response for  Polymorphism. Be sure to throw in “oh yes, Polymorphism is usually implemented with virtual methods and a  virtual method table” to get full credit at the  interview. </a:t>
            </a:r>
          </a:p>
          <a:p>
            <a:endParaRPr lang="en-US" sz="1000" dirty="0"/>
          </a:p>
          <a:p>
            <a:r>
              <a:rPr lang="en-US" sz="1000" dirty="0"/>
              <a:t>It may also be good to know what that actually means just in case one of the interviewers really know what a virtual method table is and has a follow up question. </a:t>
            </a:r>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a:p>
        </p:txBody>
      </p:sp>
    </p:spTree>
    <p:extLst>
      <p:ext uri="{BB962C8B-B14F-4D97-AF65-F5344CB8AC3E}">
        <p14:creationId xmlns:p14="http://schemas.microsoft.com/office/powerpoint/2010/main" val="16202258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Composition: An example of composition: the relationship between Face and Nose, Mouth, and Eye</a:t>
            </a:r>
          </a:p>
          <a:p>
            <a:r>
              <a:rPr lang="en-US" sz="1000" dirty="0"/>
              <a:t>class Face {</a:t>
            </a:r>
          </a:p>
          <a:p>
            <a:r>
              <a:rPr lang="en-US" sz="1000" dirty="0"/>
              <a:t>	Nose n;</a:t>
            </a:r>
          </a:p>
          <a:p>
            <a:r>
              <a:rPr lang="en-US" sz="1000" dirty="0"/>
              <a:t>	Mouth m;</a:t>
            </a:r>
          </a:p>
          <a:p>
            <a:r>
              <a:rPr lang="en-US" sz="1000" dirty="0"/>
              <a:t>	Eye le;</a:t>
            </a:r>
          </a:p>
          <a:p>
            <a:r>
              <a:rPr lang="en-US" sz="1000" dirty="0"/>
              <a:t>	Eye re;</a:t>
            </a:r>
          </a:p>
          <a:p>
            <a:r>
              <a:rPr lang="en-US" sz="1000" dirty="0"/>
              <a:t>}</a:t>
            </a:r>
          </a:p>
          <a:p>
            <a:r>
              <a:rPr lang="en-US" sz="1000" dirty="0"/>
              <a:t> </a:t>
            </a:r>
          </a:p>
          <a:p>
            <a:r>
              <a:rPr lang="en-US" sz="1000" dirty="0"/>
              <a:t>We probably wouldn’t let the Nose, Mouth, or Eye objects live beyond the Face. They are owned exclusively by the Face. That’s what composition is: exclusive ownership.</a:t>
            </a:r>
          </a:p>
          <a:p>
            <a:r>
              <a:rPr lang="en-US" sz="1000" dirty="0"/>
              <a:t> </a:t>
            </a:r>
          </a:p>
          <a:p>
            <a:r>
              <a:rPr lang="en-US" sz="1000" dirty="0"/>
              <a:t>One clear sign that we are dealing with composition is if the owner (Face, for example) is responsible for actually creating the objects it owns. Then, clearly, the things that are owned – the Nose, Mouth, etc. – could not have existed on their own and are therefore exclusively owned by the owner object.</a:t>
            </a:r>
          </a:p>
          <a:p>
            <a:endParaRPr lang="en-US" sz="1000" b="1" dirty="0"/>
          </a:p>
          <a:p>
            <a:r>
              <a:rPr lang="en-US" sz="1000" dirty="0"/>
              <a:t>Aggregation: Aggregation is also a form of ownership, but it’s non-exclusive ownership. The owned objects can live on and perhaps existed prior to the owned object. </a:t>
            </a:r>
          </a:p>
          <a:p>
            <a:r>
              <a:rPr lang="en-US" sz="1000" dirty="0"/>
              <a:t> </a:t>
            </a:r>
          </a:p>
          <a:p>
            <a:r>
              <a:rPr lang="en-US" sz="1000" dirty="0"/>
              <a:t>An example of aggregation: A library patron borrows a book. That’s not exclusive ownership, since several people can borrow a book over its lifetime.</a:t>
            </a:r>
          </a:p>
          <a:p>
            <a:r>
              <a:rPr lang="en-US" sz="1000" dirty="0"/>
              <a:t> </a:t>
            </a:r>
          </a:p>
          <a:p>
            <a:r>
              <a:rPr lang="en-US" sz="1000" dirty="0"/>
              <a:t>The easy way to tell if something is composition or aggregation is to ask if the owner is responsible for creating and destroying the thing that is owned. If so, it’s a composition relationship.</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a:p>
        </p:txBody>
      </p:sp>
    </p:spTree>
    <p:extLst>
      <p:ext uri="{BB962C8B-B14F-4D97-AF65-F5344CB8AC3E}">
        <p14:creationId xmlns:p14="http://schemas.microsoft.com/office/powerpoint/2010/main" val="3265044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Development Methodology and Software Development Lifecycle (SDLC) are often used interchangeably. </a:t>
            </a:r>
          </a:p>
          <a:p>
            <a:endParaRPr lang="en-US" sz="1000" dirty="0"/>
          </a:p>
          <a:p>
            <a:r>
              <a:rPr lang="en-US" sz="1000" dirty="0"/>
              <a:t>The Iterative development methodology is not depicted here as even the mainstays and inventors of the Iterative development methodology seem to be moving toward agile. Plus as Waterfall “holdouts” move, they seem to be moving directly toward Agile. Can you start to see my biases?</a:t>
            </a:r>
          </a:p>
          <a:p>
            <a:endParaRPr lang="en-US" sz="1000" dirty="0"/>
          </a:p>
          <a:p>
            <a:r>
              <a:rPr lang="en-US" sz="1000" dirty="0"/>
              <a:t>Development  Methodologies (SDLCs) are a future Bonus Topic. There are several optional slides t the end of this deck. Let me know if you would like to have a more formal overview of the topic as part of this class. I have a passion in this area. </a:t>
            </a:r>
          </a:p>
          <a:p>
            <a:endParaRPr lang="en-US" sz="1000" dirty="0"/>
          </a:p>
          <a:p>
            <a:r>
              <a:rPr lang="en-US" sz="1000" dirty="0"/>
              <a:t>Object oriented-programming concepts/practices evolve and reprioritize depending on the development methodology.</a:t>
            </a:r>
          </a:p>
          <a:p>
            <a:endParaRPr lang="en-US" sz="1000" dirty="0"/>
          </a:p>
          <a:p>
            <a:r>
              <a:rPr lang="en-US" sz="1000" dirty="0"/>
              <a:t>For example, in Waterfall (as well as in Iterative) object-oriented design often play a critical role in the (big upfront) design activities. UML diagrams and project artifacts are often important to the overall project success. (opinion) Practical reality has been that these design artifacts often do not reflect the actual implementation and are rarely maintained or updated.</a:t>
            </a:r>
          </a:p>
          <a:p>
            <a:endParaRPr lang="en-US" sz="1000" dirty="0"/>
          </a:p>
          <a:p>
            <a:r>
              <a:rPr lang="en-US" sz="1000" dirty="0"/>
              <a:t>The Agile practitioners do not reject these design artifacts. However, the focus on shorter time horizons, evolving architecture, and working code changes the value proposition for object-oriented practices to more focus on the build, test, enhance activities. </a:t>
            </a:r>
          </a:p>
        </p:txBody>
      </p:sp>
      <p:sp>
        <p:nvSpPr>
          <p:cNvPr id="4" name="Slide Number Placeholder 3"/>
          <p:cNvSpPr>
            <a:spLocks noGrp="1"/>
          </p:cNvSpPr>
          <p:nvPr>
            <p:ph type="sldNum" sz="quarter" idx="10"/>
          </p:nvPr>
        </p:nvSpPr>
        <p:spPr/>
        <p:txBody>
          <a:bodyPr/>
          <a:lstStyle/>
          <a:p>
            <a:fld id="{2C196F48-5C38-B549-981A-B90D07A4233F}" type="slidenum">
              <a:rPr lang="en-US" smtClean="0"/>
              <a:pPr/>
              <a:t>29</a:t>
            </a:fld>
            <a:endParaRPr lang="en-US" dirty="0"/>
          </a:p>
        </p:txBody>
      </p:sp>
    </p:spTree>
    <p:extLst>
      <p:ext uri="{BB962C8B-B14F-4D97-AF65-F5344CB8AC3E}">
        <p14:creationId xmlns:p14="http://schemas.microsoft.com/office/powerpoint/2010/main" val="757151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620577"/>
            <a:ext cx="5852160" cy="3780473"/>
          </a:xfrm>
        </p:spPr>
        <p:txBody>
          <a:bodyPr/>
          <a:lstStyle/>
          <a:p>
            <a:r>
              <a:rPr lang="en-US" sz="1000" dirty="0"/>
              <a:t>Section 1 will be focused on where object-oriented design and programming (OOP) fits into the Software Development Lifecycle, what platforms and tools we will be using as we explore OOP, and then get us started with classes and objects.</a:t>
            </a:r>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15330167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UML can describe many different things and become quite complex. There is some debate, particularly in the Agile development methodology circles, as to the benefits of this documentation outweigh the cost. Most developers agree that at least a basic understanding of UML diagrams aids greatly in the impromptu “chalkboard” design discussions that occur constantly during the design, implementation, and testing of a project. </a:t>
            </a:r>
          </a:p>
          <a:p>
            <a:endParaRPr lang="en-US" sz="1000" dirty="0"/>
          </a:p>
          <a:p>
            <a:pPr defTabSz="966612">
              <a:defRPr/>
            </a:pPr>
            <a:r>
              <a:rPr lang="en-US" sz="1000" dirty="0"/>
              <a:t>UML helps us see the design without having to wade through lots of text to understand it.</a:t>
            </a:r>
          </a:p>
          <a:p>
            <a:pPr defTabSz="966612">
              <a:defRPr/>
            </a:pPr>
            <a:endParaRPr lang="en-US" sz="1000" dirty="0"/>
          </a:p>
          <a:p>
            <a:pPr defTabSz="966612">
              <a:defRPr/>
            </a:pPr>
            <a:r>
              <a:rPr lang="en-US" sz="1000" dirty="0"/>
              <a:t>UML reached its peak with Iterative Development methodologies like the Rational Unified Process (RUP) and </a:t>
            </a:r>
            <a:r>
              <a:rPr lang="en-US" sz="1000" dirty="0" err="1"/>
              <a:t>OpenUp</a:t>
            </a:r>
            <a:r>
              <a:rPr lang="en-US" sz="1000" dirty="0"/>
              <a:t>. It still is viewed as a critical part of Design for many Waterfall and Iterative organizations.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a:p>
        </p:txBody>
      </p:sp>
    </p:spTree>
    <p:extLst>
      <p:ext uri="{BB962C8B-B14F-4D97-AF65-F5344CB8AC3E}">
        <p14:creationId xmlns:p14="http://schemas.microsoft.com/office/powerpoint/2010/main" val="2321023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UML can describe many different things and become quite complex. There is some debate, particularly in the Agile development methodology circles, as to the benefits of this documentation outweigh the cost. Most developers agree that at least a basic understanding of UML diagrams aids greatly in the impromptu “chalkboard” design discussions that occur constantly during the design, implementation, and testing of a project. </a:t>
            </a:r>
          </a:p>
          <a:p>
            <a:endParaRPr lang="en-US" sz="1000" dirty="0"/>
          </a:p>
          <a:p>
            <a:pPr defTabSz="966612">
              <a:defRPr/>
            </a:pPr>
            <a:r>
              <a:rPr lang="en-US" sz="1000" dirty="0"/>
              <a:t>UML helps us see the design without having to wade through lots of text to understand it.</a:t>
            </a:r>
          </a:p>
          <a:p>
            <a:endParaRPr lang="en-US" sz="1000" dirty="0"/>
          </a:p>
          <a:p>
            <a:r>
              <a:rPr lang="en-US" sz="1000" dirty="0"/>
              <a:t>UML</a:t>
            </a:r>
          </a:p>
          <a:p>
            <a:r>
              <a:rPr lang="en-US" sz="1000" dirty="0"/>
              <a:t>UML, or Unified Modeling Language, is a way to show a system’s architecture in graphical form. UML represents</a:t>
            </a:r>
          </a:p>
          <a:p>
            <a:pPr lvl="0"/>
            <a:r>
              <a:rPr lang="en-US" sz="1000" dirty="0"/>
              <a:t>classes as boxes with three sections, the top of which specifies the name of the class, the middle of which specifies the data, and the bottom of which specifies the functions.</a:t>
            </a:r>
          </a:p>
          <a:p>
            <a:pPr lvl="0"/>
            <a:r>
              <a:rPr lang="en-US" sz="1000" dirty="0"/>
              <a:t>Lines between the classes.</a:t>
            </a:r>
          </a:p>
          <a:p>
            <a:pPr lvl="1"/>
            <a:r>
              <a:rPr lang="en-US" sz="1000" dirty="0"/>
              <a:t>A line with an arrow / triangle pointing to the parent – inheritance</a:t>
            </a:r>
          </a:p>
          <a:p>
            <a:pPr lvl="1"/>
            <a:r>
              <a:rPr lang="en-US" sz="1000" dirty="0"/>
              <a:t>A line with a filled diamond next to the owner – composition</a:t>
            </a:r>
          </a:p>
          <a:p>
            <a:pPr lvl="1"/>
            <a:r>
              <a:rPr lang="en-US" sz="1000" dirty="0"/>
              <a:t>A line with an open  diamond next to the owner – aggregation</a:t>
            </a:r>
          </a:p>
          <a:p>
            <a:pPr lvl="1"/>
            <a:r>
              <a:rPr lang="en-US" sz="1000" dirty="0"/>
              <a:t>A line with no decorations – just an association (a using kind of relationship)</a:t>
            </a:r>
          </a:p>
          <a:p>
            <a:r>
              <a:rPr lang="en-US" sz="1000" dirty="0"/>
              <a:t>UML helps us see the design without having to wade through lots of text to understand it.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a:p>
        </p:txBody>
      </p:sp>
    </p:spTree>
    <p:extLst>
      <p:ext uri="{BB962C8B-B14F-4D97-AF65-F5344CB8AC3E}">
        <p14:creationId xmlns:p14="http://schemas.microsoft.com/office/powerpoint/2010/main" val="6434915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There ends Section 2. We  have covered a lot including object-oriented concepts, encapsulation, inheritance, polymorphism, superclass, subclass, inheritance, abstraction, aggregation, composition, UML, and likely a few other topics as well. </a:t>
            </a:r>
          </a:p>
          <a:p>
            <a:endParaRPr lang="en-US" sz="1000" dirty="0"/>
          </a:p>
          <a:p>
            <a:r>
              <a:rPr lang="en-US" sz="1000" dirty="0"/>
              <a:t>It’s a lot. Be sure to take a break and come back to finish out this week’s topics with patterns, principles, and a recap of the  week.</a:t>
            </a:r>
          </a:p>
          <a:p>
            <a:endParaRPr lang="en-US" sz="1000" dirty="0"/>
          </a:p>
          <a:p>
            <a:r>
              <a:rPr lang="en-US" sz="1000" dirty="0"/>
              <a:t>Be forewarned, even thought  patterns and principles are “one-liners”, there’s a lot there. It will likely take as much time on thought to get through Section 3 as it did for us to get through Sections 1 and 3. </a:t>
            </a:r>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a:p>
        </p:txBody>
      </p:sp>
    </p:spTree>
    <p:extLst>
      <p:ext uri="{BB962C8B-B14F-4D97-AF65-F5344CB8AC3E}">
        <p14:creationId xmlns:p14="http://schemas.microsoft.com/office/powerpoint/2010/main" val="27695856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made it to patterns, principles, and a recap of the week. These are big topics and will likely take us about as long to get through as sections 1 and 2. </a:t>
            </a:r>
          </a:p>
          <a:p>
            <a:endParaRPr lang="en-US" sz="1000" dirty="0"/>
          </a:p>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a:p>
        </p:txBody>
      </p:sp>
    </p:spTree>
    <p:extLst>
      <p:ext uri="{BB962C8B-B14F-4D97-AF65-F5344CB8AC3E}">
        <p14:creationId xmlns:p14="http://schemas.microsoft.com/office/powerpoint/2010/main" val="28755411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“Design Patterns: Elements of Reusable Object-Oriented Software” has been influential in defining software engineering patterns and is regarded as an important source for object-oriented design theory and practice. The authors are often referred to the “Gang of Four (</a:t>
            </a:r>
            <a:r>
              <a:rPr lang="en-US" sz="1000" dirty="0" err="1"/>
              <a:t>GoF</a:t>
            </a:r>
            <a:r>
              <a:rPr lang="en-US" sz="1000" dirty="0"/>
              <a:t>)”</a:t>
            </a:r>
          </a:p>
          <a:p>
            <a:endParaRPr lang="en-US" sz="1000" dirty="0"/>
          </a:p>
          <a:p>
            <a:r>
              <a:rPr lang="en-US" sz="1000" dirty="0"/>
              <a:t>Interview tip: The answer to any question that references design patterns should include “Gang of Four”, “Reusable Object-Oriented Software”, and “Model-View-Controller”. Now let’s learn what those are. </a:t>
            </a:r>
          </a:p>
          <a:p>
            <a:endParaRPr lang="en-US" sz="1000" dirty="0"/>
          </a:p>
          <a:p>
            <a:r>
              <a:rPr lang="en-US" sz="1000" dirty="0"/>
              <a:t>Why Use Patterns?</a:t>
            </a:r>
          </a:p>
          <a:p>
            <a:r>
              <a:rPr lang="en-US" sz="1000" dirty="0"/>
              <a:t>Using patterns helps us write good software more regularly, because they are tried-and-true approaches to writing it.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a:p>
        </p:txBody>
      </p:sp>
    </p:spTree>
    <p:extLst>
      <p:ext uri="{BB962C8B-B14F-4D97-AF65-F5344CB8AC3E}">
        <p14:creationId xmlns:p14="http://schemas.microsoft.com/office/powerpoint/2010/main" val="15974683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Singleton are pretty easy to understand and come in very handy. A application Logfile class or Configuration file manager are common examples of singletons. </a:t>
            </a:r>
          </a:p>
          <a:p>
            <a:endParaRPr lang="en-US" sz="1000" dirty="0"/>
          </a:p>
          <a:p>
            <a:r>
              <a:rPr lang="en-US" sz="1000" dirty="0"/>
              <a:t>Singleton (making sure there is just one instance of something to avoid conflicts - </a:t>
            </a:r>
            <a:r>
              <a:rPr lang="en-US" sz="1000" u="sng" dirty="0">
                <a:hlinkClick r:id="rId3"/>
              </a:rPr>
              <a:t>http://www.oodesign.com/singleton-pattern.html</a:t>
            </a:r>
            <a:r>
              <a:rPr lang="en-US" sz="1000" dirty="0"/>
              <a:t>) These are great for coordinating activity across multiple threads of execution or making sure there is a single point of control for a limited resource like a file or printer.</a:t>
            </a:r>
          </a:p>
          <a:p>
            <a:r>
              <a:rPr lang="en-US" sz="1000" dirty="0"/>
              <a:t> </a:t>
            </a:r>
          </a:p>
          <a:p>
            <a:r>
              <a:rPr lang="en-US" sz="1000" dirty="0"/>
              <a:t>A singleton can be written in Java by making the constructor for the class private and equipping the class with a static function that ensures that the constructor is called only if no other objects of that class already exist.</a:t>
            </a:r>
          </a:p>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a:p>
        </p:txBody>
      </p:sp>
    </p:spTree>
    <p:extLst>
      <p:ext uri="{BB962C8B-B14F-4D97-AF65-F5344CB8AC3E}">
        <p14:creationId xmlns:p14="http://schemas.microsoft.com/office/powerpoint/2010/main" val="23159850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 example would have been in our Polymorphic Animal. We could have made an Animal Factory that his the fact that we were just creating random Dogs, Cats, and </a:t>
            </a:r>
            <a:r>
              <a:rPr lang="en-US" sz="1000" dirty="0" err="1"/>
              <a:t>Bigcats</a:t>
            </a:r>
            <a:r>
              <a:rPr lang="en-US" sz="1000" dirty="0"/>
              <a:t>. Then if we wanted to change the ratios or add Animals, we could do it without forcing code changes outside of the Animal Factory.</a:t>
            </a:r>
          </a:p>
          <a:p>
            <a:endParaRPr lang="en-US" sz="1000" dirty="0"/>
          </a:p>
          <a:p>
            <a:r>
              <a:rPr lang="en-US" sz="1000" dirty="0"/>
              <a:t>Another example would be  a Shape Factory that return shapes based on input, but does not expose how the shapes are created. See coding example.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36</a:t>
            </a:fld>
            <a:endParaRPr lang="en-US"/>
          </a:p>
        </p:txBody>
      </p:sp>
    </p:spTree>
    <p:extLst>
      <p:ext uri="{BB962C8B-B14F-4D97-AF65-F5344CB8AC3E}">
        <p14:creationId xmlns:p14="http://schemas.microsoft.com/office/powerpoint/2010/main" val="17235008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000" dirty="0"/>
              <a:t>An example would be an financial application that displays streaming stock prices at the bottom of its windows. We may decide to license an “object” (likely associated with an external service) that we then Delegate the responsibility for displaying on that portion of the screen. Since it may not be technically possible to directly Inherit the functionality from the purchased product, the Delegation pattern allows us to achieve much of the same reuse through an object composition relationship.  </a:t>
            </a:r>
          </a:p>
          <a:p>
            <a:endParaRPr lang="en-US" sz="1000" b="1" i="1" u="sng" dirty="0"/>
          </a:p>
          <a:p>
            <a:r>
              <a:rPr lang="en-US" sz="1000" i="1" u="sng" dirty="0"/>
              <a:t>Delegation</a:t>
            </a:r>
            <a:r>
              <a:rPr lang="en-US" sz="1000" dirty="0"/>
              <a:t> (chain of command; ask an object to do something, which tells something else to do that thing)</a:t>
            </a:r>
          </a:p>
          <a:p>
            <a:r>
              <a:rPr lang="en-US" sz="1000" dirty="0"/>
              <a:t>Example of the Delegation pattern</a:t>
            </a:r>
          </a:p>
          <a:p>
            <a:r>
              <a:rPr lang="en-US" sz="1000" dirty="0"/>
              <a:t>In this example, we have software for managing inventory for a manufacturer who makes classroom furniture. We have a variety of writing surfaces that consist of parts. We want to print out our inventory of parts.</a:t>
            </a:r>
          </a:p>
          <a:p>
            <a:endParaRPr lang="en-US" sz="1000" dirty="0"/>
          </a:p>
          <a:p>
            <a:r>
              <a:rPr lang="en-US" sz="1000" dirty="0"/>
              <a:t>class Part {</a:t>
            </a:r>
          </a:p>
          <a:p>
            <a:r>
              <a:rPr lang="en-US" sz="1000" dirty="0"/>
              <a:t> }</a:t>
            </a:r>
          </a:p>
          <a:p>
            <a:r>
              <a:rPr lang="en-US" sz="1000" dirty="0"/>
              <a:t>class </a:t>
            </a:r>
            <a:r>
              <a:rPr lang="en-US" sz="1000" dirty="0" err="1"/>
              <a:t>WritingSurface</a:t>
            </a:r>
            <a:r>
              <a:rPr lang="en-US" sz="1000" dirty="0"/>
              <a:t> {</a:t>
            </a:r>
          </a:p>
          <a:p>
            <a:r>
              <a:rPr lang="en-US" sz="1000" dirty="0"/>
              <a:t>	private Part[] parts;</a:t>
            </a:r>
          </a:p>
          <a:p>
            <a:r>
              <a:rPr lang="en-US" sz="1000" dirty="0"/>
              <a:t>	public Part[] </a:t>
            </a:r>
            <a:r>
              <a:rPr lang="en-US" sz="1000" dirty="0" err="1"/>
              <a:t>listParts</a:t>
            </a:r>
            <a:r>
              <a:rPr lang="en-US" sz="1000" dirty="0"/>
              <a:t>() {</a:t>
            </a:r>
          </a:p>
          <a:p>
            <a:r>
              <a:rPr lang="en-US" sz="1000" dirty="0"/>
              <a:t>	}</a:t>
            </a:r>
          </a:p>
          <a:p>
            <a:r>
              <a:rPr lang="en-US" sz="1000" dirty="0"/>
              <a:t>}</a:t>
            </a:r>
          </a:p>
          <a:p>
            <a:r>
              <a:rPr lang="en-US" sz="1000" dirty="0"/>
              <a:t>[[Left up to interested reader to complete… or ask for the code.]]</a:t>
            </a:r>
          </a:p>
        </p:txBody>
      </p:sp>
      <p:sp>
        <p:nvSpPr>
          <p:cNvPr id="4" name="Slide Number Placeholder 3"/>
          <p:cNvSpPr>
            <a:spLocks noGrp="1"/>
          </p:cNvSpPr>
          <p:nvPr>
            <p:ph type="sldNum" sz="quarter" idx="10"/>
          </p:nvPr>
        </p:nvSpPr>
        <p:spPr/>
        <p:txBody>
          <a:bodyPr/>
          <a:lstStyle/>
          <a:p>
            <a:fld id="{5394DE12-7B9B-46AA-AC19-C30A49928B9B}" type="slidenum">
              <a:rPr lang="en-US" smtClean="0"/>
              <a:t>37</a:t>
            </a:fld>
            <a:endParaRPr lang="en-US"/>
          </a:p>
        </p:txBody>
      </p:sp>
    </p:spTree>
    <p:extLst>
      <p:ext uri="{BB962C8B-B14F-4D97-AF65-F5344CB8AC3E}">
        <p14:creationId xmlns:p14="http://schemas.microsoft.com/office/powerpoint/2010/main" val="27036208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 example would be a system that manages student data. We would want to segregate the Model (data) from the View (UI) for several reasons including that there will likely be many different Views that access the same </a:t>
            </a:r>
            <a:r>
              <a:rPr lang="en-US" sz="1000" dirty="0" err="1"/>
              <a:t>dataincluding</a:t>
            </a:r>
            <a:r>
              <a:rPr lang="en-US" sz="1000" dirty="0"/>
              <a:t>: </a:t>
            </a:r>
          </a:p>
          <a:p>
            <a:r>
              <a:rPr lang="en-US" sz="1000" dirty="0"/>
              <a:t>student view</a:t>
            </a:r>
          </a:p>
          <a:p>
            <a:r>
              <a:rPr lang="en-US" sz="1000" dirty="0"/>
              <a:t>faculty view </a:t>
            </a:r>
          </a:p>
          <a:p>
            <a:r>
              <a:rPr lang="en-US" sz="1000" dirty="0"/>
              <a:t>administrator view, </a:t>
            </a:r>
          </a:p>
          <a:p>
            <a:r>
              <a:rPr lang="en-US" sz="1000" dirty="0"/>
              <a:t>Web student view, </a:t>
            </a:r>
          </a:p>
          <a:p>
            <a:r>
              <a:rPr lang="en-US" sz="1000" dirty="0"/>
              <a:t>mobile student view, etc. </a:t>
            </a:r>
          </a:p>
          <a:p>
            <a:endParaRPr lang="en-US" sz="1000" dirty="0"/>
          </a:p>
          <a:p>
            <a:r>
              <a:rPr lang="en-US" sz="1000" dirty="0"/>
              <a:t>Evolution of UI and Data segregation</a:t>
            </a:r>
          </a:p>
          <a:p>
            <a:pPr marL="181240" indent="-181240">
              <a:buFont typeface="Arial" panose="020B0604020202020204" pitchFamily="34" charset="0"/>
              <a:buChar char="•"/>
            </a:pPr>
            <a:r>
              <a:rPr lang="en-US" sz="1000" dirty="0"/>
              <a:t>Document-View (View was responsible for View-Controller functionality)</a:t>
            </a:r>
          </a:p>
          <a:p>
            <a:pPr marL="181240" indent="-181240">
              <a:buFont typeface="Arial" panose="020B0604020202020204" pitchFamily="34" charset="0"/>
              <a:buChar char="•"/>
            </a:pPr>
            <a:r>
              <a:rPr lang="en-US" sz="1000" dirty="0"/>
              <a:t>Model-View-Controller</a:t>
            </a:r>
          </a:p>
          <a:p>
            <a:pPr marL="181240" indent="-181240" defTabSz="966612">
              <a:buFont typeface="Arial" panose="020B0604020202020204" pitchFamily="34" charset="0"/>
              <a:buChar char="•"/>
              <a:defRPr/>
            </a:pPr>
            <a:r>
              <a:rPr lang="en-US" sz="1000" dirty="0"/>
              <a:t>Model–View–</a:t>
            </a:r>
            <a:r>
              <a:rPr lang="en-US" sz="1000" dirty="0" err="1"/>
              <a:t>Viewmodel</a:t>
            </a:r>
            <a:endParaRPr lang="en-US" sz="1000" dirty="0"/>
          </a:p>
          <a:p>
            <a:pPr marL="181240" indent="-181240" defTabSz="966612">
              <a:buFont typeface="Arial" panose="020B0604020202020204" pitchFamily="34" charset="0"/>
              <a:buChar char="•"/>
              <a:defRPr/>
            </a:pPr>
            <a:endParaRPr lang="en-US" sz="1000" dirty="0"/>
          </a:p>
          <a:p>
            <a:pPr defTabSz="966612">
              <a:defRPr/>
            </a:pPr>
            <a:r>
              <a:rPr lang="en-US" sz="1000" dirty="0"/>
              <a:t>Learn this Pattern!</a:t>
            </a:r>
          </a:p>
        </p:txBody>
      </p:sp>
      <p:sp>
        <p:nvSpPr>
          <p:cNvPr id="4" name="Slide Number Placeholder 3"/>
          <p:cNvSpPr>
            <a:spLocks noGrp="1"/>
          </p:cNvSpPr>
          <p:nvPr>
            <p:ph type="sldNum" sz="quarter" idx="10"/>
          </p:nvPr>
        </p:nvSpPr>
        <p:spPr/>
        <p:txBody>
          <a:bodyPr/>
          <a:lstStyle/>
          <a:p>
            <a:fld id="{5394DE12-7B9B-46AA-AC19-C30A49928B9B}" type="slidenum">
              <a:rPr lang="en-US" smtClean="0"/>
              <a:t>38</a:t>
            </a:fld>
            <a:endParaRPr lang="en-US"/>
          </a:p>
        </p:txBody>
      </p:sp>
    </p:spTree>
    <p:extLst>
      <p:ext uri="{BB962C8B-B14F-4D97-AF65-F5344CB8AC3E}">
        <p14:creationId xmlns:p14="http://schemas.microsoft.com/office/powerpoint/2010/main" val="18965176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39</a:t>
            </a:fld>
            <a:endParaRPr lang="en-US"/>
          </a:p>
        </p:txBody>
      </p:sp>
    </p:spTree>
    <p:extLst>
      <p:ext uri="{BB962C8B-B14F-4D97-AF65-F5344CB8AC3E}">
        <p14:creationId xmlns:p14="http://schemas.microsoft.com/office/powerpoint/2010/main" val="2327208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endParaRPr lang="en-US" sz="1000" dirty="0"/>
          </a:p>
          <a:p>
            <a:pPr lvl="0"/>
            <a:r>
              <a:rPr lang="en-US" sz="1000" dirty="0"/>
              <a:t>Walking through the slide, you will see that  words and terminology will be important as we discuss and learn new concepts. During the course I am sure you will notice that at times I will struggle with the attribute/property vs. data and method vs. procedure distinction when I am talking. I would like for us to try to make that distinction in our work  as we go through the term.</a:t>
            </a:r>
          </a:p>
          <a:p>
            <a:pPr lvl="0"/>
            <a:endParaRPr lang="en-US" sz="1000" dirty="0"/>
          </a:p>
          <a:p>
            <a:pPr lvl="0"/>
            <a:r>
              <a:rPr lang="en-US" sz="1000" dirty="0"/>
              <a:t>For the purposes of this class, “attributes” and “properties” will be used interchangeably to describe variable belonging to a class or object. Also “procedures” and “functions” will be used interchangeably.</a:t>
            </a:r>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18390700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example of  BMI is C was a great example of NOT implementing this principle. We had to modify the core functionality in order to extend it. It take a long time to know if a class exhibits this principle. You only know after a class has been used by multiple other classes (preferably “owned” by other developers), the class has need to be extended (preferably multiple times), and the dependent classes have not had to change (and the dependent developers have not complained). </a:t>
            </a:r>
          </a:p>
        </p:txBody>
      </p:sp>
      <p:sp>
        <p:nvSpPr>
          <p:cNvPr id="4" name="Slide Number Placeholder 3"/>
          <p:cNvSpPr>
            <a:spLocks noGrp="1"/>
          </p:cNvSpPr>
          <p:nvPr>
            <p:ph type="sldNum" sz="quarter" idx="10"/>
          </p:nvPr>
        </p:nvSpPr>
        <p:spPr/>
        <p:txBody>
          <a:bodyPr/>
          <a:lstStyle/>
          <a:p>
            <a:fld id="{5394DE12-7B9B-46AA-AC19-C30A49928B9B}" type="slidenum">
              <a:rPr lang="en-US" smtClean="0"/>
              <a:t>40</a:t>
            </a:fld>
            <a:endParaRPr lang="en-US"/>
          </a:p>
        </p:txBody>
      </p:sp>
    </p:spTree>
    <p:extLst>
      <p:ext uri="{BB962C8B-B14F-4D97-AF65-F5344CB8AC3E}">
        <p14:creationId xmlns:p14="http://schemas.microsoft.com/office/powerpoint/2010/main" val="8396600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For example a Manager class should  not have to behave differently depending on if a what type of workers. </a:t>
            </a:r>
          </a:p>
          <a:p>
            <a:r>
              <a:rPr lang="en-US" sz="1000" dirty="0"/>
              <a:t>One way to comply with Dependency Inversion Principle is to use an interface. An interface is a class-like data type that prescribes behaviors rather than data.</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41</a:t>
            </a:fld>
            <a:endParaRPr lang="en-US"/>
          </a:p>
        </p:txBody>
      </p:sp>
    </p:spTree>
    <p:extLst>
      <p:ext uri="{BB962C8B-B14F-4D97-AF65-F5344CB8AC3E}">
        <p14:creationId xmlns:p14="http://schemas.microsoft.com/office/powerpoint/2010/main" val="26669824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000" dirty="0"/>
              <a:t>The previous example has a minor flaw. Consider the </a:t>
            </a:r>
            <a:r>
              <a:rPr lang="en-US" sz="1000" dirty="0" err="1"/>
              <a:t>IWorker</a:t>
            </a:r>
            <a:r>
              <a:rPr lang="en-US" sz="1000" dirty="0"/>
              <a:t> interface. It specifies that workers both eat lunch and do work. What if we end up building and using robotic workers? They don’t have to eat. So, our definition of Worker includes too much and therefore can only be clumsily applied to situations where our understanding of what a worker is might change.</a:t>
            </a:r>
          </a:p>
        </p:txBody>
      </p:sp>
      <p:sp>
        <p:nvSpPr>
          <p:cNvPr id="4" name="Slide Number Placeholder 3"/>
          <p:cNvSpPr>
            <a:spLocks noGrp="1"/>
          </p:cNvSpPr>
          <p:nvPr>
            <p:ph type="sldNum" sz="quarter" idx="10"/>
          </p:nvPr>
        </p:nvSpPr>
        <p:spPr/>
        <p:txBody>
          <a:bodyPr/>
          <a:lstStyle/>
          <a:p>
            <a:fld id="{5394DE12-7B9B-46AA-AC19-C30A49928B9B}" type="slidenum">
              <a:rPr lang="en-US" smtClean="0"/>
              <a:t>42</a:t>
            </a:fld>
            <a:endParaRPr lang="en-US"/>
          </a:p>
        </p:txBody>
      </p:sp>
    </p:spTree>
    <p:extLst>
      <p:ext uri="{BB962C8B-B14F-4D97-AF65-F5344CB8AC3E}">
        <p14:creationId xmlns:p14="http://schemas.microsoft.com/office/powerpoint/2010/main" val="5209008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5394DE12-7B9B-46AA-AC19-C30A49928B9B}" type="slidenum">
              <a:rPr lang="en-US" smtClean="0"/>
              <a:t>43</a:t>
            </a:fld>
            <a:endParaRPr lang="en-US"/>
          </a:p>
        </p:txBody>
      </p:sp>
    </p:spTree>
    <p:extLst>
      <p:ext uri="{BB962C8B-B14F-4D97-AF65-F5344CB8AC3E}">
        <p14:creationId xmlns:p14="http://schemas.microsoft.com/office/powerpoint/2010/main" val="8331674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Bottom Line About These Principles</a:t>
            </a:r>
          </a:p>
          <a:p>
            <a:r>
              <a:rPr lang="en-US" sz="1000" dirty="0"/>
              <a:t>We’ll see these principles again as the course continues. </a:t>
            </a:r>
          </a:p>
          <a:p>
            <a:r>
              <a:rPr lang="en-US" sz="1000" dirty="0"/>
              <a:t> </a:t>
            </a:r>
          </a:p>
          <a:p>
            <a:r>
              <a:rPr lang="en-US" sz="1000" dirty="0"/>
              <a:t>This course mixes theory and practice</a:t>
            </a:r>
          </a:p>
          <a:p>
            <a:r>
              <a:rPr lang="en-US" sz="1000" dirty="0"/>
              <a:t>We will learn and re-learn these concepts as we learn three object-oriented programming languages. The patterns and principles should remain (largely) consistent across languages and platforms.</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44</a:t>
            </a:fld>
            <a:endParaRPr lang="en-US"/>
          </a:p>
        </p:txBody>
      </p:sp>
    </p:spTree>
    <p:extLst>
      <p:ext uri="{BB962C8B-B14F-4D97-AF65-F5344CB8AC3E}">
        <p14:creationId xmlns:p14="http://schemas.microsoft.com/office/powerpoint/2010/main" val="32143789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procedural (C) implementation of BMI would be a great example of Immobility… maybe a good example of  all three of these.  </a:t>
            </a:r>
          </a:p>
        </p:txBody>
      </p:sp>
      <p:sp>
        <p:nvSpPr>
          <p:cNvPr id="4" name="Slide Number Placeholder 3"/>
          <p:cNvSpPr>
            <a:spLocks noGrp="1"/>
          </p:cNvSpPr>
          <p:nvPr>
            <p:ph type="sldNum" sz="quarter" idx="10"/>
          </p:nvPr>
        </p:nvSpPr>
        <p:spPr/>
        <p:txBody>
          <a:bodyPr/>
          <a:lstStyle/>
          <a:p>
            <a:fld id="{5394DE12-7B9B-46AA-AC19-C30A49928B9B}" type="slidenum">
              <a:rPr lang="en-US" smtClean="0"/>
              <a:t>45</a:t>
            </a:fld>
            <a:endParaRPr lang="en-US"/>
          </a:p>
        </p:txBody>
      </p:sp>
    </p:spTree>
    <p:extLst>
      <p:ext uri="{BB962C8B-B14F-4D97-AF65-F5344CB8AC3E}">
        <p14:creationId xmlns:p14="http://schemas.microsoft.com/office/powerpoint/2010/main" val="24788086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5394DE12-7B9B-46AA-AC19-C30A49928B9B}" type="slidenum">
              <a:rPr lang="en-US" smtClean="0"/>
              <a:t>46</a:t>
            </a:fld>
            <a:endParaRPr lang="en-US"/>
          </a:p>
        </p:txBody>
      </p:sp>
    </p:spTree>
    <p:extLst>
      <p:ext uri="{BB962C8B-B14F-4D97-AF65-F5344CB8AC3E}">
        <p14:creationId xmlns:p14="http://schemas.microsoft.com/office/powerpoint/2010/main" val="32920345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You may have different reasons why you think it is important to learn object-oriented design and programming. That’s okay. </a:t>
            </a:r>
          </a:p>
        </p:txBody>
      </p:sp>
      <p:sp>
        <p:nvSpPr>
          <p:cNvPr id="4" name="Slide Number Placeholder 3"/>
          <p:cNvSpPr>
            <a:spLocks noGrp="1"/>
          </p:cNvSpPr>
          <p:nvPr>
            <p:ph type="sldNum" sz="quarter" idx="10"/>
          </p:nvPr>
        </p:nvSpPr>
        <p:spPr/>
        <p:txBody>
          <a:bodyPr/>
          <a:lstStyle/>
          <a:p>
            <a:fld id="{5394DE12-7B9B-46AA-AC19-C30A49928B9B}" type="slidenum">
              <a:rPr lang="en-US" smtClean="0"/>
              <a:t>47</a:t>
            </a:fld>
            <a:endParaRPr lang="en-US"/>
          </a:p>
        </p:txBody>
      </p:sp>
    </p:spTree>
    <p:extLst>
      <p:ext uri="{BB962C8B-B14F-4D97-AF65-F5344CB8AC3E}">
        <p14:creationId xmlns:p14="http://schemas.microsoft.com/office/powerpoint/2010/main" val="32184043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48</a:t>
            </a:fld>
            <a:endParaRPr lang="en-US"/>
          </a:p>
        </p:txBody>
      </p:sp>
    </p:spTree>
    <p:extLst>
      <p:ext uri="{BB962C8B-B14F-4D97-AF65-F5344CB8AC3E}">
        <p14:creationId xmlns:p14="http://schemas.microsoft.com/office/powerpoint/2010/main" val="42306672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49</a:t>
            </a:fld>
            <a:endParaRPr lang="en-US"/>
          </a:p>
        </p:txBody>
      </p:sp>
    </p:spTree>
    <p:extLst>
      <p:ext uri="{BB962C8B-B14F-4D97-AF65-F5344CB8AC3E}">
        <p14:creationId xmlns:p14="http://schemas.microsoft.com/office/powerpoint/2010/main" val="3226226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endParaRPr lang="en-US" sz="1000" dirty="0"/>
          </a:p>
          <a:p>
            <a:pPr lvl="0"/>
            <a:r>
              <a:rPr lang="en-US" sz="1000" dirty="0"/>
              <a:t>Walking through the slide, you will see that  words and terminology will be important as we discuss and learn new concepts. During the course I am sure you will notice that at times I will struggle with the attribute/property vs. data and method vs. procedure distinction when I am talking. I would like for us to try to make that distinction in our work  as we go through the term.</a:t>
            </a:r>
          </a:p>
          <a:p>
            <a:pPr lvl="0"/>
            <a:endParaRPr lang="en-US" sz="1000" dirty="0"/>
          </a:p>
          <a:p>
            <a:pPr lvl="0"/>
            <a:r>
              <a:rPr lang="en-US" sz="1000" dirty="0"/>
              <a:t>For the purposes of this class, “attributes” and “properties” will be used interchangeably to describe variable belonging to a class or object. Also “procedures” and “functions” will be used interchangeably.</a:t>
            </a:r>
          </a:p>
          <a:p>
            <a:pPr lvl="0"/>
            <a:endParaRPr lang="en-US" sz="1000" dirty="0"/>
          </a:p>
          <a:p>
            <a:pPr lvl="0"/>
            <a:r>
              <a:rPr lang="en-US" sz="1000" dirty="0"/>
              <a:t>Concepts/Patterns/Principles… Hours/Days/Months</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42593298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50</a:t>
            </a:fld>
            <a:endParaRPr lang="en-US"/>
          </a:p>
        </p:txBody>
      </p:sp>
    </p:spTree>
    <p:extLst>
      <p:ext uri="{BB962C8B-B14F-4D97-AF65-F5344CB8AC3E}">
        <p14:creationId xmlns:p14="http://schemas.microsoft.com/office/powerpoint/2010/main" val="21500616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51</a:t>
            </a:fld>
            <a:endParaRPr lang="en-US"/>
          </a:p>
        </p:txBody>
      </p:sp>
    </p:spTree>
    <p:extLst>
      <p:ext uri="{BB962C8B-B14F-4D97-AF65-F5344CB8AC3E}">
        <p14:creationId xmlns:p14="http://schemas.microsoft.com/office/powerpoint/2010/main" val="1155613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will utilize mostly Java and C# for our object-oriented programming examples. We may (or may not) do any Python work. Since it is often ‘unnatural’ to show procedural programming examples in Java, C#, or Python, we will implement programs in C to demonstrate procedure programming examples. Let me know if you have a desire to do some Python work… or work in another OOP language. If so, we can likely work something out. </a:t>
            </a:r>
          </a:p>
          <a:p>
            <a:endParaRPr lang="en-US" sz="1000" dirty="0"/>
          </a:p>
          <a:p>
            <a:r>
              <a:rPr lang="en-US" sz="1000" dirty="0"/>
              <a:t>Note that our reluctance to utilize C++ as a OOP learning tool is does not diminish the value of the C++ toolset. However, C++ is generally considered a very powerful set of tools with a  steep learning curve. It’s a very sharp knife… use it carefully.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3597448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Well let’s get started on a real-world example that will allow us to see how OOP is used, and to learn some of the basic concepts like classes and objects. I’ve picked a body mass index (BMI) calculator as our first example. If retrospect, I wish I would have used something with shapes or animals. However, I assure you that there will be no shortage of  shape and animal examples in the coming weeks. </a:t>
            </a:r>
          </a:p>
          <a:p>
            <a:endParaRPr lang="en-US" sz="1000" dirty="0"/>
          </a:p>
          <a:p>
            <a:r>
              <a:rPr lang="en-US" sz="1000" dirty="0"/>
              <a:t>Can you see how data and procedures/functions map directly to call attributes and methods? Even though it is a directly mapping, it is still good to get our terminology correct.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3044362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Now let’s look at some real code examples. You will quickly notice that I like to use real code examples over philosophical discussion topics. I will try to make the more important coding examples available to you on my GitHub account. Let me know if you see something and would like a copy. </a:t>
            </a:r>
          </a:p>
          <a:p>
            <a:endParaRPr lang="en-US" sz="1000" dirty="0"/>
          </a:p>
          <a:p>
            <a:r>
              <a:rPr lang="en-US" sz="1000" dirty="0"/>
              <a:t>We have quite a lot of code to look at here. Let’s start with the procedural C code. We have  data (height &amp; weight) and procedures (</a:t>
            </a:r>
            <a:r>
              <a:rPr lang="en-US" sz="1000" dirty="0" err="1"/>
              <a:t>CalcBMI</a:t>
            </a:r>
            <a:r>
              <a:rPr lang="en-US" sz="1000" dirty="0"/>
              <a:t>)…</a:t>
            </a:r>
          </a:p>
          <a:p>
            <a:endParaRPr lang="en-US" sz="1000" dirty="0"/>
          </a:p>
          <a:p>
            <a:r>
              <a:rPr lang="en-US" sz="1000" dirty="0"/>
              <a:t>We have a pretty simple formula…</a:t>
            </a:r>
          </a:p>
          <a:p>
            <a:endParaRPr lang="en-US" sz="1000" dirty="0"/>
          </a:p>
          <a:p>
            <a:r>
              <a:rPr lang="en-US" sz="1000" dirty="0"/>
              <a:t>When I coded this the first time I used ‘</a:t>
            </a:r>
            <a:r>
              <a:rPr lang="en-US" sz="1000" dirty="0" err="1"/>
              <a:t>int</a:t>
            </a:r>
            <a:r>
              <a:rPr lang="en-US" sz="1000" dirty="0"/>
              <a:t>’ instead of ‘float’ for all my variables. That  didn’t work very well. </a:t>
            </a:r>
          </a:p>
          <a:p>
            <a:endParaRPr lang="en-US" sz="1000" dirty="0"/>
          </a:p>
          <a:p>
            <a:r>
              <a:rPr lang="en-US" sz="1000" dirty="0"/>
              <a:t>If  you look carefully you will see that we still have a logic problem in both of  our implantations. Don’t worry we are going to get back to fix that using some of our OOP concepts. </a:t>
            </a:r>
          </a:p>
          <a:p>
            <a:endParaRPr lang="en-US" sz="1000" dirty="0"/>
          </a:p>
          <a:p>
            <a:r>
              <a:rPr lang="en-US" sz="1000" dirty="0"/>
              <a:t>For now let’s focus on looking through our first OOP Java implantation. We have our first class. Very nice, we will see many more of those. </a:t>
            </a:r>
          </a:p>
          <a:p>
            <a:endParaRPr lang="en-US" sz="1000" dirty="0"/>
          </a:p>
          <a:p>
            <a:r>
              <a:rPr lang="en-US" sz="1000" dirty="0"/>
              <a:t>Let’s go to the next slide to take a closer look at our class.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3893416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There we have it, a class. It has attributes (height &amp; weight) and a method (</a:t>
            </a:r>
            <a:r>
              <a:rPr lang="en-US" sz="1000" dirty="0" err="1"/>
              <a:t>CalcBMI</a:t>
            </a:r>
            <a:r>
              <a:rPr lang="en-US" sz="1000" dirty="0"/>
              <a:t>). Still has the same logic problem… but let’s wait on that. </a:t>
            </a:r>
          </a:p>
          <a:p>
            <a:endParaRPr lang="en-US" sz="1000" dirty="0"/>
          </a:p>
          <a:p>
            <a:r>
              <a:rPr lang="en-US" sz="1000" dirty="0"/>
              <a:t>Now we need to be able to use our class to do something. For that we need to create an instance of our class. </a:t>
            </a:r>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a:p>
        </p:txBody>
      </p:sp>
    </p:spTree>
    <p:extLst>
      <p:ext uri="{BB962C8B-B14F-4D97-AF65-F5344CB8AC3E}">
        <p14:creationId xmlns:p14="http://schemas.microsoft.com/office/powerpoint/2010/main" val="624647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1/24/2018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Unified_Modeling_Language"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oodesign.com/singleton-pattern.html"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hyperlink" Target="http://www.oodesign.com/factory-pattern.html"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Delegation_pattern"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s://en.wikipedia.org/wiki/Waterfall_model"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hyperlink" Target="https://en.wikipedia.org/wiki/Agile_software_development" TargetMode="External"/><Relationship Id="rId4" Type="http://schemas.openxmlformats.org/officeDocument/2006/relationships/hyperlink" Target="https://en.wikipedia.org/wiki/Iterative_and_incremental_developmen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en.wikipedia.org/wiki/Open_Unified_Process" TargetMode="External"/><Relationship Id="rId3" Type="http://schemas.openxmlformats.org/officeDocument/2006/relationships/hyperlink" Target="https://en.wikipedia.org/wiki/Waterfall_model" TargetMode="External"/><Relationship Id="rId7" Type="http://schemas.openxmlformats.org/officeDocument/2006/relationships/hyperlink" Target="http://en.wikipedia.org/wiki/Rational_Unified_Process"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hyperlink" Target="https://en.wikipedia.org/wiki/DOD-STD-2167A" TargetMode="External"/><Relationship Id="rId11" Type="http://schemas.openxmlformats.org/officeDocument/2006/relationships/hyperlink" Target="http://www.scaledagileframework.com/roadmap/" TargetMode="External"/><Relationship Id="rId5" Type="http://schemas.openxmlformats.org/officeDocument/2006/relationships/hyperlink" Target="https://en.wikipedia.org/wiki/Agile_software_development" TargetMode="External"/><Relationship Id="rId10" Type="http://schemas.openxmlformats.org/officeDocument/2006/relationships/hyperlink" Target="https://en.wikipedia.org/wiki/Kanban_(development)" TargetMode="External"/><Relationship Id="rId4" Type="http://schemas.openxmlformats.org/officeDocument/2006/relationships/hyperlink" Target="https://en.wikipedia.org/wiki/Iterative_and_incremental_development" TargetMode="External"/><Relationship Id="rId9" Type="http://schemas.openxmlformats.org/officeDocument/2006/relationships/hyperlink" Target="http://en.wikipedia.org/wiki/Scrum_(development)"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en.wikipedia.org/wiki/Waterfall_model" TargetMode="External"/><Relationship Id="rId7" Type="http://schemas.openxmlformats.org/officeDocument/2006/relationships/hyperlink" Target="https://en.wikipedia.org/wiki/DevOps"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hyperlink" Target="https://en.wikipedia.org/wiki/Extreme_programming" TargetMode="External"/><Relationship Id="rId5" Type="http://schemas.openxmlformats.org/officeDocument/2006/relationships/hyperlink" Target="https://en.wikipedia.org/wiki/Agile_software_development" TargetMode="External"/><Relationship Id="rId4" Type="http://schemas.openxmlformats.org/officeDocument/2006/relationships/hyperlink" Target="https://en.wikipedia.org/wiki/Iterative_and_incremental_developmen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3078499"/>
          </a:xfrm>
        </p:spPr>
        <p:txBody>
          <a:bodyPr>
            <a:normAutofit/>
          </a:bodyPr>
          <a:lstStyle/>
          <a:p>
            <a:r>
              <a:rPr lang="en-US" sz="4800" dirty="0"/>
              <a:t>Introduction to </a:t>
            </a:r>
            <a:br>
              <a:rPr lang="en-US" sz="4800" dirty="0"/>
            </a:br>
            <a:r>
              <a:rPr lang="en-US" sz="4800" dirty="0"/>
              <a:t>Object-Oriented Programming</a:t>
            </a:r>
          </a:p>
        </p:txBody>
      </p:sp>
      <p:sp>
        <p:nvSpPr>
          <p:cNvPr id="3" name="Subtitle 2"/>
          <p:cNvSpPr>
            <a:spLocks noGrp="1"/>
          </p:cNvSpPr>
          <p:nvPr>
            <p:ph type="subTitle" idx="1"/>
          </p:nvPr>
        </p:nvSpPr>
        <p:spPr>
          <a:xfrm>
            <a:off x="1524000" y="4523590"/>
            <a:ext cx="9144000" cy="1276469"/>
          </a:xfrm>
        </p:spPr>
        <p:txBody>
          <a:bodyPr>
            <a:normAutofit lnSpcReduction="10000"/>
          </a:bodyPr>
          <a:lstStyle/>
          <a:p>
            <a:pPr algn="l"/>
            <a:endParaRPr lang="en-US" dirty="0"/>
          </a:p>
          <a:p>
            <a:pPr algn="l"/>
            <a:endParaRPr lang="en-US" dirty="0"/>
          </a:p>
          <a:p>
            <a:pPr algn="l"/>
            <a:r>
              <a:rPr lang="en-US" dirty="0"/>
              <a:t>Eric Pogue</a:t>
            </a:r>
          </a:p>
        </p:txBody>
      </p:sp>
      <p:pic>
        <p:nvPicPr>
          <p:cNvPr id="4" name="Content Placeholder 4"/>
          <p:cNvPicPr>
            <a:picLocks noChangeAspect="1"/>
          </p:cNvPicPr>
          <p:nvPr/>
        </p:nvPicPr>
        <p:blipFill>
          <a:blip r:embed="rId3"/>
          <a:stretch>
            <a:fillRect/>
          </a:stretch>
        </p:blipFill>
        <p:spPr>
          <a:xfrm>
            <a:off x="8697433" y="376717"/>
            <a:ext cx="2656367" cy="1366321"/>
          </a:xfrm>
          <a:prstGeom prst="rect">
            <a:avLst/>
          </a:prstGeom>
        </p:spPr>
      </p:pic>
    </p:spTree>
    <p:extLst>
      <p:ext uri="{BB962C8B-B14F-4D97-AF65-F5344CB8AC3E}">
        <p14:creationId xmlns:p14="http://schemas.microsoft.com/office/powerpoint/2010/main" val="338893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200" dirty="0"/>
              <a:t>Distinguish Between a Class and an Object</a:t>
            </a:r>
          </a:p>
        </p:txBody>
      </p:sp>
      <p:sp>
        <p:nvSpPr>
          <p:cNvPr id="3" name="Oval 2"/>
          <p:cNvSpPr/>
          <p:nvPr/>
        </p:nvSpPr>
        <p:spPr>
          <a:xfrm>
            <a:off x="5775473" y="3784332"/>
            <a:ext cx="4441806" cy="911381"/>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6960805" y="202482"/>
            <a:ext cx="565426" cy="309217"/>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915000" y="1369691"/>
            <a:ext cx="4114800" cy="3226565"/>
          </a:xfrm>
          <a:prstGeom prst="rect">
            <a:avLst/>
          </a:prstGeom>
        </p:spPr>
      </p:pic>
      <p:sp>
        <p:nvSpPr>
          <p:cNvPr id="11"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2"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36850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for Weeks 1 &amp; 2</a:t>
            </a:r>
            <a:endParaRPr lang="en-US" sz="3600" b="1" i="1" u="sng" dirty="0"/>
          </a:p>
        </p:txBody>
      </p:sp>
      <p:sp>
        <p:nvSpPr>
          <p:cNvPr id="3" name="Content Placeholder 2"/>
          <p:cNvSpPr>
            <a:spLocks noGrp="1"/>
          </p:cNvSpPr>
          <p:nvPr>
            <p:ph idx="1"/>
          </p:nvPr>
        </p:nvSpPr>
        <p:spPr>
          <a:xfrm>
            <a:off x="838200" y="1159336"/>
            <a:ext cx="10718950" cy="5463343"/>
          </a:xfrm>
        </p:spPr>
        <p:txBody>
          <a:bodyPr>
            <a:normAutofit fontScale="92500" lnSpcReduction="10000"/>
          </a:bodyPr>
          <a:lstStyle/>
          <a:p>
            <a:pPr marL="457200" indent="-457200">
              <a:buFont typeface="+mj-lt"/>
              <a:buAutoNum type="arabicPeriod"/>
            </a:pPr>
            <a:r>
              <a:rPr lang="en-US" sz="2200" dirty="0">
                <a:solidFill>
                  <a:schemeClr val="bg1">
                    <a:lumMod val="75000"/>
                  </a:schemeClr>
                </a:solidFill>
              </a:rPr>
              <a:t>Define object-oriented programming</a:t>
            </a:r>
          </a:p>
          <a:p>
            <a:pPr marL="457200" indent="-457200">
              <a:buFont typeface="+mj-lt"/>
              <a:buAutoNum type="arabicPeriod"/>
            </a:pPr>
            <a:r>
              <a:rPr lang="en-US" sz="2200" dirty="0">
                <a:solidFill>
                  <a:schemeClr val="bg1">
                    <a:lumMod val="75000"/>
                  </a:schemeClr>
                </a:solidFill>
              </a:rPr>
              <a:t>Review object-oriented language and tool selection</a:t>
            </a:r>
          </a:p>
          <a:p>
            <a:pPr marL="457200" indent="-457200">
              <a:buFont typeface="+mj-lt"/>
              <a:buAutoNum type="arabicPeriod"/>
            </a:pPr>
            <a:r>
              <a:rPr lang="en-US" sz="2200" dirty="0">
                <a:solidFill>
                  <a:schemeClr val="bg1">
                    <a:lumMod val="75000"/>
                  </a:schemeClr>
                </a:solidFill>
              </a:rPr>
              <a:t>Demonstrate object-oriented programming </a:t>
            </a:r>
            <a:r>
              <a:rPr lang="en-US" sz="2200" u="sng" dirty="0">
                <a:solidFill>
                  <a:schemeClr val="bg1">
                    <a:lumMod val="75000"/>
                  </a:schemeClr>
                </a:solidFill>
              </a:rPr>
              <a:t>concepts</a:t>
            </a:r>
            <a:r>
              <a:rPr lang="en-US" sz="2200" dirty="0">
                <a:solidFill>
                  <a:schemeClr val="bg1">
                    <a:lumMod val="75000"/>
                  </a:schemeClr>
                </a:solidFill>
              </a:rPr>
              <a:t> with examples</a:t>
            </a:r>
          </a:p>
          <a:p>
            <a:pPr marL="457200" indent="-457200">
              <a:buFont typeface="+mj-lt"/>
              <a:buAutoNum type="arabicPeriod"/>
            </a:pPr>
            <a:r>
              <a:rPr lang="en-US" sz="2200" dirty="0">
                <a:solidFill>
                  <a:schemeClr val="bg1">
                    <a:lumMod val="75000"/>
                  </a:schemeClr>
                </a:solidFill>
              </a:rPr>
              <a:t>Distinguish between a class and an object</a:t>
            </a:r>
          </a:p>
          <a:p>
            <a:pPr marL="457200" indent="-457200">
              <a:buFont typeface="+mj-lt"/>
              <a:buAutoNum type="arabicPeriod"/>
            </a:pPr>
            <a:r>
              <a:rPr lang="en-US" sz="2200" dirty="0"/>
              <a:t>Identify and define “six” object-oriented concepts</a:t>
            </a:r>
          </a:p>
          <a:p>
            <a:pPr marL="457200" indent="-457200">
              <a:buFont typeface="+mj-lt"/>
              <a:buAutoNum type="arabicPeriod"/>
            </a:pPr>
            <a:r>
              <a:rPr lang="en-US" sz="2200" dirty="0"/>
              <a:t>Identify the superclass and the subclass in an inheritance relationship</a:t>
            </a:r>
          </a:p>
          <a:p>
            <a:pPr marL="457200" indent="-457200">
              <a:buFont typeface="+mj-lt"/>
              <a:buAutoNum type="arabicPeriod"/>
            </a:pPr>
            <a:r>
              <a:rPr lang="en-US" sz="2200" dirty="0"/>
              <a:t>Demonstrate inheritance, ownership, and abstraction in snippets of Java code</a:t>
            </a:r>
          </a:p>
          <a:p>
            <a:pPr marL="457200" indent="-457200">
              <a:buFont typeface="+mj-lt"/>
              <a:buAutoNum type="arabicPeriod"/>
            </a:pPr>
            <a:r>
              <a:rPr lang="en-US" sz="2200" dirty="0"/>
              <a:t>Distinguish between aggregation and composition</a:t>
            </a:r>
          </a:p>
          <a:p>
            <a:pPr marL="457200" indent="-457200">
              <a:buFont typeface="+mj-lt"/>
              <a:buAutoNum type="arabicPeriod"/>
            </a:pPr>
            <a:r>
              <a:rPr lang="en-US" sz="2200" dirty="0"/>
              <a:t>Position object-oriented programming within Software Development Lifecycle (SDLC)</a:t>
            </a:r>
          </a:p>
          <a:p>
            <a:pPr marL="457200" indent="-457200">
              <a:buFont typeface="+mj-lt"/>
              <a:buAutoNum type="arabicPeriod"/>
            </a:pPr>
            <a:r>
              <a:rPr lang="en-US" sz="2200" dirty="0"/>
              <a:t>Depict classes and their relationships using UML class diagrams</a:t>
            </a:r>
          </a:p>
          <a:p>
            <a:pPr marL="457200" indent="-457200">
              <a:buFont typeface="+mj-lt"/>
              <a:buAutoNum type="arabicPeriod"/>
            </a:pPr>
            <a:r>
              <a:rPr lang="en-US" sz="2200" dirty="0"/>
              <a:t>Define and discuss common object-oriented design </a:t>
            </a:r>
            <a:r>
              <a:rPr lang="en-US" sz="2200" u="sng" dirty="0"/>
              <a:t>patterns</a:t>
            </a:r>
            <a:r>
              <a:rPr lang="en-US" sz="2200" dirty="0"/>
              <a:t> </a:t>
            </a:r>
          </a:p>
          <a:p>
            <a:pPr marL="457200" indent="-457200">
              <a:buFont typeface="+mj-lt"/>
              <a:buAutoNum type="arabicPeriod"/>
            </a:pPr>
            <a:r>
              <a:rPr lang="en-US" sz="2200" dirty="0"/>
              <a:t>Define and discuss common object-oriented design </a:t>
            </a:r>
            <a:r>
              <a:rPr lang="en-US" sz="2200" u="sng" dirty="0"/>
              <a:t>principles</a:t>
            </a:r>
            <a:r>
              <a:rPr lang="en-US" sz="2200" dirty="0"/>
              <a:t> and characteristics of bad software </a:t>
            </a:r>
          </a:p>
          <a:p>
            <a:pPr marL="457200" indent="-457200">
              <a:buFont typeface="+mj-lt"/>
              <a:buAutoNum type="arabicPeriod"/>
            </a:pPr>
            <a:r>
              <a:rPr lang="en-US" sz="2200" dirty="0"/>
              <a:t>Recap: How is object-oriented programming different</a:t>
            </a:r>
          </a:p>
          <a:p>
            <a:pPr marL="457200" indent="-457200">
              <a:buFont typeface="+mj-lt"/>
              <a:buAutoNum type="arabicPeriod"/>
            </a:pPr>
            <a:r>
              <a:rPr lang="en-US" sz="2200" dirty="0"/>
              <a:t>Recap: Why did we choose to learn an object-oriented approach in developing software</a:t>
            </a:r>
          </a:p>
        </p:txBody>
      </p:sp>
    </p:spTree>
    <p:extLst>
      <p:ext uri="{BB962C8B-B14F-4D97-AF65-F5344CB8AC3E}">
        <p14:creationId xmlns:p14="http://schemas.microsoft.com/office/powerpoint/2010/main" val="3658688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Session 2</a:t>
            </a:r>
            <a:endParaRPr lang="en-US" sz="3600" b="1" i="1" u="sng" dirty="0"/>
          </a:p>
        </p:txBody>
      </p:sp>
      <p:sp>
        <p:nvSpPr>
          <p:cNvPr id="3" name="Content Placeholder 2"/>
          <p:cNvSpPr>
            <a:spLocks noGrp="1"/>
          </p:cNvSpPr>
          <p:nvPr>
            <p:ph idx="1"/>
          </p:nvPr>
        </p:nvSpPr>
        <p:spPr>
          <a:xfrm>
            <a:off x="838200" y="1051756"/>
            <a:ext cx="10622974" cy="5463343"/>
          </a:xfrm>
        </p:spPr>
        <p:txBody>
          <a:bodyPr>
            <a:normAutofit/>
          </a:bodyPr>
          <a:lstStyle/>
          <a:p>
            <a:pPr marL="457200" indent="-457200">
              <a:spcBef>
                <a:spcPts val="1800"/>
              </a:spcBef>
              <a:buFont typeface="+mj-lt"/>
              <a:buAutoNum type="arabicPeriod" startAt="5"/>
            </a:pPr>
            <a:r>
              <a:rPr lang="en-US" sz="2200" dirty="0"/>
              <a:t>Identify and define “six” object-oriented </a:t>
            </a:r>
            <a:r>
              <a:rPr lang="en-US" sz="2200" u="sng" dirty="0"/>
              <a:t>concepts</a:t>
            </a:r>
          </a:p>
          <a:p>
            <a:pPr marL="457200" indent="-457200">
              <a:spcBef>
                <a:spcPts val="1800"/>
              </a:spcBef>
              <a:buFont typeface="+mj-lt"/>
              <a:buAutoNum type="arabicPeriod" startAt="5"/>
            </a:pPr>
            <a:r>
              <a:rPr lang="en-US" sz="2200" dirty="0"/>
              <a:t>Identify the superclass and the subclass in an inheritance relationship</a:t>
            </a:r>
          </a:p>
          <a:p>
            <a:pPr marL="457200" indent="-457200">
              <a:spcBef>
                <a:spcPts val="1800"/>
              </a:spcBef>
              <a:buFont typeface="+mj-lt"/>
              <a:buAutoNum type="arabicPeriod" startAt="5"/>
            </a:pPr>
            <a:r>
              <a:rPr lang="en-US" sz="2200" dirty="0"/>
              <a:t>Demonstrate inheritance, ownership, and abstraction in snippets of Java code</a:t>
            </a:r>
          </a:p>
          <a:p>
            <a:pPr marL="457200" indent="-457200">
              <a:spcBef>
                <a:spcPts val="1800"/>
              </a:spcBef>
              <a:buFont typeface="+mj-lt"/>
              <a:buAutoNum type="arabicPeriod" startAt="5"/>
            </a:pPr>
            <a:r>
              <a:rPr lang="en-US" sz="2200" dirty="0"/>
              <a:t>Distinguish between aggregation and composition</a:t>
            </a:r>
          </a:p>
          <a:p>
            <a:pPr marL="457200" indent="-457200">
              <a:spcBef>
                <a:spcPts val="1800"/>
              </a:spcBef>
              <a:buFont typeface="+mj-lt"/>
              <a:buAutoNum type="arabicPeriod" startAt="5"/>
            </a:pPr>
            <a:r>
              <a:rPr lang="en-US" sz="2200" dirty="0"/>
              <a:t>Position object-oriented programming within Software Development Lifecycle (SDLC)</a:t>
            </a:r>
          </a:p>
          <a:p>
            <a:pPr marL="457200" indent="-457200">
              <a:spcBef>
                <a:spcPts val="1800"/>
              </a:spcBef>
              <a:buFont typeface="+mj-lt"/>
              <a:buAutoNum type="arabicPeriod" startAt="5"/>
            </a:pPr>
            <a:r>
              <a:rPr lang="en-US" sz="2200" dirty="0"/>
              <a:t>Depict classes and their relationships using UML class diagrams</a:t>
            </a:r>
          </a:p>
          <a:p>
            <a:pPr marL="0" indent="0">
              <a:buNone/>
            </a:pPr>
            <a:endParaRPr lang="en-US" sz="2200" dirty="0"/>
          </a:p>
        </p:txBody>
      </p:sp>
    </p:spTree>
    <p:extLst>
      <p:ext uri="{BB962C8B-B14F-4D97-AF65-F5344CB8AC3E}">
        <p14:creationId xmlns:p14="http://schemas.microsoft.com/office/powerpoint/2010/main" val="3841299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The “six” (Three plus) Object-Oriented Concepts</a:t>
            </a:r>
          </a:p>
        </p:txBody>
      </p:sp>
      <p:sp>
        <p:nvSpPr>
          <p:cNvPr id="3" name="Content Placeholder 2"/>
          <p:cNvSpPr>
            <a:spLocks noGrp="1"/>
          </p:cNvSpPr>
          <p:nvPr>
            <p:ph idx="1"/>
          </p:nvPr>
        </p:nvSpPr>
        <p:spPr>
          <a:xfrm>
            <a:off x="838200" y="1051756"/>
            <a:ext cx="10622974" cy="5522780"/>
          </a:xfrm>
        </p:spPr>
        <p:txBody>
          <a:bodyPr>
            <a:noAutofit/>
          </a:bodyPr>
          <a:lstStyle/>
          <a:p>
            <a:pPr marL="0" indent="0">
              <a:buNone/>
            </a:pPr>
            <a:endParaRPr lang="en-US" sz="3200" u="sng" dirty="0">
              <a:latin typeface="+mj-lt"/>
            </a:endParaRPr>
          </a:p>
          <a:p>
            <a:pPr marL="0" indent="0">
              <a:buNone/>
            </a:pPr>
            <a:r>
              <a:rPr lang="en-US" sz="3200" u="sng" dirty="0">
                <a:latin typeface="+mj-lt"/>
              </a:rPr>
              <a:t>Object-oriented concepts:</a:t>
            </a:r>
          </a:p>
          <a:p>
            <a:pPr marL="457200" indent="-457200">
              <a:spcBef>
                <a:spcPts val="1800"/>
              </a:spcBef>
              <a:buFont typeface="+mj-lt"/>
              <a:buAutoNum type="arabicPeriod"/>
            </a:pPr>
            <a:r>
              <a:rPr lang="en-US" sz="2000" b="1" dirty="0"/>
              <a:t>Encapsulation</a:t>
            </a:r>
            <a:r>
              <a:rPr lang="en-US" sz="2000" dirty="0"/>
              <a:t>… and Information Hiding </a:t>
            </a:r>
          </a:p>
          <a:p>
            <a:pPr marL="457200" indent="-457200">
              <a:spcBef>
                <a:spcPts val="1800"/>
              </a:spcBef>
              <a:buFont typeface="+mj-lt"/>
              <a:buAutoNum type="arabicPeriod"/>
            </a:pPr>
            <a:r>
              <a:rPr lang="en-US" sz="2000" b="1" dirty="0"/>
              <a:t>Inheritance</a:t>
            </a:r>
            <a:r>
              <a:rPr lang="en-US" sz="2000" dirty="0"/>
              <a:t>… and Abstraction</a:t>
            </a:r>
          </a:p>
          <a:p>
            <a:pPr marL="457200" indent="-457200">
              <a:spcBef>
                <a:spcPts val="1800"/>
              </a:spcBef>
              <a:buFont typeface="+mj-lt"/>
              <a:buAutoNum type="arabicPeriod"/>
            </a:pPr>
            <a:r>
              <a:rPr lang="en-US" sz="2000" b="1" dirty="0"/>
              <a:t>Polymorphism</a:t>
            </a:r>
          </a:p>
          <a:p>
            <a:pPr marL="0" indent="0">
              <a:spcBef>
                <a:spcPts val="1800"/>
              </a:spcBef>
              <a:buNone/>
            </a:pPr>
            <a:r>
              <a:rPr lang="en-US" sz="2000" dirty="0"/>
              <a:t>Plus… Composition &amp; Aggregation </a:t>
            </a:r>
          </a:p>
        </p:txBody>
      </p:sp>
    </p:spTree>
    <p:extLst>
      <p:ext uri="{BB962C8B-B14F-4D97-AF65-F5344CB8AC3E}">
        <p14:creationId xmlns:p14="http://schemas.microsoft.com/office/powerpoint/2010/main" val="2856114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Encapsulation</a:t>
            </a:r>
            <a:r>
              <a:rPr lang="en-US" sz="2000" dirty="0"/>
              <a:t>: Wrapping properties and methods into a class and minimizing the scope of those properties and methods.</a:t>
            </a:r>
          </a:p>
          <a:p>
            <a:pPr marL="0" indent="0">
              <a:buNone/>
            </a:pPr>
            <a:r>
              <a:rPr lang="en-US" sz="2000" u="sng" dirty="0"/>
              <a:t>Information Hiding</a:t>
            </a:r>
            <a:r>
              <a:rPr lang="en-US" sz="2000" dirty="0"/>
              <a:t>: Minimize visibility/scope of data, attributes, functions, and methods.</a:t>
            </a:r>
          </a:p>
        </p:txBody>
      </p:sp>
    </p:spTree>
    <p:extLst>
      <p:ext uri="{BB962C8B-B14F-4D97-AF65-F5344CB8AC3E}">
        <p14:creationId xmlns:p14="http://schemas.microsoft.com/office/powerpoint/2010/main" val="3692394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Inheritance &amp; Abstraction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Inheritance</a:t>
            </a:r>
            <a:r>
              <a:rPr lang="en-US" sz="2000" dirty="0"/>
              <a:t>: When one class acquires the properties and methods of another class it is called Inheritance. </a:t>
            </a:r>
          </a:p>
          <a:p>
            <a:pPr marL="0" indent="0">
              <a:buNone/>
            </a:pPr>
            <a:r>
              <a:rPr lang="en-US" sz="2000" u="sng" dirty="0"/>
              <a:t>Abstraction</a:t>
            </a:r>
            <a:r>
              <a:rPr lang="en-US" sz="2000" dirty="0"/>
              <a:t>: Something is abstract when it is a concept but is not concrete or defined enough to actually be built. Generally, in OO design, we start with abstract things, and then we build on them through Inheritance. </a:t>
            </a:r>
          </a:p>
        </p:txBody>
      </p:sp>
      <p:pic>
        <p:nvPicPr>
          <p:cNvPr id="5" name="Picture 4"/>
          <p:cNvPicPr>
            <a:picLocks noChangeAspect="1"/>
          </p:cNvPicPr>
          <p:nvPr/>
        </p:nvPicPr>
        <p:blipFill>
          <a:blip r:embed="rId3"/>
          <a:stretch>
            <a:fillRect/>
          </a:stretch>
        </p:blipFill>
        <p:spPr>
          <a:xfrm>
            <a:off x="7298199" y="1825625"/>
            <a:ext cx="4114800" cy="2197584"/>
          </a:xfrm>
          <a:prstGeom prst="rect">
            <a:avLst/>
          </a:prstGeom>
        </p:spPr>
      </p:pic>
    </p:spTree>
    <p:extLst>
      <p:ext uri="{BB962C8B-B14F-4D97-AF65-F5344CB8AC3E}">
        <p14:creationId xmlns:p14="http://schemas.microsoft.com/office/powerpoint/2010/main" val="793643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Polymorphism</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Polymorphism</a:t>
            </a:r>
            <a:r>
              <a:rPr lang="en-US" sz="2000" dirty="0"/>
              <a:t>: Polymorphism enables you to process collections of related things generically. This is particularly useful when you want to use a loop to march through a collection of items. </a:t>
            </a:r>
          </a:p>
        </p:txBody>
      </p:sp>
      <p:pic>
        <p:nvPicPr>
          <p:cNvPr id="4" name="Picture 3"/>
          <p:cNvPicPr>
            <a:picLocks noChangeAspect="1"/>
          </p:cNvPicPr>
          <p:nvPr/>
        </p:nvPicPr>
        <p:blipFill>
          <a:blip r:embed="rId3"/>
          <a:stretch>
            <a:fillRect/>
          </a:stretch>
        </p:blipFill>
        <p:spPr>
          <a:xfrm>
            <a:off x="7298199" y="1825625"/>
            <a:ext cx="4114800" cy="1529176"/>
          </a:xfrm>
          <a:prstGeom prst="rect">
            <a:avLst/>
          </a:prstGeom>
        </p:spPr>
      </p:pic>
    </p:spTree>
    <p:extLst>
      <p:ext uri="{BB962C8B-B14F-4D97-AF65-F5344CB8AC3E}">
        <p14:creationId xmlns:p14="http://schemas.microsoft.com/office/powerpoint/2010/main" val="4111564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915000" y="1369691"/>
            <a:ext cx="4114800" cy="3226565"/>
          </a:xfrm>
          <a:prstGeom prst="rect">
            <a:avLst/>
          </a:prstGeom>
        </p:spPr>
      </p:pic>
      <p:pic>
        <p:nvPicPr>
          <p:cNvPr id="17" name="Picture 16"/>
          <p:cNvPicPr>
            <a:picLocks noChangeAspect="1"/>
          </p:cNvPicPr>
          <p:nvPr/>
        </p:nvPicPr>
        <p:blipFill>
          <a:blip r:embed="rId4"/>
          <a:stretch>
            <a:fillRect/>
          </a:stretch>
        </p:blipFill>
        <p:spPr>
          <a:xfrm>
            <a:off x="5921307" y="1369692"/>
            <a:ext cx="4114800" cy="3904314"/>
          </a:xfrm>
          <a:prstGeom prst="rect">
            <a:avLst/>
          </a:prstGeom>
        </p:spPr>
      </p:pic>
      <p:sp>
        <p:nvSpPr>
          <p:cNvPr id="2" name="Title 1"/>
          <p:cNvSpPr>
            <a:spLocks noGrp="1"/>
          </p:cNvSpPr>
          <p:nvPr>
            <p:ph type="title"/>
          </p:nvPr>
        </p:nvSpPr>
        <p:spPr>
          <a:xfrm>
            <a:off x="838200" y="365126"/>
            <a:ext cx="2739656" cy="757272"/>
          </a:xfrm>
        </p:spPr>
        <p:txBody>
          <a:bodyPr>
            <a:noAutofit/>
          </a:bodyPr>
          <a:lstStyle/>
          <a:p>
            <a:r>
              <a:rPr lang="en-US" sz="3600" dirty="0"/>
              <a:t>The Problem? </a:t>
            </a:r>
          </a:p>
        </p:txBody>
      </p:sp>
      <p:sp>
        <p:nvSpPr>
          <p:cNvPr id="10" name="Title 1"/>
          <p:cNvSpPr txBox="1">
            <a:spLocks/>
          </p:cNvSpPr>
          <p:nvPr/>
        </p:nvSpPr>
        <p:spPr>
          <a:xfrm>
            <a:off x="3525493" y="368745"/>
            <a:ext cx="8446790" cy="7572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t>BMI formula assumes M (height) and KG (weight) </a:t>
            </a:r>
          </a:p>
        </p:txBody>
      </p:sp>
      <p:sp>
        <p:nvSpPr>
          <p:cNvPr id="12"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3"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413202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915000" y="1369691"/>
            <a:ext cx="4114800" cy="3226565"/>
          </a:xfrm>
          <a:prstGeom prst="rect">
            <a:avLst/>
          </a:prstGeom>
        </p:spPr>
      </p:pic>
      <p:sp>
        <p:nvSpPr>
          <p:cNvPr id="2" name="Title 1"/>
          <p:cNvSpPr>
            <a:spLocks noGrp="1"/>
          </p:cNvSpPr>
          <p:nvPr>
            <p:ph type="title"/>
          </p:nvPr>
        </p:nvSpPr>
        <p:spPr>
          <a:xfrm>
            <a:off x="838200" y="365126"/>
            <a:ext cx="10381488" cy="757272"/>
          </a:xfrm>
        </p:spPr>
        <p:txBody>
          <a:bodyPr>
            <a:normAutofit/>
          </a:bodyPr>
          <a:lstStyle/>
          <a:p>
            <a:r>
              <a:rPr lang="en-US" sz="3600" dirty="0"/>
              <a:t>Revising Procedural (C) BMI Implementation</a:t>
            </a:r>
          </a:p>
        </p:txBody>
      </p:sp>
      <p:sp>
        <p:nvSpPr>
          <p:cNvPr id="12"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3"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u="sng" dirty="0"/>
              <a:t>Procedural BMI (C) - revised:</a:t>
            </a:r>
          </a:p>
          <a:p>
            <a:pPr marL="0" indent="0">
              <a:buFont typeface="Arial" panose="020B0604020202020204" pitchFamily="34" charset="0"/>
              <a:buNone/>
            </a:pPr>
            <a:endParaRPr lang="en-US" sz="2400" dirty="0"/>
          </a:p>
        </p:txBody>
      </p:sp>
      <p:pic>
        <p:nvPicPr>
          <p:cNvPr id="8" name="Picture 7"/>
          <p:cNvPicPr>
            <a:picLocks noChangeAspect="1"/>
          </p:cNvPicPr>
          <p:nvPr/>
        </p:nvPicPr>
        <p:blipFill>
          <a:blip r:embed="rId4"/>
          <a:stretch>
            <a:fillRect/>
          </a:stretch>
        </p:blipFill>
        <p:spPr>
          <a:xfrm>
            <a:off x="5926518" y="1369691"/>
            <a:ext cx="4114800" cy="4750686"/>
          </a:xfrm>
          <a:prstGeom prst="rect">
            <a:avLst/>
          </a:prstGeom>
        </p:spPr>
      </p:pic>
      <p:sp>
        <p:nvSpPr>
          <p:cNvPr id="3" name="Rectangle 2"/>
          <p:cNvSpPr/>
          <p:nvPr/>
        </p:nvSpPr>
        <p:spPr>
          <a:xfrm>
            <a:off x="915000" y="2048256"/>
            <a:ext cx="4114800" cy="333756"/>
          </a:xfrm>
          <a:prstGeom prst="rect">
            <a:avLst/>
          </a:prstGeom>
          <a:solidFill>
            <a:schemeClr val="accent1">
              <a:lumMod val="60000"/>
              <a:lumOff val="40000"/>
              <a:alpha val="2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26518" y="2566416"/>
            <a:ext cx="4114800" cy="333756"/>
          </a:xfrm>
          <a:prstGeom prst="rect">
            <a:avLst/>
          </a:prstGeom>
          <a:solidFill>
            <a:schemeClr val="accent1">
              <a:lumMod val="60000"/>
              <a:lumOff val="40000"/>
              <a:alpha val="2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5000" y="2551525"/>
            <a:ext cx="4114800" cy="509052"/>
          </a:xfrm>
          <a:prstGeom prst="rect">
            <a:avLst/>
          </a:prstGeom>
          <a:solidFill>
            <a:schemeClr val="accent4">
              <a:lumMod val="60000"/>
              <a:lumOff val="40000"/>
              <a:alpha val="20000"/>
            </a:schemeClr>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926518" y="3060577"/>
            <a:ext cx="4114800" cy="509052"/>
          </a:xfrm>
          <a:prstGeom prst="rect">
            <a:avLst/>
          </a:prstGeom>
          <a:solidFill>
            <a:schemeClr val="accent4">
              <a:lumMod val="60000"/>
              <a:lumOff val="40000"/>
              <a:alpha val="20000"/>
            </a:schemeClr>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496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915000" y="1369691"/>
            <a:ext cx="4114800" cy="3226565"/>
          </a:xfrm>
          <a:prstGeom prst="rect">
            <a:avLst/>
          </a:prstGeom>
        </p:spPr>
      </p:pic>
      <p:sp>
        <p:nvSpPr>
          <p:cNvPr id="2" name="Title 1"/>
          <p:cNvSpPr>
            <a:spLocks noGrp="1"/>
          </p:cNvSpPr>
          <p:nvPr>
            <p:ph type="title"/>
          </p:nvPr>
        </p:nvSpPr>
        <p:spPr>
          <a:xfrm>
            <a:off x="838200" y="365126"/>
            <a:ext cx="10381488" cy="757272"/>
          </a:xfrm>
        </p:spPr>
        <p:txBody>
          <a:bodyPr>
            <a:normAutofit/>
          </a:bodyPr>
          <a:lstStyle/>
          <a:p>
            <a:r>
              <a:rPr lang="en-US" sz="3600" dirty="0"/>
              <a:t>Revising Procedural (C) BMI Implementation</a:t>
            </a:r>
          </a:p>
        </p:txBody>
      </p:sp>
      <p:sp>
        <p:nvSpPr>
          <p:cNvPr id="12"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3"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u="sng" dirty="0"/>
              <a:t>Procedural BMI (C) - revised:</a:t>
            </a:r>
          </a:p>
          <a:p>
            <a:pPr marL="0" indent="0">
              <a:buFont typeface="Arial" panose="020B0604020202020204" pitchFamily="34" charset="0"/>
              <a:buNone/>
            </a:pPr>
            <a:endParaRPr lang="en-US" sz="2400" dirty="0"/>
          </a:p>
        </p:txBody>
      </p:sp>
      <p:pic>
        <p:nvPicPr>
          <p:cNvPr id="8" name="Picture 7"/>
          <p:cNvPicPr>
            <a:picLocks noChangeAspect="1"/>
          </p:cNvPicPr>
          <p:nvPr/>
        </p:nvPicPr>
        <p:blipFill>
          <a:blip r:embed="rId4"/>
          <a:stretch>
            <a:fillRect/>
          </a:stretch>
        </p:blipFill>
        <p:spPr>
          <a:xfrm>
            <a:off x="5926518" y="1369691"/>
            <a:ext cx="4114800" cy="4750686"/>
          </a:xfrm>
          <a:prstGeom prst="rect">
            <a:avLst/>
          </a:prstGeom>
        </p:spPr>
      </p:pic>
      <p:sp>
        <p:nvSpPr>
          <p:cNvPr id="18" name="Rectangle 17"/>
          <p:cNvSpPr/>
          <p:nvPr/>
        </p:nvSpPr>
        <p:spPr>
          <a:xfrm>
            <a:off x="5926518" y="2055463"/>
            <a:ext cx="4114800" cy="326549"/>
          </a:xfrm>
          <a:prstGeom prst="rect">
            <a:avLst/>
          </a:prstGeom>
          <a:solidFill>
            <a:schemeClr val="accent2">
              <a:lumMod val="75000"/>
              <a:alpha val="2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926518" y="5408163"/>
            <a:ext cx="4114800" cy="201261"/>
          </a:xfrm>
          <a:prstGeom prst="rect">
            <a:avLst/>
          </a:prstGeom>
          <a:solidFill>
            <a:schemeClr val="accent2">
              <a:lumMod val="75000"/>
              <a:alpha val="2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26518" y="3731813"/>
            <a:ext cx="4114800" cy="864443"/>
          </a:xfrm>
          <a:prstGeom prst="rect">
            <a:avLst/>
          </a:prstGeom>
          <a:solidFill>
            <a:schemeClr val="accent2">
              <a:lumMod val="75000"/>
              <a:alpha val="2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5"/>
          <a:stretch>
            <a:fillRect/>
          </a:stretch>
        </p:blipFill>
        <p:spPr>
          <a:xfrm>
            <a:off x="9076510" y="5305694"/>
            <a:ext cx="2743200" cy="1489584"/>
          </a:xfrm>
          <a:prstGeom prst="rect">
            <a:avLst/>
          </a:prstGeom>
        </p:spPr>
      </p:pic>
    </p:spTree>
    <p:extLst>
      <p:ext uri="{BB962C8B-B14F-4D97-AF65-F5344CB8AC3E}">
        <p14:creationId xmlns:p14="http://schemas.microsoft.com/office/powerpoint/2010/main" val="93995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7"/>
                                        </p:tgtEl>
                                      </p:cBhvr>
                                    </p:animEffect>
                                    <p:set>
                                      <p:cBhvr>
                                        <p:cTn id="25" dur="1" fill="hold">
                                          <p:stCondLst>
                                            <p:cond delay="499"/>
                                          </p:stCondLst>
                                        </p:cTn>
                                        <p:tgtEl>
                                          <p:spTgt spid="17"/>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9"/>
                                        </p:tgtEl>
                                      </p:cBhvr>
                                    </p:animEffect>
                                    <p:set>
                                      <p:cBhvr>
                                        <p:cTn id="28" dur="1" fill="hold">
                                          <p:stCondLst>
                                            <p:cond delay="499"/>
                                          </p:stCondLst>
                                        </p:cTn>
                                        <p:tgtEl>
                                          <p:spTgt spid="19"/>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17" grpId="0" animBg="1"/>
      <p:bldP spid="17"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for Weeks 1 &amp; 2</a:t>
            </a:r>
            <a:endParaRPr lang="en-US" sz="3600" b="1" i="1" u="sng" dirty="0"/>
          </a:p>
        </p:txBody>
      </p:sp>
      <p:sp>
        <p:nvSpPr>
          <p:cNvPr id="3" name="Content Placeholder 2"/>
          <p:cNvSpPr>
            <a:spLocks noGrp="1"/>
          </p:cNvSpPr>
          <p:nvPr>
            <p:ph idx="1"/>
          </p:nvPr>
        </p:nvSpPr>
        <p:spPr>
          <a:xfrm>
            <a:off x="838200" y="1159336"/>
            <a:ext cx="10718950" cy="5463343"/>
          </a:xfrm>
        </p:spPr>
        <p:txBody>
          <a:bodyPr>
            <a:normAutofit fontScale="92500" lnSpcReduction="10000"/>
          </a:bodyPr>
          <a:lstStyle/>
          <a:p>
            <a:pPr marL="457200" indent="-457200">
              <a:buFont typeface="+mj-lt"/>
              <a:buAutoNum type="arabicPeriod"/>
            </a:pPr>
            <a:r>
              <a:rPr lang="en-US" sz="2200" dirty="0"/>
              <a:t>Define object-oriented programming</a:t>
            </a:r>
          </a:p>
          <a:p>
            <a:pPr marL="457200" indent="-457200">
              <a:buFont typeface="+mj-lt"/>
              <a:buAutoNum type="arabicPeriod"/>
            </a:pPr>
            <a:r>
              <a:rPr lang="en-US" sz="2200" dirty="0"/>
              <a:t>Review object-oriented language and tool selection</a:t>
            </a:r>
          </a:p>
          <a:p>
            <a:pPr marL="457200" indent="-457200">
              <a:buFont typeface="+mj-lt"/>
              <a:buAutoNum type="arabicPeriod"/>
            </a:pPr>
            <a:r>
              <a:rPr lang="en-US" sz="2200" dirty="0"/>
              <a:t>Demonstrate object-oriented programming </a:t>
            </a:r>
            <a:r>
              <a:rPr lang="en-US" sz="2200" u="sng" dirty="0"/>
              <a:t>concepts</a:t>
            </a:r>
            <a:r>
              <a:rPr lang="en-US" sz="2200" dirty="0"/>
              <a:t> with examples</a:t>
            </a:r>
          </a:p>
          <a:p>
            <a:pPr marL="457200" indent="-457200">
              <a:buFont typeface="+mj-lt"/>
              <a:buAutoNum type="arabicPeriod"/>
            </a:pPr>
            <a:r>
              <a:rPr lang="en-US" sz="2200" dirty="0"/>
              <a:t>Distinguish between a class and an object</a:t>
            </a:r>
          </a:p>
          <a:p>
            <a:pPr marL="457200" indent="-457200">
              <a:buFont typeface="+mj-lt"/>
              <a:buAutoNum type="arabicPeriod"/>
            </a:pPr>
            <a:r>
              <a:rPr lang="en-US" sz="2200" dirty="0"/>
              <a:t>Identify and define “six” object-oriented concepts</a:t>
            </a:r>
          </a:p>
          <a:p>
            <a:pPr marL="457200" indent="-457200">
              <a:buFont typeface="+mj-lt"/>
              <a:buAutoNum type="arabicPeriod"/>
            </a:pPr>
            <a:r>
              <a:rPr lang="en-US" sz="2200" dirty="0"/>
              <a:t>Identify the superclass and the subclass in an inheritance relationship</a:t>
            </a:r>
          </a:p>
          <a:p>
            <a:pPr marL="457200" indent="-457200">
              <a:buFont typeface="+mj-lt"/>
              <a:buAutoNum type="arabicPeriod"/>
            </a:pPr>
            <a:r>
              <a:rPr lang="en-US" sz="2200" dirty="0"/>
              <a:t>Demonstrate inheritance, ownership, and abstraction in snippets of Java code</a:t>
            </a:r>
          </a:p>
          <a:p>
            <a:pPr marL="457200" indent="-457200">
              <a:buFont typeface="+mj-lt"/>
              <a:buAutoNum type="arabicPeriod"/>
            </a:pPr>
            <a:r>
              <a:rPr lang="en-US" sz="2200" dirty="0"/>
              <a:t>Distinguish between aggregation and composition</a:t>
            </a:r>
          </a:p>
          <a:p>
            <a:pPr marL="457200" indent="-457200">
              <a:buFont typeface="+mj-lt"/>
              <a:buAutoNum type="arabicPeriod"/>
            </a:pPr>
            <a:r>
              <a:rPr lang="en-US" sz="2200" dirty="0"/>
              <a:t>Position object-oriented programming within Software Development Lifecycle (SDLC)</a:t>
            </a:r>
          </a:p>
          <a:p>
            <a:pPr marL="457200" indent="-457200">
              <a:buFont typeface="+mj-lt"/>
              <a:buAutoNum type="arabicPeriod"/>
            </a:pPr>
            <a:r>
              <a:rPr lang="en-US" sz="2200" dirty="0"/>
              <a:t>Depict classes and their relationships using UML class diagrams</a:t>
            </a:r>
          </a:p>
          <a:p>
            <a:pPr marL="457200" indent="-457200">
              <a:buFont typeface="+mj-lt"/>
              <a:buAutoNum type="arabicPeriod"/>
            </a:pPr>
            <a:r>
              <a:rPr lang="en-US" sz="2200" dirty="0"/>
              <a:t>Define and discuss common object-oriented design </a:t>
            </a:r>
            <a:r>
              <a:rPr lang="en-US" sz="2200" u="sng" dirty="0"/>
              <a:t>patterns</a:t>
            </a:r>
            <a:r>
              <a:rPr lang="en-US" sz="2200" dirty="0"/>
              <a:t> </a:t>
            </a:r>
          </a:p>
          <a:p>
            <a:pPr marL="457200" indent="-457200">
              <a:buFont typeface="+mj-lt"/>
              <a:buAutoNum type="arabicPeriod"/>
            </a:pPr>
            <a:r>
              <a:rPr lang="en-US" sz="2200" dirty="0"/>
              <a:t>Define and discuss common object-oriented design </a:t>
            </a:r>
            <a:r>
              <a:rPr lang="en-US" sz="2200" u="sng" dirty="0"/>
              <a:t>principles</a:t>
            </a:r>
            <a:r>
              <a:rPr lang="en-US" sz="2200" dirty="0"/>
              <a:t> and characteristics of bad software </a:t>
            </a:r>
          </a:p>
          <a:p>
            <a:pPr marL="457200" indent="-457200">
              <a:buFont typeface="+mj-lt"/>
              <a:buAutoNum type="arabicPeriod"/>
            </a:pPr>
            <a:r>
              <a:rPr lang="en-US" sz="2200" dirty="0"/>
              <a:t>Recap: How is object-oriented programming different</a:t>
            </a:r>
          </a:p>
          <a:p>
            <a:pPr marL="457200" indent="-457200">
              <a:buFont typeface="+mj-lt"/>
              <a:buAutoNum type="arabicPeriod"/>
            </a:pPr>
            <a:r>
              <a:rPr lang="en-US" sz="2200" dirty="0"/>
              <a:t>Recap: Why did we choose to learn an object-oriented approach in developing software</a:t>
            </a:r>
          </a:p>
        </p:txBody>
      </p:sp>
    </p:spTree>
    <p:extLst>
      <p:ext uri="{BB962C8B-B14F-4D97-AF65-F5344CB8AC3E}">
        <p14:creationId xmlns:p14="http://schemas.microsoft.com/office/powerpoint/2010/main" val="1072399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915000" y="1461132"/>
            <a:ext cx="4114800" cy="3223329"/>
          </a:xfrm>
          <a:prstGeom prst="rect">
            <a:avLst/>
          </a:prstGeom>
        </p:spPr>
      </p:pic>
      <p:sp>
        <p:nvSpPr>
          <p:cNvPr id="2" name="Title 1"/>
          <p:cNvSpPr>
            <a:spLocks noGrp="1"/>
          </p:cNvSpPr>
          <p:nvPr>
            <p:ph type="title"/>
          </p:nvPr>
        </p:nvSpPr>
        <p:spPr>
          <a:xfrm>
            <a:off x="811620" y="365126"/>
            <a:ext cx="10819178" cy="757272"/>
          </a:xfrm>
        </p:spPr>
        <p:txBody>
          <a:bodyPr>
            <a:normAutofit/>
          </a:bodyPr>
          <a:lstStyle/>
          <a:p>
            <a:r>
              <a:rPr lang="en-US" sz="3600" dirty="0"/>
              <a:t>Revising BMI Implementations</a:t>
            </a:r>
          </a:p>
        </p:txBody>
      </p:sp>
      <p:sp>
        <p:nvSpPr>
          <p:cNvPr id="8"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u="sng" dirty="0"/>
              <a:t>Procedural BMI (C) - revised:</a:t>
            </a:r>
          </a:p>
          <a:p>
            <a:pPr marL="0" indent="0">
              <a:buFont typeface="Arial" panose="020B0604020202020204" pitchFamily="34" charset="0"/>
              <a:buNone/>
            </a:pPr>
            <a:endParaRPr lang="en-US" sz="2400" dirty="0"/>
          </a:p>
        </p:txBody>
      </p:sp>
      <p:sp>
        <p:nvSpPr>
          <p:cNvPr id="9"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Object-Oriented BMI (revised):</a:t>
            </a:r>
          </a:p>
          <a:p>
            <a:pPr marL="0" indent="0">
              <a:buFont typeface="Arial" panose="020B0604020202020204" pitchFamily="34" charset="0"/>
              <a:buNone/>
            </a:pPr>
            <a:endParaRPr lang="en-US" sz="2400" dirty="0"/>
          </a:p>
        </p:txBody>
      </p:sp>
      <p:pic>
        <p:nvPicPr>
          <p:cNvPr id="3" name="Picture 2"/>
          <p:cNvPicPr>
            <a:picLocks noChangeAspect="1"/>
          </p:cNvPicPr>
          <p:nvPr/>
        </p:nvPicPr>
        <p:blipFill>
          <a:blip r:embed="rId4"/>
          <a:stretch>
            <a:fillRect/>
          </a:stretch>
        </p:blipFill>
        <p:spPr>
          <a:xfrm>
            <a:off x="915000" y="1374045"/>
            <a:ext cx="4114800" cy="4750686"/>
          </a:xfrm>
          <a:prstGeom prst="rect">
            <a:avLst/>
          </a:prstGeom>
        </p:spPr>
      </p:pic>
      <p:sp>
        <p:nvSpPr>
          <p:cNvPr id="4" name="Rectangle 3"/>
          <p:cNvSpPr/>
          <p:nvPr/>
        </p:nvSpPr>
        <p:spPr>
          <a:xfrm>
            <a:off x="5921596" y="1374045"/>
            <a:ext cx="4151474" cy="4750686"/>
          </a:xfrm>
          <a:prstGeom prst="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3985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11620" y="365126"/>
            <a:ext cx="10515600" cy="757272"/>
          </a:xfrm>
        </p:spPr>
        <p:txBody>
          <a:bodyPr>
            <a:normAutofit/>
          </a:bodyPr>
          <a:lstStyle/>
          <a:p>
            <a:r>
              <a:rPr lang="en-US" sz="3600" dirty="0"/>
              <a:t>Encapsulation</a:t>
            </a:r>
          </a:p>
        </p:txBody>
      </p:sp>
      <p:pic>
        <p:nvPicPr>
          <p:cNvPr id="6" name="Picture 5"/>
          <p:cNvPicPr>
            <a:picLocks noChangeAspect="1"/>
          </p:cNvPicPr>
          <p:nvPr/>
        </p:nvPicPr>
        <p:blipFill>
          <a:blip r:embed="rId3"/>
          <a:stretch>
            <a:fillRect/>
          </a:stretch>
        </p:blipFill>
        <p:spPr>
          <a:xfrm>
            <a:off x="933120" y="1354577"/>
            <a:ext cx="4114800" cy="3904314"/>
          </a:xfrm>
          <a:prstGeom prst="rect">
            <a:avLst/>
          </a:prstGeom>
        </p:spPr>
      </p:pic>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Encapsulated Object-Oriented BMI:</a:t>
            </a:r>
          </a:p>
          <a:p>
            <a:pPr marL="0" indent="0">
              <a:buFont typeface="Arial" panose="020B0604020202020204" pitchFamily="34" charset="0"/>
              <a:buNone/>
            </a:pPr>
            <a:endParaRPr lang="en-US" sz="2400" dirty="0"/>
          </a:p>
        </p:txBody>
      </p:sp>
      <p:pic>
        <p:nvPicPr>
          <p:cNvPr id="11" name="Picture 10"/>
          <p:cNvPicPr>
            <a:picLocks noChangeAspect="1"/>
          </p:cNvPicPr>
          <p:nvPr/>
        </p:nvPicPr>
        <p:blipFill>
          <a:blip r:embed="rId4"/>
          <a:stretch>
            <a:fillRect/>
          </a:stretch>
        </p:blipFill>
        <p:spPr>
          <a:xfrm>
            <a:off x="5937953" y="1354578"/>
            <a:ext cx="4114800" cy="3394503"/>
          </a:xfrm>
          <a:prstGeom prst="rect">
            <a:avLst/>
          </a:prstGeom>
        </p:spPr>
      </p:pic>
    </p:spTree>
    <p:extLst>
      <p:ext uri="{BB962C8B-B14F-4D97-AF65-F5344CB8AC3E}">
        <p14:creationId xmlns:p14="http://schemas.microsoft.com/office/powerpoint/2010/main" val="4014354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stCxn id="3" idx="2"/>
            <a:endCxn id="11" idx="0"/>
          </p:cNvCxnSpPr>
          <p:nvPr/>
        </p:nvCxnSpPr>
        <p:spPr>
          <a:xfrm flipH="1">
            <a:off x="2034173" y="2581839"/>
            <a:ext cx="1" cy="19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2" idx="2"/>
            <a:endCxn id="13" idx="0"/>
          </p:cNvCxnSpPr>
          <p:nvPr/>
        </p:nvCxnSpPr>
        <p:spPr>
          <a:xfrm flipH="1">
            <a:off x="6882920" y="2581839"/>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a:stCxn id="12" idx="2"/>
            <a:endCxn id="15" idx="0"/>
          </p:cNvCxnSpPr>
          <p:nvPr/>
        </p:nvCxnSpPr>
        <p:spPr>
          <a:xfrm>
            <a:off x="7907466" y="2581839"/>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838200" y="1544217"/>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Option #1: </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38200" y="365126"/>
            <a:ext cx="10515600" cy="757272"/>
          </a:xfrm>
        </p:spPr>
        <p:txBody>
          <a:bodyPr>
            <a:normAutofit/>
          </a:bodyPr>
          <a:lstStyle/>
          <a:p>
            <a:r>
              <a:rPr lang="en-US" sz="3600" dirty="0"/>
              <a:t>Inheritance… Options to Implement English Units</a:t>
            </a:r>
          </a:p>
        </p:txBody>
      </p:sp>
      <p:sp>
        <p:nvSpPr>
          <p:cNvPr id="10" name="Content Placeholder 2"/>
          <p:cNvSpPr txBox="1">
            <a:spLocks/>
          </p:cNvSpPr>
          <p:nvPr/>
        </p:nvSpPr>
        <p:spPr>
          <a:xfrm>
            <a:off x="5836494" y="1544217"/>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Option #2:</a:t>
            </a:r>
            <a:endParaRPr lang="en-US" sz="2400" dirty="0"/>
          </a:p>
        </p:txBody>
      </p:sp>
      <p:sp>
        <p:nvSpPr>
          <p:cNvPr id="3" name="Rectangle: Rounded Corners 2"/>
          <p:cNvSpPr/>
          <p:nvPr/>
        </p:nvSpPr>
        <p:spPr>
          <a:xfrm>
            <a:off x="987748" y="204395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1" name="Rectangle: Rounded Corners 10"/>
          <p:cNvSpPr/>
          <p:nvPr/>
        </p:nvSpPr>
        <p:spPr>
          <a:xfrm>
            <a:off x="987747" y="277734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sp>
        <p:nvSpPr>
          <p:cNvPr id="12" name="Rectangle: Rounded Corners 11"/>
          <p:cNvSpPr/>
          <p:nvPr/>
        </p:nvSpPr>
        <p:spPr>
          <a:xfrm>
            <a:off x="6861040" y="204395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3" name="Rectangle: Rounded Corners 12"/>
          <p:cNvSpPr/>
          <p:nvPr/>
        </p:nvSpPr>
        <p:spPr>
          <a:xfrm>
            <a:off x="5836494" y="2749844"/>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5" name="Rectangle: Rounded Corners 14"/>
          <p:cNvSpPr/>
          <p:nvPr/>
        </p:nvSpPr>
        <p:spPr>
          <a:xfrm>
            <a:off x="7998618" y="2749844"/>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spTree>
    <p:extLst>
      <p:ext uri="{BB962C8B-B14F-4D97-AF65-F5344CB8AC3E}">
        <p14:creationId xmlns:p14="http://schemas.microsoft.com/office/powerpoint/2010/main" val="1134201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Autofit/>
          </a:bodyPr>
          <a:lstStyle/>
          <a:p>
            <a:r>
              <a:rPr lang="en-US" sz="3600" dirty="0"/>
              <a:t>Inheritance to implement English units… And Abstraction</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Tree>
    <p:extLst>
      <p:ext uri="{BB962C8B-B14F-4D97-AF65-F5344CB8AC3E}">
        <p14:creationId xmlns:p14="http://schemas.microsoft.com/office/powerpoint/2010/main" val="1434275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Superclass and Subclass</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
        <p:nvSpPr>
          <p:cNvPr id="10" name="Arrow: Down 9"/>
          <p:cNvSpPr/>
          <p:nvPr/>
        </p:nvSpPr>
        <p:spPr>
          <a:xfrm rot="16200000">
            <a:off x="1530744" y="1382643"/>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Down 10"/>
          <p:cNvSpPr/>
          <p:nvPr/>
        </p:nvSpPr>
        <p:spPr>
          <a:xfrm rot="16200000">
            <a:off x="5391872" y="1859721"/>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Down 16"/>
          <p:cNvSpPr/>
          <p:nvPr/>
        </p:nvSpPr>
        <p:spPr>
          <a:xfrm rot="16200000">
            <a:off x="1530744" y="3977836"/>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Superclass</a:t>
            </a:r>
          </a:p>
        </p:txBody>
      </p:sp>
    </p:spTree>
    <p:extLst>
      <p:ext uri="{BB962C8B-B14F-4D97-AF65-F5344CB8AC3E}">
        <p14:creationId xmlns:p14="http://schemas.microsoft.com/office/powerpoint/2010/main" val="209756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Superclass and Subclass</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
        <p:nvSpPr>
          <p:cNvPr id="10" name="Arrow: Down 9"/>
          <p:cNvSpPr/>
          <p:nvPr/>
        </p:nvSpPr>
        <p:spPr>
          <a:xfrm rot="16200000">
            <a:off x="555486" y="2102302"/>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Down 10"/>
          <p:cNvSpPr/>
          <p:nvPr/>
        </p:nvSpPr>
        <p:spPr>
          <a:xfrm rot="16200000">
            <a:off x="5342973" y="2598087"/>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Down 16"/>
          <p:cNvSpPr/>
          <p:nvPr/>
        </p:nvSpPr>
        <p:spPr>
          <a:xfrm rot="16200000">
            <a:off x="1530744" y="3977836"/>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Subclass</a:t>
            </a:r>
          </a:p>
        </p:txBody>
      </p:sp>
      <p:sp>
        <p:nvSpPr>
          <p:cNvPr id="19" name="Arrow: Down 18"/>
          <p:cNvSpPr/>
          <p:nvPr/>
        </p:nvSpPr>
        <p:spPr>
          <a:xfrm rot="16200000">
            <a:off x="5363445" y="3552420"/>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7702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Abstraction</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
        <p:nvSpPr>
          <p:cNvPr id="10" name="Arrow: Down 9"/>
          <p:cNvSpPr/>
          <p:nvPr/>
        </p:nvSpPr>
        <p:spPr>
          <a:xfrm rot="16200000">
            <a:off x="1524586" y="1368872"/>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Down 10"/>
          <p:cNvSpPr/>
          <p:nvPr/>
        </p:nvSpPr>
        <p:spPr>
          <a:xfrm rot="16200000">
            <a:off x="5363445" y="1836034"/>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Down 16"/>
          <p:cNvSpPr/>
          <p:nvPr/>
        </p:nvSpPr>
        <p:spPr>
          <a:xfrm rot="16200000">
            <a:off x="1530744" y="3977836"/>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Abstraction</a:t>
            </a:r>
          </a:p>
        </p:txBody>
      </p:sp>
    </p:spTree>
    <p:extLst>
      <p:ext uri="{BB962C8B-B14F-4D97-AF65-F5344CB8AC3E}">
        <p14:creationId xmlns:p14="http://schemas.microsoft.com/office/powerpoint/2010/main" val="196873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516850" cy="1325563"/>
          </a:xfrm>
        </p:spPr>
        <p:txBody>
          <a:bodyPr>
            <a:normAutofit/>
          </a:bodyPr>
          <a:lstStyle/>
          <a:p>
            <a:r>
              <a:rPr lang="en-US" sz="3600" dirty="0"/>
              <a:t>Polymorphism</a:t>
            </a:r>
          </a:p>
        </p:txBody>
      </p:sp>
      <p:pic>
        <p:nvPicPr>
          <p:cNvPr id="4" name="Picture 3"/>
          <p:cNvPicPr>
            <a:picLocks noChangeAspect="1"/>
          </p:cNvPicPr>
          <p:nvPr/>
        </p:nvPicPr>
        <p:blipFill>
          <a:blip r:embed="rId3"/>
          <a:stretch>
            <a:fillRect/>
          </a:stretch>
        </p:blipFill>
        <p:spPr>
          <a:xfrm>
            <a:off x="4975566" y="287079"/>
            <a:ext cx="4653899" cy="6334694"/>
          </a:xfrm>
          <a:prstGeom prst="rect">
            <a:avLst/>
          </a:prstGeom>
        </p:spPr>
      </p:pic>
      <p:cxnSp>
        <p:nvCxnSpPr>
          <p:cNvPr id="5" name="Straight Connector 4"/>
          <p:cNvCxnSpPr>
            <a:stCxn id="7" idx="2"/>
            <a:endCxn id="8" idx="0"/>
          </p:cNvCxnSpPr>
          <p:nvPr/>
        </p:nvCxnSpPr>
        <p:spPr>
          <a:xfrm flipH="1">
            <a:off x="1520272" y="2399108"/>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a:stCxn id="7" idx="2"/>
            <a:endCxn id="9" idx="0"/>
          </p:cNvCxnSpPr>
          <p:nvPr/>
        </p:nvCxnSpPr>
        <p:spPr>
          <a:xfrm>
            <a:off x="2544818" y="2399108"/>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Rounded Corners 6"/>
          <p:cNvSpPr/>
          <p:nvPr/>
        </p:nvSpPr>
        <p:spPr>
          <a:xfrm>
            <a:off x="1498392" y="1861226"/>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Animal</a:t>
            </a:r>
          </a:p>
        </p:txBody>
      </p:sp>
      <p:sp>
        <p:nvSpPr>
          <p:cNvPr id="8" name="Rectangle: Rounded Corners 7"/>
          <p:cNvSpPr/>
          <p:nvPr/>
        </p:nvSpPr>
        <p:spPr>
          <a:xfrm>
            <a:off x="473846"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a:t>
            </a:r>
          </a:p>
        </p:txBody>
      </p:sp>
      <p:sp>
        <p:nvSpPr>
          <p:cNvPr id="9" name="Rectangle: Rounded Corners 8"/>
          <p:cNvSpPr/>
          <p:nvPr/>
        </p:nvSpPr>
        <p:spPr>
          <a:xfrm>
            <a:off x="2635970"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a:t>
            </a:r>
          </a:p>
        </p:txBody>
      </p:sp>
      <p:cxnSp>
        <p:nvCxnSpPr>
          <p:cNvPr id="10" name="Straight Connector 9"/>
          <p:cNvCxnSpPr>
            <a:endCxn id="11" idx="0"/>
          </p:cNvCxnSpPr>
          <p:nvPr/>
        </p:nvCxnSpPr>
        <p:spPr>
          <a:xfrm flipH="1">
            <a:off x="3682396" y="3104995"/>
            <a:ext cx="1" cy="19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p:cNvSpPr/>
          <p:nvPr/>
        </p:nvSpPr>
        <p:spPr>
          <a:xfrm>
            <a:off x="2635970" y="330049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Bigcat</a:t>
            </a:r>
            <a:endParaRPr lang="en-US" dirty="0"/>
          </a:p>
        </p:txBody>
      </p:sp>
      <p:pic>
        <p:nvPicPr>
          <p:cNvPr id="12" name="Picture 11"/>
          <p:cNvPicPr>
            <a:picLocks noChangeAspect="1"/>
          </p:cNvPicPr>
          <p:nvPr/>
        </p:nvPicPr>
        <p:blipFill>
          <a:blip r:embed="rId4"/>
          <a:stretch>
            <a:fillRect/>
          </a:stretch>
        </p:blipFill>
        <p:spPr>
          <a:xfrm>
            <a:off x="8005165" y="684121"/>
            <a:ext cx="4128608" cy="6125723"/>
          </a:xfrm>
          <a:prstGeom prst="rect">
            <a:avLst/>
          </a:prstGeom>
        </p:spPr>
      </p:pic>
      <p:sp>
        <p:nvSpPr>
          <p:cNvPr id="15" name="Arrow: Down 14"/>
          <p:cNvSpPr/>
          <p:nvPr/>
        </p:nvSpPr>
        <p:spPr>
          <a:xfrm rot="16200000">
            <a:off x="5218144" y="588978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p:cNvSpPr/>
          <p:nvPr/>
        </p:nvSpPr>
        <p:spPr>
          <a:xfrm rot="16200000">
            <a:off x="1530745" y="477082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a:spLocks/>
          </p:cNvSpPr>
          <p:nvPr/>
        </p:nvSpPr>
        <p:spPr>
          <a:xfrm>
            <a:off x="1968067" y="4546800"/>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Polymorphic</a:t>
            </a:r>
          </a:p>
        </p:txBody>
      </p:sp>
    </p:spTree>
    <p:extLst>
      <p:ext uri="{BB962C8B-B14F-4D97-AF65-F5344CB8AC3E}">
        <p14:creationId xmlns:p14="http://schemas.microsoft.com/office/powerpoint/2010/main" val="260670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Composition &amp; Aggregation</a:t>
            </a:r>
          </a:p>
        </p:txBody>
      </p:sp>
      <p:sp>
        <p:nvSpPr>
          <p:cNvPr id="3" name="Content Placeholder 2"/>
          <p:cNvSpPr>
            <a:spLocks noGrp="1"/>
          </p:cNvSpPr>
          <p:nvPr>
            <p:ph idx="1"/>
          </p:nvPr>
        </p:nvSpPr>
        <p:spPr>
          <a:xfrm>
            <a:off x="838200" y="1719305"/>
            <a:ext cx="10515600" cy="1909248"/>
          </a:xfrm>
        </p:spPr>
        <p:txBody>
          <a:bodyPr>
            <a:normAutofit/>
          </a:bodyPr>
          <a:lstStyle/>
          <a:p>
            <a:pPr marL="0" indent="0">
              <a:buNone/>
            </a:pPr>
            <a:r>
              <a:rPr lang="en-US" sz="2000" u="sng" dirty="0"/>
              <a:t>Composition</a:t>
            </a:r>
            <a:r>
              <a:rPr lang="en-US" sz="2000" dirty="0"/>
              <a:t>: A relationship where an object will not exist without the  parent object. For  example, it is unlikely that the “Nose” object will exist after the “Person” object is gone. </a:t>
            </a:r>
          </a:p>
          <a:p>
            <a:pPr marL="0" indent="0">
              <a:buNone/>
            </a:pPr>
            <a:r>
              <a:rPr lang="en-US" sz="2000" u="sng" dirty="0"/>
              <a:t>Aggregation</a:t>
            </a:r>
            <a:r>
              <a:rPr lang="en-US" sz="2000" dirty="0"/>
              <a:t>: A relationship where multiple objects will likely continue to exist independent of each other. For example, we might have a “Household” object and a “Person” object. It would be very reasonable to expect our “Person” object to continue to exist even if our “Household” object was deleted. </a:t>
            </a:r>
          </a:p>
          <a:p>
            <a:pPr marL="0" indent="0">
              <a:buNone/>
            </a:pPr>
            <a:endParaRPr lang="en-US" sz="2000" dirty="0"/>
          </a:p>
          <a:p>
            <a:pPr marL="0" indent="0">
              <a:buNone/>
            </a:pPr>
            <a:endParaRPr lang="en-US" sz="2000" dirty="0"/>
          </a:p>
        </p:txBody>
      </p:sp>
      <p:grpSp>
        <p:nvGrpSpPr>
          <p:cNvPr id="7" name="Group 6"/>
          <p:cNvGrpSpPr/>
          <p:nvPr/>
        </p:nvGrpSpPr>
        <p:grpSpPr>
          <a:xfrm>
            <a:off x="838200" y="3835734"/>
            <a:ext cx="10515600" cy="2052378"/>
            <a:chOff x="838200" y="3942054"/>
            <a:chExt cx="10515600" cy="2052378"/>
          </a:xfrm>
        </p:grpSpPr>
        <p:pic>
          <p:nvPicPr>
            <p:cNvPr id="5" name="Picture 4"/>
            <p:cNvPicPr>
              <a:picLocks noChangeAspect="1"/>
            </p:cNvPicPr>
            <p:nvPr/>
          </p:nvPicPr>
          <p:blipFill>
            <a:blip r:embed="rId3"/>
            <a:stretch>
              <a:fillRect/>
            </a:stretch>
          </p:blipFill>
          <p:spPr>
            <a:xfrm>
              <a:off x="1398431" y="4263442"/>
              <a:ext cx="9395138" cy="1730990"/>
            </a:xfrm>
            <a:prstGeom prst="rect">
              <a:avLst/>
            </a:prstGeom>
          </p:spPr>
        </p:pic>
        <p:sp>
          <p:nvSpPr>
            <p:cNvPr id="6" name="Content Placeholder 2"/>
            <p:cNvSpPr txBox="1">
              <a:spLocks/>
            </p:cNvSpPr>
            <p:nvPr/>
          </p:nvSpPr>
          <p:spPr>
            <a:xfrm>
              <a:off x="838200" y="3942054"/>
              <a:ext cx="10515600" cy="404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Our First UML:</a:t>
              </a: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grpSp>
    </p:spTree>
    <p:extLst>
      <p:ext uri="{BB962C8B-B14F-4D97-AF65-F5344CB8AC3E}">
        <p14:creationId xmlns:p14="http://schemas.microsoft.com/office/powerpoint/2010/main" val="357804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Programming within Various Development Methodologies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2334" y="1690688"/>
            <a:ext cx="8147331" cy="4888399"/>
          </a:xfrm>
          <a:prstGeom prst="rect">
            <a:avLst/>
          </a:prstGeom>
        </p:spPr>
      </p:pic>
      <p:sp>
        <p:nvSpPr>
          <p:cNvPr id="11" name="Arrow: Down 10"/>
          <p:cNvSpPr/>
          <p:nvPr/>
        </p:nvSpPr>
        <p:spPr>
          <a:xfrm>
            <a:off x="4653422" y="199705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Down 11"/>
          <p:cNvSpPr/>
          <p:nvPr/>
        </p:nvSpPr>
        <p:spPr>
          <a:xfrm>
            <a:off x="5508411" y="199705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Down 12"/>
          <p:cNvSpPr/>
          <p:nvPr/>
        </p:nvSpPr>
        <p:spPr>
          <a:xfrm>
            <a:off x="6363400" y="1997051"/>
            <a:ext cx="565426" cy="30921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Down 13"/>
          <p:cNvSpPr/>
          <p:nvPr/>
        </p:nvSpPr>
        <p:spPr>
          <a:xfrm rot="13859032">
            <a:off x="4277720" y="4545474"/>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Down 14"/>
          <p:cNvSpPr/>
          <p:nvPr/>
        </p:nvSpPr>
        <p:spPr>
          <a:xfrm rot="13859032">
            <a:off x="6080687" y="4545476"/>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Down 15"/>
          <p:cNvSpPr/>
          <p:nvPr/>
        </p:nvSpPr>
        <p:spPr>
          <a:xfrm rot="13859032">
            <a:off x="7861032" y="454547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3454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Session 1</a:t>
            </a:r>
            <a:endParaRPr lang="en-US" sz="3600" b="1" i="1" u="sng" dirty="0"/>
          </a:p>
        </p:txBody>
      </p:sp>
      <p:sp>
        <p:nvSpPr>
          <p:cNvPr id="3" name="Content Placeholder 2"/>
          <p:cNvSpPr>
            <a:spLocks noGrp="1"/>
          </p:cNvSpPr>
          <p:nvPr>
            <p:ph idx="1"/>
          </p:nvPr>
        </p:nvSpPr>
        <p:spPr>
          <a:xfrm>
            <a:off x="838200" y="1159336"/>
            <a:ext cx="10622974" cy="5463343"/>
          </a:xfrm>
        </p:spPr>
        <p:txBody>
          <a:bodyPr>
            <a:normAutofit/>
          </a:bodyPr>
          <a:lstStyle/>
          <a:p>
            <a:pPr marL="457200" indent="-457200">
              <a:spcBef>
                <a:spcPts val="1800"/>
              </a:spcBef>
              <a:buFont typeface="+mj-lt"/>
              <a:buAutoNum type="arabicPeriod"/>
            </a:pPr>
            <a:r>
              <a:rPr lang="en-US" sz="2200" dirty="0"/>
              <a:t>Define object-oriented programming</a:t>
            </a:r>
          </a:p>
          <a:p>
            <a:pPr marL="457200" indent="-457200">
              <a:spcBef>
                <a:spcPts val="1800"/>
              </a:spcBef>
              <a:buFont typeface="+mj-lt"/>
              <a:buAutoNum type="arabicPeriod"/>
            </a:pPr>
            <a:r>
              <a:rPr lang="en-US" sz="2200" dirty="0"/>
              <a:t>Review object-oriented language and tool selection</a:t>
            </a:r>
          </a:p>
          <a:p>
            <a:pPr marL="457200" indent="-457200">
              <a:spcBef>
                <a:spcPts val="1800"/>
              </a:spcBef>
              <a:buFont typeface="+mj-lt"/>
              <a:buAutoNum type="arabicPeriod"/>
            </a:pPr>
            <a:r>
              <a:rPr lang="en-US" sz="2200" dirty="0"/>
              <a:t>Demonstrate object-oriented programming </a:t>
            </a:r>
            <a:r>
              <a:rPr lang="en-US" sz="2200" u="sng" dirty="0"/>
              <a:t>concepts</a:t>
            </a:r>
            <a:r>
              <a:rPr lang="en-US" sz="2200" dirty="0"/>
              <a:t> with examples</a:t>
            </a:r>
          </a:p>
          <a:p>
            <a:pPr marL="457200" indent="-457200">
              <a:spcBef>
                <a:spcPts val="1800"/>
              </a:spcBef>
              <a:buFont typeface="+mj-lt"/>
              <a:buAutoNum type="arabicPeriod"/>
            </a:pPr>
            <a:r>
              <a:rPr lang="en-US" sz="2200" dirty="0"/>
              <a:t>Distinguish between a class and an object</a:t>
            </a:r>
          </a:p>
          <a:p>
            <a:pPr marL="0" indent="0">
              <a:buNone/>
            </a:pPr>
            <a:endParaRPr lang="en-US" sz="2200" dirty="0"/>
          </a:p>
        </p:txBody>
      </p:sp>
    </p:spTree>
    <p:extLst>
      <p:ext uri="{BB962C8B-B14F-4D97-AF65-F5344CB8AC3E}">
        <p14:creationId xmlns:p14="http://schemas.microsoft.com/office/powerpoint/2010/main" val="1371205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Unified Modeling Language </a:t>
            </a:r>
            <a:r>
              <a:rPr lang="en-US" sz="3600" dirty="0">
                <a:hlinkClick r:id="rId3"/>
              </a:rPr>
              <a:t>[link]</a:t>
            </a:r>
            <a:endParaRPr lang="en-US" sz="3600" dirty="0"/>
          </a:p>
        </p:txBody>
      </p:sp>
      <p:sp>
        <p:nvSpPr>
          <p:cNvPr id="3" name="Content Placeholder 2"/>
          <p:cNvSpPr>
            <a:spLocks noGrp="1"/>
          </p:cNvSpPr>
          <p:nvPr>
            <p:ph idx="1"/>
          </p:nvPr>
        </p:nvSpPr>
        <p:spPr>
          <a:xfrm>
            <a:off x="838200" y="1825624"/>
            <a:ext cx="8447468" cy="4800555"/>
          </a:xfrm>
        </p:spPr>
        <p:txBody>
          <a:bodyPr>
            <a:normAutofit/>
          </a:bodyPr>
          <a:lstStyle/>
          <a:p>
            <a:pPr marL="0" indent="0">
              <a:buNone/>
            </a:pPr>
            <a:r>
              <a:rPr lang="en-US" sz="2000" dirty="0"/>
              <a:t>The Unified Modeling Language (UML) is a general-purpose, developmental, modeling language in the field of software engineering, that is intended to provide a standard way to visualize the design of a system.</a:t>
            </a:r>
          </a:p>
          <a:p>
            <a:pPr marL="0" indent="0">
              <a:buNone/>
            </a:pPr>
            <a:r>
              <a:rPr lang="en-US" sz="2000" dirty="0"/>
              <a:t>For our purposes we will limit our UML usage to diagrams where:</a:t>
            </a:r>
          </a:p>
          <a:p>
            <a:r>
              <a:rPr lang="en-US" sz="2000" dirty="0"/>
              <a:t>Classes as boxes with three sections, the top of which specifies the name of the class, the middle of which specifies the data, and the bottom of which specifies the functions.</a:t>
            </a:r>
          </a:p>
          <a:p>
            <a:r>
              <a:rPr lang="en-US" sz="2000" dirty="0"/>
              <a:t>Lines between the classes.</a:t>
            </a:r>
          </a:p>
          <a:p>
            <a:pPr lvl="1"/>
            <a:r>
              <a:rPr lang="en-US" sz="1600" dirty="0"/>
              <a:t>A line with an arrow / triangle pointing to the parent – inheritance</a:t>
            </a:r>
          </a:p>
          <a:p>
            <a:pPr lvl="1"/>
            <a:r>
              <a:rPr lang="en-US" sz="1600" dirty="0"/>
              <a:t>A line with a filled diamond next to the owner – composition</a:t>
            </a:r>
          </a:p>
          <a:p>
            <a:pPr lvl="1"/>
            <a:r>
              <a:rPr lang="en-US" sz="1600" dirty="0"/>
              <a:t>A line with an open  diamond next to the owner – aggregation</a:t>
            </a:r>
          </a:p>
          <a:p>
            <a:pPr lvl="1"/>
            <a:r>
              <a:rPr lang="en-US" sz="1600" dirty="0"/>
              <a:t>A line with no decorations – just an association (a using kind of relationship)</a:t>
            </a:r>
          </a:p>
          <a:p>
            <a:pPr marL="0" indent="0">
              <a:buNone/>
            </a:pPr>
            <a:endParaRPr lang="en-US" sz="2000" dirty="0"/>
          </a:p>
          <a:p>
            <a:pPr marL="0" indent="0">
              <a:buNone/>
            </a:pPr>
            <a:endParaRPr lang="en-US" sz="2000" dirty="0"/>
          </a:p>
          <a:p>
            <a:pPr marL="0" indent="0">
              <a:buNone/>
            </a:pPr>
            <a:endParaRPr lang="en-US" sz="2000" dirty="0"/>
          </a:p>
        </p:txBody>
      </p:sp>
      <p:pic>
        <p:nvPicPr>
          <p:cNvPr id="4" name="Picture 3"/>
          <p:cNvPicPr>
            <a:picLocks noChangeAspect="1"/>
          </p:cNvPicPr>
          <p:nvPr/>
        </p:nvPicPr>
        <p:blipFill>
          <a:blip r:embed="rId4"/>
          <a:stretch>
            <a:fillRect/>
          </a:stretch>
        </p:blipFill>
        <p:spPr>
          <a:xfrm>
            <a:off x="9285668" y="1497370"/>
            <a:ext cx="2579002" cy="3158343"/>
          </a:xfrm>
          <a:prstGeom prst="rect">
            <a:avLst/>
          </a:prstGeom>
        </p:spPr>
      </p:pic>
    </p:spTree>
    <p:extLst>
      <p:ext uri="{BB962C8B-B14F-4D97-AF65-F5344CB8AC3E}">
        <p14:creationId xmlns:p14="http://schemas.microsoft.com/office/powerpoint/2010/main" val="330146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UML Example: Robot Arm</a:t>
            </a: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079737" y="2273122"/>
            <a:ext cx="3658870" cy="3277235"/>
          </a:xfrm>
          <a:prstGeom prst="rect">
            <a:avLst/>
          </a:prstGeom>
          <a:noFill/>
          <a:ln>
            <a:noFill/>
          </a:ln>
        </p:spPr>
      </p:pic>
      <p:pic>
        <p:nvPicPr>
          <p:cNvPr id="8" name="Picture 7"/>
          <p:cNvPicPr>
            <a:picLocks noChangeAspect="1"/>
          </p:cNvPicPr>
          <p:nvPr/>
        </p:nvPicPr>
        <p:blipFill>
          <a:blip r:embed="rId4"/>
          <a:stretch>
            <a:fillRect/>
          </a:stretch>
        </p:blipFill>
        <p:spPr>
          <a:xfrm>
            <a:off x="5925355" y="2234485"/>
            <a:ext cx="4114800" cy="3714062"/>
          </a:xfrm>
          <a:prstGeom prst="rect">
            <a:avLst/>
          </a:prstGeom>
        </p:spPr>
      </p:pic>
      <p:sp>
        <p:nvSpPr>
          <p:cNvPr id="9" name="Content Placeholder 2"/>
          <p:cNvSpPr txBox="1">
            <a:spLocks/>
          </p:cNvSpPr>
          <p:nvPr/>
        </p:nvSpPr>
        <p:spPr>
          <a:xfrm>
            <a:off x="838200" y="1947212"/>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UML:</a:t>
            </a:r>
          </a:p>
          <a:p>
            <a:pPr marL="0" indent="0">
              <a:buFont typeface="Arial" panose="020B0604020202020204" pitchFamily="34" charset="0"/>
              <a:buNone/>
            </a:pPr>
            <a:endParaRPr lang="en-US" sz="2400" dirty="0"/>
          </a:p>
        </p:txBody>
      </p:sp>
      <p:sp>
        <p:nvSpPr>
          <p:cNvPr id="10" name="Content Placeholder 2"/>
          <p:cNvSpPr txBox="1">
            <a:spLocks/>
          </p:cNvSpPr>
          <p:nvPr/>
        </p:nvSpPr>
        <p:spPr>
          <a:xfrm>
            <a:off x="5836494" y="1947212"/>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1699859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199" y="1051756"/>
            <a:ext cx="10648613" cy="5463343"/>
          </a:xfrm>
        </p:spPr>
        <p:txBody>
          <a:bodyPr>
            <a:normAutofit fontScale="92500" lnSpcReduction="10000"/>
          </a:bodyPr>
          <a:lstStyle/>
          <a:p>
            <a:pPr marL="457200" indent="-457200">
              <a:buFont typeface="+mj-lt"/>
              <a:buAutoNum type="arabicPeriod"/>
            </a:pPr>
            <a:r>
              <a:rPr lang="en-US" sz="2200" dirty="0">
                <a:solidFill>
                  <a:schemeClr val="bg1">
                    <a:lumMod val="65000"/>
                  </a:schemeClr>
                </a:solidFill>
              </a:rPr>
              <a:t>Define object-oriented programming</a:t>
            </a:r>
          </a:p>
          <a:p>
            <a:pPr marL="457200" indent="-457200">
              <a:buFont typeface="+mj-lt"/>
              <a:buAutoNum type="arabicPeriod"/>
            </a:pPr>
            <a:r>
              <a:rPr lang="en-US" sz="2200" dirty="0">
                <a:solidFill>
                  <a:schemeClr val="bg1">
                    <a:lumMod val="65000"/>
                  </a:schemeClr>
                </a:solidFill>
              </a:rPr>
              <a:t>Position object-oriented programming within Software Development Lifecycle (SDLC)</a:t>
            </a:r>
          </a:p>
          <a:p>
            <a:pPr marL="457200" indent="-457200">
              <a:buFont typeface="+mj-lt"/>
              <a:buAutoNum type="arabicPeriod"/>
            </a:pPr>
            <a:r>
              <a:rPr lang="en-US" sz="2200" dirty="0">
                <a:solidFill>
                  <a:schemeClr val="bg1">
                    <a:lumMod val="65000"/>
                  </a:schemeClr>
                </a:solidFill>
              </a:rPr>
              <a:t>Review object-oriented language and tool selection</a:t>
            </a:r>
          </a:p>
          <a:p>
            <a:pPr marL="457200" indent="-457200">
              <a:buFont typeface="+mj-lt"/>
              <a:buAutoNum type="arabicPeriod"/>
            </a:pPr>
            <a:r>
              <a:rPr lang="en-US" sz="2200" dirty="0">
                <a:solidFill>
                  <a:schemeClr val="bg1">
                    <a:lumMod val="65000"/>
                  </a:schemeClr>
                </a:solidFill>
              </a:rPr>
              <a:t>Demonstrate object-oriented programming </a:t>
            </a:r>
            <a:r>
              <a:rPr lang="en-US" sz="2200" u="sng" dirty="0">
                <a:solidFill>
                  <a:schemeClr val="bg1">
                    <a:lumMod val="65000"/>
                  </a:schemeClr>
                </a:solidFill>
              </a:rPr>
              <a:t>concepts</a:t>
            </a:r>
            <a:r>
              <a:rPr lang="en-US" sz="2200" dirty="0">
                <a:solidFill>
                  <a:schemeClr val="bg1">
                    <a:lumMod val="65000"/>
                  </a:schemeClr>
                </a:solidFill>
              </a:rPr>
              <a:t> with examples</a:t>
            </a:r>
          </a:p>
          <a:p>
            <a:pPr marL="457200" indent="-457200">
              <a:buFont typeface="+mj-lt"/>
              <a:buAutoNum type="arabicPeriod"/>
            </a:pPr>
            <a:r>
              <a:rPr lang="en-US" sz="2200" dirty="0">
                <a:solidFill>
                  <a:schemeClr val="bg1">
                    <a:lumMod val="65000"/>
                  </a:schemeClr>
                </a:solidFill>
              </a:rPr>
              <a:t>Distinguish between a class and an object</a:t>
            </a:r>
          </a:p>
          <a:p>
            <a:pPr marL="457200" indent="-457200">
              <a:buFont typeface="+mj-lt"/>
              <a:buAutoNum type="arabicPeriod"/>
            </a:pPr>
            <a:r>
              <a:rPr lang="en-US" sz="2200" dirty="0">
                <a:solidFill>
                  <a:schemeClr val="bg1">
                    <a:lumMod val="65000"/>
                  </a:schemeClr>
                </a:solidFill>
              </a:rPr>
              <a:t>Identify and define “six” object-oriented concepts</a:t>
            </a:r>
          </a:p>
          <a:p>
            <a:pPr marL="457200" indent="-457200">
              <a:buFont typeface="+mj-lt"/>
              <a:buAutoNum type="arabicPeriod"/>
            </a:pPr>
            <a:r>
              <a:rPr lang="en-US" sz="2200" dirty="0">
                <a:solidFill>
                  <a:schemeClr val="bg1">
                    <a:lumMod val="65000"/>
                  </a:schemeClr>
                </a:solidFill>
              </a:rPr>
              <a:t>Identify the superclass and the subclass in an inheritance relationship</a:t>
            </a:r>
          </a:p>
          <a:p>
            <a:pPr marL="457200" indent="-457200">
              <a:buFont typeface="+mj-lt"/>
              <a:buAutoNum type="arabicPeriod"/>
            </a:pPr>
            <a:r>
              <a:rPr lang="en-US" sz="2200" dirty="0">
                <a:solidFill>
                  <a:schemeClr val="bg1">
                    <a:lumMod val="65000"/>
                  </a:schemeClr>
                </a:solidFill>
              </a:rPr>
              <a:t>Demonstrate inheritance, ownership, and abstraction in snippets of Java code</a:t>
            </a:r>
          </a:p>
          <a:p>
            <a:pPr marL="457200" indent="-457200">
              <a:buFont typeface="+mj-lt"/>
              <a:buAutoNum type="arabicPeriod"/>
            </a:pPr>
            <a:r>
              <a:rPr lang="en-US" sz="2200" dirty="0">
                <a:solidFill>
                  <a:schemeClr val="bg1">
                    <a:lumMod val="65000"/>
                  </a:schemeClr>
                </a:solidFill>
              </a:rPr>
              <a:t>Distinguish between aggregation and composition</a:t>
            </a:r>
          </a:p>
          <a:p>
            <a:pPr marL="457200" indent="-457200">
              <a:buFont typeface="+mj-lt"/>
              <a:buAutoNum type="arabicPeriod"/>
            </a:pPr>
            <a:r>
              <a:rPr lang="en-US" sz="2200" dirty="0">
                <a:solidFill>
                  <a:schemeClr val="bg1">
                    <a:lumMod val="65000"/>
                  </a:schemeClr>
                </a:solidFill>
              </a:rPr>
              <a:t>Depict classes and their relationships using UML class diagrams</a:t>
            </a:r>
          </a:p>
          <a:p>
            <a:pPr marL="457200" indent="-457200">
              <a:buFont typeface="+mj-lt"/>
              <a:buAutoNum type="arabicPeriod"/>
            </a:pPr>
            <a:r>
              <a:rPr lang="en-US" sz="2200" dirty="0"/>
              <a:t>Define and discuss common object-oriented design </a:t>
            </a:r>
            <a:r>
              <a:rPr lang="en-US" sz="2200" u="sng" dirty="0"/>
              <a:t>patterns</a:t>
            </a:r>
            <a:r>
              <a:rPr lang="en-US" sz="2200" dirty="0"/>
              <a:t> </a:t>
            </a:r>
          </a:p>
          <a:p>
            <a:pPr marL="457200" indent="-457200">
              <a:buFont typeface="+mj-lt"/>
              <a:buAutoNum type="arabicPeriod"/>
            </a:pPr>
            <a:r>
              <a:rPr lang="en-US" sz="2200" dirty="0"/>
              <a:t>Define and discuss common object-oriented design </a:t>
            </a:r>
            <a:r>
              <a:rPr lang="en-US" sz="2200" u="sng" dirty="0"/>
              <a:t>principles</a:t>
            </a:r>
            <a:r>
              <a:rPr lang="en-US" sz="2200" dirty="0"/>
              <a:t> and characteristics of bad software </a:t>
            </a:r>
            <a:endParaRPr lang="en-US" sz="2200" u="sng" dirty="0"/>
          </a:p>
          <a:p>
            <a:pPr marL="457200" indent="-457200">
              <a:buFont typeface="+mj-lt"/>
              <a:buAutoNum type="arabicPeriod"/>
            </a:pPr>
            <a:r>
              <a:rPr lang="en-US" sz="2200" dirty="0"/>
              <a:t>Recap: How is object-oriented programming different</a:t>
            </a:r>
          </a:p>
          <a:p>
            <a:pPr marL="457200" indent="-457200">
              <a:buFont typeface="+mj-lt"/>
              <a:buAutoNum type="arabicPeriod"/>
            </a:pPr>
            <a:r>
              <a:rPr lang="en-US" sz="2200" dirty="0"/>
              <a:t>Recap: Why did we choose to learn an object-oriented approach in developing software</a:t>
            </a:r>
          </a:p>
        </p:txBody>
      </p:sp>
    </p:spTree>
    <p:extLst>
      <p:ext uri="{BB962C8B-B14F-4D97-AF65-F5344CB8AC3E}">
        <p14:creationId xmlns:p14="http://schemas.microsoft.com/office/powerpoint/2010/main" val="2160305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Session 3</a:t>
            </a:r>
            <a:endParaRPr lang="en-US" sz="3600" b="1" i="1" u="sng" dirty="0"/>
          </a:p>
        </p:txBody>
      </p:sp>
      <p:sp>
        <p:nvSpPr>
          <p:cNvPr id="3" name="Content Placeholder 2"/>
          <p:cNvSpPr>
            <a:spLocks noGrp="1"/>
          </p:cNvSpPr>
          <p:nvPr>
            <p:ph idx="1"/>
          </p:nvPr>
        </p:nvSpPr>
        <p:spPr>
          <a:xfrm>
            <a:off x="838199" y="1051756"/>
            <a:ext cx="11005716" cy="5463343"/>
          </a:xfrm>
        </p:spPr>
        <p:txBody>
          <a:bodyPr>
            <a:normAutofit/>
          </a:bodyPr>
          <a:lstStyle/>
          <a:p>
            <a:pPr marL="457200" indent="-457200">
              <a:spcBef>
                <a:spcPts val="1800"/>
              </a:spcBef>
              <a:buFont typeface="+mj-lt"/>
              <a:buAutoNum type="arabicPeriod" startAt="11"/>
            </a:pPr>
            <a:r>
              <a:rPr lang="en-US" sz="2000" dirty="0"/>
              <a:t>Define and discuss common object-oriented design </a:t>
            </a:r>
            <a:r>
              <a:rPr lang="en-US" sz="2000" u="sng" dirty="0"/>
              <a:t>patterns</a:t>
            </a:r>
            <a:r>
              <a:rPr lang="en-US" sz="2000" dirty="0"/>
              <a:t> </a:t>
            </a:r>
          </a:p>
          <a:p>
            <a:pPr marL="457200" indent="-457200">
              <a:spcBef>
                <a:spcPts val="1800"/>
              </a:spcBef>
              <a:buFont typeface="+mj-lt"/>
              <a:buAutoNum type="arabicPeriod" startAt="11"/>
            </a:pPr>
            <a:r>
              <a:rPr lang="en-US" sz="2000" dirty="0"/>
              <a:t>Define and discuss common object-oriented design </a:t>
            </a:r>
            <a:r>
              <a:rPr lang="en-US" sz="2000" u="sng" dirty="0"/>
              <a:t>principles</a:t>
            </a:r>
            <a:r>
              <a:rPr lang="en-US" sz="2000" dirty="0"/>
              <a:t> and characteristics of bad software </a:t>
            </a:r>
          </a:p>
          <a:p>
            <a:pPr marL="457200" indent="-457200">
              <a:spcBef>
                <a:spcPts val="1800"/>
              </a:spcBef>
              <a:buFont typeface="+mj-lt"/>
              <a:buAutoNum type="arabicPeriod" startAt="11"/>
            </a:pPr>
            <a:r>
              <a:rPr lang="en-US" sz="2000" dirty="0"/>
              <a:t>Recap: How is object-oriented programming is different</a:t>
            </a:r>
          </a:p>
          <a:p>
            <a:pPr marL="457200" indent="-457200">
              <a:spcBef>
                <a:spcPts val="1800"/>
              </a:spcBef>
              <a:buFont typeface="+mj-lt"/>
              <a:buAutoNum type="arabicPeriod" startAt="11"/>
            </a:pPr>
            <a:r>
              <a:rPr lang="en-US" sz="2000" dirty="0"/>
              <a:t>Recap: Why did we choose to learn an object-oriented approach in developing software</a:t>
            </a:r>
          </a:p>
          <a:p>
            <a:pPr marL="0" indent="0">
              <a:buNone/>
            </a:pPr>
            <a:endParaRPr lang="en-US" sz="2000" dirty="0"/>
          </a:p>
        </p:txBody>
      </p:sp>
    </p:spTree>
    <p:extLst>
      <p:ext uri="{BB962C8B-B14F-4D97-AF65-F5344CB8AC3E}">
        <p14:creationId xmlns:p14="http://schemas.microsoft.com/office/powerpoint/2010/main" val="3687749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Design </a:t>
            </a:r>
            <a:r>
              <a:rPr lang="en-US" sz="3600" u="sng" dirty="0"/>
              <a:t>Patterns</a:t>
            </a:r>
            <a:r>
              <a:rPr lang="en-US" sz="3600" dirty="0"/>
              <a:t> </a:t>
            </a:r>
          </a:p>
        </p:txBody>
      </p:sp>
      <p:sp>
        <p:nvSpPr>
          <p:cNvPr id="3" name="Content Placeholder 2"/>
          <p:cNvSpPr>
            <a:spLocks noGrp="1"/>
          </p:cNvSpPr>
          <p:nvPr>
            <p:ph idx="1"/>
          </p:nvPr>
        </p:nvSpPr>
        <p:spPr/>
        <p:txBody>
          <a:bodyPr/>
          <a:lstStyle/>
          <a:p>
            <a:pPr marL="0" indent="0">
              <a:buNone/>
            </a:pPr>
            <a:r>
              <a:rPr lang="en-US" sz="2000" u="sng" dirty="0"/>
              <a:t>Definition</a:t>
            </a:r>
            <a:r>
              <a:rPr lang="en-US" sz="2000" dirty="0"/>
              <a:t>: A software design pattern is a commonly repeated approach to constructing software. These approaches are commonly repeated because they consistently produce quality results.</a:t>
            </a:r>
          </a:p>
          <a:p>
            <a:pPr marL="0" indent="0">
              <a:buNone/>
            </a:pPr>
            <a:r>
              <a:rPr lang="en-US" sz="2000" dirty="0"/>
              <a:t>Common Patterns Include:</a:t>
            </a:r>
          </a:p>
          <a:p>
            <a:r>
              <a:rPr lang="en-US" sz="2000" dirty="0"/>
              <a:t>Singleton</a:t>
            </a:r>
          </a:p>
          <a:p>
            <a:r>
              <a:rPr lang="en-US" sz="2000" dirty="0"/>
              <a:t>Factory</a:t>
            </a:r>
          </a:p>
          <a:p>
            <a:r>
              <a:rPr lang="en-US" sz="2000" dirty="0"/>
              <a:t>Delegation</a:t>
            </a:r>
          </a:p>
          <a:p>
            <a:r>
              <a:rPr lang="en-US" sz="2000" dirty="0"/>
              <a:t>Model-View-Controller</a:t>
            </a:r>
          </a:p>
          <a:p>
            <a:r>
              <a:rPr lang="en-US" sz="2000" dirty="0"/>
              <a:t>Others</a:t>
            </a:r>
          </a:p>
          <a:p>
            <a:endParaRPr lang="en-US" sz="2000" dirty="0"/>
          </a:p>
          <a:p>
            <a:pPr marL="0" indent="0">
              <a:buNone/>
            </a:pPr>
            <a:endParaRPr lang="en-US" dirty="0"/>
          </a:p>
        </p:txBody>
      </p:sp>
      <p:pic>
        <p:nvPicPr>
          <p:cNvPr id="4" name="Picture 3"/>
          <p:cNvPicPr>
            <a:picLocks noChangeAspect="1"/>
          </p:cNvPicPr>
          <p:nvPr/>
        </p:nvPicPr>
        <p:blipFill>
          <a:blip r:embed="rId3"/>
          <a:stretch>
            <a:fillRect/>
          </a:stretch>
        </p:blipFill>
        <p:spPr>
          <a:xfrm>
            <a:off x="8472655" y="3086004"/>
            <a:ext cx="2466223" cy="3225896"/>
          </a:xfrm>
          <a:prstGeom prst="rect">
            <a:avLst/>
          </a:prstGeom>
        </p:spPr>
      </p:pic>
    </p:spTree>
    <p:extLst>
      <p:ext uri="{BB962C8B-B14F-4D97-AF65-F5344CB8AC3E}">
        <p14:creationId xmlns:p14="http://schemas.microsoft.com/office/powerpoint/2010/main" val="153413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Singleton Design Pattern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Singleton Pattern</a:t>
            </a:r>
            <a:r>
              <a:rPr lang="en-US" sz="2000" dirty="0"/>
              <a:t>: Utilized to make sure that only one instance of a class is in existence. </a:t>
            </a:r>
          </a:p>
          <a:p>
            <a:pPr marL="0" indent="0">
              <a:buNone/>
            </a:pPr>
            <a:r>
              <a:rPr lang="en-US" sz="2000" dirty="0"/>
              <a:t>An example would include an application log files that needs to be synchronized across threads. </a:t>
            </a:r>
            <a:r>
              <a:rPr lang="en-US" sz="2000" dirty="0">
                <a:hlinkClick r:id="rId3"/>
              </a:rPr>
              <a:t>[link]</a:t>
            </a:r>
            <a:endParaRPr lang="en-US" sz="2000" dirty="0"/>
          </a:p>
        </p:txBody>
      </p:sp>
      <p:pic>
        <p:nvPicPr>
          <p:cNvPr id="4" name="Picture 3"/>
          <p:cNvPicPr>
            <a:picLocks noChangeAspect="1"/>
          </p:cNvPicPr>
          <p:nvPr/>
        </p:nvPicPr>
        <p:blipFill>
          <a:blip r:embed="rId4"/>
          <a:stretch>
            <a:fillRect/>
          </a:stretch>
        </p:blipFill>
        <p:spPr>
          <a:xfrm>
            <a:off x="7298199" y="1825625"/>
            <a:ext cx="4114800" cy="2877886"/>
          </a:xfrm>
          <a:prstGeom prst="rect">
            <a:avLst/>
          </a:prstGeom>
        </p:spPr>
      </p:pic>
    </p:spTree>
    <p:extLst>
      <p:ext uri="{BB962C8B-B14F-4D97-AF65-F5344CB8AC3E}">
        <p14:creationId xmlns:p14="http://schemas.microsoft.com/office/powerpoint/2010/main" val="16626492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Factory Design Pattern</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Factory Pattern</a:t>
            </a:r>
            <a:r>
              <a:rPr lang="en-US" sz="2000" dirty="0"/>
              <a:t>: Utilized to create an object without exposing how it is created. </a:t>
            </a:r>
            <a:r>
              <a:rPr lang="en-US" sz="2000" dirty="0">
                <a:hlinkClick r:id="rId3"/>
              </a:rPr>
              <a:t>[link]</a:t>
            </a:r>
            <a:endParaRPr lang="en-US" sz="2000" dirty="0"/>
          </a:p>
        </p:txBody>
      </p:sp>
      <p:pic>
        <p:nvPicPr>
          <p:cNvPr id="6" name="Picture 5"/>
          <p:cNvPicPr>
            <a:picLocks noChangeAspect="1"/>
          </p:cNvPicPr>
          <p:nvPr/>
        </p:nvPicPr>
        <p:blipFill>
          <a:blip r:embed="rId4"/>
          <a:stretch>
            <a:fillRect/>
          </a:stretch>
        </p:blipFill>
        <p:spPr>
          <a:xfrm>
            <a:off x="7360781" y="56574"/>
            <a:ext cx="4114800" cy="6801426"/>
          </a:xfrm>
          <a:prstGeom prst="rect">
            <a:avLst/>
          </a:prstGeom>
        </p:spPr>
      </p:pic>
    </p:spTree>
    <p:extLst>
      <p:ext uri="{BB962C8B-B14F-4D97-AF65-F5344CB8AC3E}">
        <p14:creationId xmlns:p14="http://schemas.microsoft.com/office/powerpoint/2010/main" val="33347866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Delegation Design Pattern</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Delegation Pattern</a:t>
            </a:r>
            <a:r>
              <a:rPr lang="en-US" sz="2000" dirty="0"/>
              <a:t>: In delegation, an object handles a request by delegating to a second object (the delegate). </a:t>
            </a:r>
            <a:r>
              <a:rPr lang="en-US" sz="2000" dirty="0">
                <a:hlinkClick r:id="rId3"/>
              </a:rPr>
              <a:t>[link]</a:t>
            </a:r>
            <a:endParaRPr lang="en-US" sz="2000" dirty="0"/>
          </a:p>
          <a:p>
            <a:pPr marL="0" indent="0">
              <a:buNone/>
            </a:pPr>
            <a:r>
              <a:rPr lang="en-US" sz="2000" dirty="0"/>
              <a:t>“Delegation is a way to make composition as powerful for reuse as inheritance” - Grady </a:t>
            </a:r>
            <a:r>
              <a:rPr lang="en-US" sz="2000" dirty="0" err="1"/>
              <a:t>Booch</a:t>
            </a:r>
            <a:endParaRPr lang="en-US" sz="2000" dirty="0"/>
          </a:p>
        </p:txBody>
      </p:sp>
      <p:pic>
        <p:nvPicPr>
          <p:cNvPr id="4" name="Picture 3"/>
          <p:cNvPicPr>
            <a:picLocks noChangeAspect="1"/>
          </p:cNvPicPr>
          <p:nvPr/>
        </p:nvPicPr>
        <p:blipFill>
          <a:blip r:embed="rId4"/>
          <a:stretch>
            <a:fillRect/>
          </a:stretch>
        </p:blipFill>
        <p:spPr>
          <a:xfrm>
            <a:off x="7371806" y="1690688"/>
            <a:ext cx="4114800" cy="2725225"/>
          </a:xfrm>
          <a:prstGeom prst="rect">
            <a:avLst/>
          </a:prstGeom>
        </p:spPr>
      </p:pic>
    </p:spTree>
    <p:extLst>
      <p:ext uri="{BB962C8B-B14F-4D97-AF65-F5344CB8AC3E}">
        <p14:creationId xmlns:p14="http://schemas.microsoft.com/office/powerpoint/2010/main" val="27029644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371806" y="1690688"/>
            <a:ext cx="4472016" cy="3763814"/>
          </a:xfrm>
          <a:prstGeom prst="rect">
            <a:avLst/>
          </a:prstGeom>
        </p:spPr>
      </p:pic>
      <p:sp>
        <p:nvSpPr>
          <p:cNvPr id="2" name="Title 1"/>
          <p:cNvSpPr>
            <a:spLocks noGrp="1"/>
          </p:cNvSpPr>
          <p:nvPr>
            <p:ph type="title"/>
          </p:nvPr>
        </p:nvSpPr>
        <p:spPr>
          <a:xfrm>
            <a:off x="838200" y="365125"/>
            <a:ext cx="6239719" cy="1325563"/>
          </a:xfrm>
        </p:spPr>
        <p:txBody>
          <a:bodyPr>
            <a:normAutofit/>
          </a:bodyPr>
          <a:lstStyle/>
          <a:p>
            <a:r>
              <a:rPr lang="en-US" sz="3600" dirty="0"/>
              <a:t>Model-View-Controller</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Model-View-Controller (MVC)</a:t>
            </a:r>
            <a:r>
              <a:rPr lang="en-US" sz="2000" dirty="0"/>
              <a:t>: MVC is an important pattern, will be a primary focus of this course, and will be an important pattern for you to master in your career.</a:t>
            </a:r>
          </a:p>
          <a:p>
            <a:pPr marL="0" indent="0">
              <a:buNone/>
            </a:pPr>
            <a:r>
              <a:rPr lang="en-US" sz="2000" dirty="0"/>
              <a:t>Segregation of our Model (data) from our View (user interface) is necessary to effectively develop, enhance,  and maintain modern software.</a:t>
            </a:r>
          </a:p>
        </p:txBody>
      </p:sp>
    </p:spTree>
    <p:extLst>
      <p:ext uri="{BB962C8B-B14F-4D97-AF65-F5344CB8AC3E}">
        <p14:creationId xmlns:p14="http://schemas.microsoft.com/office/powerpoint/2010/main" val="14280930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Design </a:t>
            </a:r>
            <a:r>
              <a:rPr lang="en-US" sz="3600" u="sng" dirty="0"/>
              <a:t>Principles</a:t>
            </a:r>
            <a:r>
              <a:rPr lang="en-US" sz="3600" dirty="0"/>
              <a:t> </a:t>
            </a:r>
          </a:p>
        </p:txBody>
      </p:sp>
      <p:sp>
        <p:nvSpPr>
          <p:cNvPr id="3" name="Content Placeholder 2"/>
          <p:cNvSpPr>
            <a:spLocks noGrp="1"/>
          </p:cNvSpPr>
          <p:nvPr>
            <p:ph idx="1"/>
          </p:nvPr>
        </p:nvSpPr>
        <p:spPr>
          <a:xfrm>
            <a:off x="838200" y="1825625"/>
            <a:ext cx="10416363" cy="4208352"/>
          </a:xfrm>
        </p:spPr>
        <p:txBody>
          <a:bodyPr>
            <a:normAutofit/>
          </a:bodyPr>
          <a:lstStyle/>
          <a:p>
            <a:pPr marL="0" indent="0">
              <a:buNone/>
            </a:pPr>
            <a:r>
              <a:rPr lang="en-US" sz="2000" dirty="0"/>
              <a:t>Martin identifies the following Design Principles:</a:t>
            </a:r>
          </a:p>
          <a:p>
            <a:pPr>
              <a:buFont typeface="Wingdings" panose="05000000000000000000" pitchFamily="2" charset="2"/>
              <a:buChar char="§"/>
            </a:pPr>
            <a:r>
              <a:rPr lang="en-US" sz="2000" dirty="0"/>
              <a:t>Open Close Principle</a:t>
            </a:r>
          </a:p>
          <a:p>
            <a:pPr>
              <a:buFont typeface="Wingdings" panose="05000000000000000000" pitchFamily="2" charset="2"/>
              <a:buChar char="§"/>
            </a:pPr>
            <a:r>
              <a:rPr lang="en-US" sz="2000" dirty="0"/>
              <a:t>Dependency Inversion Principle</a:t>
            </a:r>
          </a:p>
          <a:p>
            <a:pPr>
              <a:buFont typeface="Wingdings" panose="05000000000000000000" pitchFamily="2" charset="2"/>
              <a:buChar char="§"/>
            </a:pPr>
            <a:r>
              <a:rPr lang="en-US" sz="2000" dirty="0"/>
              <a:t>Interface Segregation Principle</a:t>
            </a:r>
          </a:p>
          <a:p>
            <a:pPr>
              <a:buFont typeface="Wingdings" panose="05000000000000000000" pitchFamily="2" charset="2"/>
              <a:buChar char="§"/>
            </a:pPr>
            <a:r>
              <a:rPr lang="en-US" sz="2000" dirty="0"/>
              <a:t>Single Responsibility Principle</a:t>
            </a:r>
          </a:p>
          <a:p>
            <a:pPr>
              <a:buFont typeface="Wingdings" panose="05000000000000000000" pitchFamily="2" charset="2"/>
              <a:buChar char="§"/>
            </a:pPr>
            <a:r>
              <a:rPr lang="en-US" sz="2000" dirty="0" err="1"/>
              <a:t>Liskov's</a:t>
            </a:r>
            <a:r>
              <a:rPr lang="en-US" sz="2000" dirty="0"/>
              <a:t> Substitution Principle</a:t>
            </a:r>
          </a:p>
          <a:p>
            <a:pPr marL="0" indent="0">
              <a:buNone/>
            </a:pPr>
            <a:endParaRPr lang="en-US" sz="2000" dirty="0"/>
          </a:p>
        </p:txBody>
      </p:sp>
      <p:pic>
        <p:nvPicPr>
          <p:cNvPr id="4" name="Picture 3">
            <a:extLst>
              <a:ext uri="{FF2B5EF4-FFF2-40B4-BE49-F238E27FC236}">
                <a16:creationId xmlns:a16="http://schemas.microsoft.com/office/drawing/2014/main" id="{567B2C98-2534-406F-B3EF-083917C4B113}"/>
              </a:ext>
            </a:extLst>
          </p:cNvPr>
          <p:cNvPicPr>
            <a:picLocks noChangeAspect="1"/>
          </p:cNvPicPr>
          <p:nvPr/>
        </p:nvPicPr>
        <p:blipFill>
          <a:blip r:embed="rId3"/>
          <a:stretch>
            <a:fillRect/>
          </a:stretch>
        </p:blipFill>
        <p:spPr>
          <a:xfrm>
            <a:off x="8541767" y="3149800"/>
            <a:ext cx="2466223" cy="3093650"/>
          </a:xfrm>
          <a:prstGeom prst="rect">
            <a:avLst/>
          </a:prstGeom>
        </p:spPr>
      </p:pic>
    </p:spTree>
    <p:extLst>
      <p:ext uri="{BB962C8B-B14F-4D97-AF65-F5344CB8AC3E}">
        <p14:creationId xmlns:p14="http://schemas.microsoft.com/office/powerpoint/2010/main" val="2290701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Programming </a:t>
            </a:r>
            <a:r>
              <a:rPr lang="en-US" sz="3600" dirty="0">
                <a:hlinkClick r:id="rId3"/>
              </a:rPr>
              <a:t>[link]</a:t>
            </a:r>
            <a:endParaRPr lang="en-US" sz="3600" dirty="0"/>
          </a:p>
        </p:txBody>
      </p:sp>
      <p:sp>
        <p:nvSpPr>
          <p:cNvPr id="3" name="Content Placeholder 2"/>
          <p:cNvSpPr>
            <a:spLocks noGrp="1"/>
          </p:cNvSpPr>
          <p:nvPr>
            <p:ph idx="1"/>
          </p:nvPr>
        </p:nvSpPr>
        <p:spPr>
          <a:xfrm>
            <a:off x="838200" y="1159336"/>
            <a:ext cx="10622974" cy="1610762"/>
          </a:xfrm>
        </p:spPr>
        <p:txBody>
          <a:bodyPr>
            <a:normAutofit/>
          </a:bodyPr>
          <a:lstStyle/>
          <a:p>
            <a:pPr marL="0" indent="0">
              <a:buNone/>
            </a:pPr>
            <a:r>
              <a:rPr lang="en-US" sz="2000" dirty="0"/>
              <a:t>Object-oriented programming (OOP) is a programming model based on the concept of "objects", which contain both Attributes (</a:t>
            </a:r>
            <a:r>
              <a:rPr lang="en-US" sz="2000" u="sng" dirty="0"/>
              <a:t>variables</a:t>
            </a:r>
            <a:r>
              <a:rPr lang="en-US" sz="2000" dirty="0"/>
              <a:t>/</a:t>
            </a:r>
            <a:r>
              <a:rPr lang="en-US" sz="2000" u="sng" dirty="0"/>
              <a:t>data)</a:t>
            </a:r>
            <a:r>
              <a:rPr lang="en-US" sz="2000" dirty="0"/>
              <a:t> and Methods (</a:t>
            </a:r>
            <a:r>
              <a:rPr lang="en-US" sz="2000" u="sng" dirty="0"/>
              <a:t>function)</a:t>
            </a:r>
            <a:r>
              <a:rPr lang="en-US" sz="2000" dirty="0"/>
              <a:t> that operate on that those attributes. </a:t>
            </a:r>
          </a:p>
          <a:p>
            <a:pPr marL="0" indent="0">
              <a:buNone/>
            </a:pPr>
            <a:r>
              <a:rPr lang="en-US" sz="2000" dirty="0"/>
              <a:t>Most popular OOP languages are class-based, meaning that </a:t>
            </a:r>
            <a:r>
              <a:rPr lang="en-US" sz="2000" u="sng" dirty="0"/>
              <a:t>objects</a:t>
            </a:r>
            <a:r>
              <a:rPr lang="en-US" sz="2000" dirty="0"/>
              <a:t> are instances of </a:t>
            </a:r>
            <a:r>
              <a:rPr lang="en-US" sz="2000" u="sng" dirty="0"/>
              <a:t>classes</a:t>
            </a:r>
            <a:r>
              <a:rPr lang="en-US" sz="2000" dirty="0"/>
              <a:t>.</a:t>
            </a:r>
          </a:p>
          <a:p>
            <a:pPr marL="0" indent="0">
              <a:buNone/>
            </a:pPr>
            <a:endParaRPr lang="en-US" sz="2000" dirty="0"/>
          </a:p>
        </p:txBody>
      </p:sp>
      <p:grpSp>
        <p:nvGrpSpPr>
          <p:cNvPr id="11" name="Group 10">
            <a:extLst>
              <a:ext uri="{FF2B5EF4-FFF2-40B4-BE49-F238E27FC236}">
                <a16:creationId xmlns:a16="http://schemas.microsoft.com/office/drawing/2014/main" id="{10ADD4FC-25E5-4B79-B06B-A6C7CD5F54E7}"/>
              </a:ext>
            </a:extLst>
          </p:cNvPr>
          <p:cNvGrpSpPr/>
          <p:nvPr/>
        </p:nvGrpSpPr>
        <p:grpSpPr>
          <a:xfrm>
            <a:off x="1420518" y="3447826"/>
            <a:ext cx="4254975" cy="1977153"/>
            <a:chOff x="3701140" y="3429000"/>
            <a:chExt cx="4254975" cy="1977153"/>
          </a:xfrm>
        </p:grpSpPr>
        <p:cxnSp>
          <p:nvCxnSpPr>
            <p:cNvPr id="4" name="Straight Connector 3">
              <a:extLst>
                <a:ext uri="{FF2B5EF4-FFF2-40B4-BE49-F238E27FC236}">
                  <a16:creationId xmlns:a16="http://schemas.microsoft.com/office/drawing/2014/main" id="{68888472-E323-4717-8249-34508ABDEA4D}"/>
                </a:ext>
              </a:extLst>
            </p:cNvPr>
            <p:cNvCxnSpPr>
              <a:stCxn id="6" idx="2"/>
              <a:endCxn id="7" idx="0"/>
            </p:cNvCxnSpPr>
            <p:nvPr/>
          </p:nvCxnSpPr>
          <p:spPr>
            <a:xfrm flipH="1">
              <a:off x="4747566" y="3966882"/>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84EEADD-D731-4002-87FB-77A9B944E968}"/>
                </a:ext>
              </a:extLst>
            </p:cNvPr>
            <p:cNvCxnSpPr>
              <a:cxnSpLocks/>
              <a:stCxn id="6" idx="2"/>
              <a:endCxn id="8" idx="0"/>
            </p:cNvCxnSpPr>
            <p:nvPr/>
          </p:nvCxnSpPr>
          <p:spPr>
            <a:xfrm>
              <a:off x="5772112" y="3966882"/>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C5FDC2BE-2654-4A83-A83D-69D758B4A34F}"/>
                </a:ext>
              </a:extLst>
            </p:cNvPr>
            <p:cNvSpPr/>
            <p:nvPr/>
          </p:nvSpPr>
          <p:spPr>
            <a:xfrm>
              <a:off x="4725686" y="3429000"/>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Animal</a:t>
              </a:r>
            </a:p>
          </p:txBody>
        </p:sp>
        <p:sp>
          <p:nvSpPr>
            <p:cNvPr id="7" name="Rectangle: Rounded Corners 6">
              <a:extLst>
                <a:ext uri="{FF2B5EF4-FFF2-40B4-BE49-F238E27FC236}">
                  <a16:creationId xmlns:a16="http://schemas.microsoft.com/office/drawing/2014/main" id="{FB46E998-EFD9-4681-A97F-C047FF573A92}"/>
                </a:ext>
              </a:extLst>
            </p:cNvPr>
            <p:cNvSpPr/>
            <p:nvPr/>
          </p:nvSpPr>
          <p:spPr>
            <a:xfrm>
              <a:off x="3701140" y="413488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a:t>
              </a:r>
            </a:p>
          </p:txBody>
        </p:sp>
        <p:sp>
          <p:nvSpPr>
            <p:cNvPr id="8" name="Rectangle: Rounded Corners 7">
              <a:extLst>
                <a:ext uri="{FF2B5EF4-FFF2-40B4-BE49-F238E27FC236}">
                  <a16:creationId xmlns:a16="http://schemas.microsoft.com/office/drawing/2014/main" id="{FFBE6FD0-76AE-4428-BA21-07994FEEDBC7}"/>
                </a:ext>
              </a:extLst>
            </p:cNvPr>
            <p:cNvSpPr/>
            <p:nvPr/>
          </p:nvSpPr>
          <p:spPr>
            <a:xfrm>
              <a:off x="5863264" y="413488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a:t>
              </a:r>
            </a:p>
          </p:txBody>
        </p:sp>
        <p:cxnSp>
          <p:nvCxnSpPr>
            <p:cNvPr id="9" name="Straight Connector 8">
              <a:extLst>
                <a:ext uri="{FF2B5EF4-FFF2-40B4-BE49-F238E27FC236}">
                  <a16:creationId xmlns:a16="http://schemas.microsoft.com/office/drawing/2014/main" id="{4A00786C-6C83-496A-86D9-52C1D4855618}"/>
                </a:ext>
              </a:extLst>
            </p:cNvPr>
            <p:cNvCxnSpPr>
              <a:endCxn id="10" idx="0"/>
            </p:cNvCxnSpPr>
            <p:nvPr/>
          </p:nvCxnSpPr>
          <p:spPr>
            <a:xfrm flipH="1">
              <a:off x="6909690" y="4672769"/>
              <a:ext cx="1" cy="19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B25DC20F-D547-42C7-BE0D-AABA2DB34655}"/>
                </a:ext>
              </a:extLst>
            </p:cNvPr>
            <p:cNvSpPr/>
            <p:nvPr/>
          </p:nvSpPr>
          <p:spPr>
            <a:xfrm>
              <a:off x="5863264" y="486827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Bigcat</a:t>
              </a:r>
              <a:endParaRPr lang="en-US" dirty="0"/>
            </a:p>
          </p:txBody>
        </p:sp>
      </p:grpSp>
      <p:pic>
        <p:nvPicPr>
          <p:cNvPr id="12" name="Picture 11">
            <a:extLst>
              <a:ext uri="{FF2B5EF4-FFF2-40B4-BE49-F238E27FC236}">
                <a16:creationId xmlns:a16="http://schemas.microsoft.com/office/drawing/2014/main" id="{98553568-F0EA-41D9-96C3-75C101956FF4}"/>
              </a:ext>
            </a:extLst>
          </p:cNvPr>
          <p:cNvPicPr>
            <a:picLocks noChangeAspect="1"/>
          </p:cNvPicPr>
          <p:nvPr/>
        </p:nvPicPr>
        <p:blipFill>
          <a:blip r:embed="rId4"/>
          <a:stretch>
            <a:fillRect/>
          </a:stretch>
        </p:blipFill>
        <p:spPr>
          <a:xfrm>
            <a:off x="6857943" y="4153713"/>
            <a:ext cx="3629025" cy="314325"/>
          </a:xfrm>
          <a:prstGeom prst="rect">
            <a:avLst/>
          </a:prstGeom>
        </p:spPr>
      </p:pic>
    </p:spTree>
    <p:extLst>
      <p:ext uri="{BB962C8B-B14F-4D97-AF65-F5344CB8AC3E}">
        <p14:creationId xmlns:p14="http://schemas.microsoft.com/office/powerpoint/2010/main" val="371840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Open Close Principle</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dirty="0"/>
              <a:t>Software entities like classes should be open for extension but closed for modifications.</a:t>
            </a:r>
          </a:p>
        </p:txBody>
      </p:sp>
      <p:pic>
        <p:nvPicPr>
          <p:cNvPr id="4" name="Picture 3"/>
          <p:cNvPicPr>
            <a:picLocks noChangeAspect="1"/>
          </p:cNvPicPr>
          <p:nvPr/>
        </p:nvPicPr>
        <p:blipFill>
          <a:blip r:embed="rId3"/>
          <a:stretch>
            <a:fillRect/>
          </a:stretch>
        </p:blipFill>
        <p:spPr>
          <a:xfrm>
            <a:off x="7371806" y="1690688"/>
            <a:ext cx="4114800" cy="2726625"/>
          </a:xfrm>
          <a:prstGeom prst="rect">
            <a:avLst/>
          </a:prstGeom>
        </p:spPr>
      </p:pic>
      <p:pic>
        <p:nvPicPr>
          <p:cNvPr id="6" name="Picture 5"/>
          <p:cNvPicPr>
            <a:picLocks noChangeAspect="1"/>
          </p:cNvPicPr>
          <p:nvPr/>
        </p:nvPicPr>
        <p:blipFill>
          <a:blip r:embed="rId4"/>
          <a:stretch>
            <a:fillRect/>
          </a:stretch>
        </p:blipFill>
        <p:spPr>
          <a:xfrm>
            <a:off x="7371806" y="1690688"/>
            <a:ext cx="4114800" cy="4732638"/>
          </a:xfrm>
          <a:prstGeom prst="rect">
            <a:avLst/>
          </a:prstGeom>
        </p:spPr>
      </p:pic>
    </p:spTree>
    <p:extLst>
      <p:ext uri="{BB962C8B-B14F-4D97-AF65-F5344CB8AC3E}">
        <p14:creationId xmlns:p14="http://schemas.microsoft.com/office/powerpoint/2010/main" val="74110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371806" y="1690688"/>
            <a:ext cx="4114800" cy="2710050"/>
          </a:xfrm>
          <a:prstGeom prst="rect">
            <a:avLst/>
          </a:prstGeom>
        </p:spPr>
      </p:pic>
      <p:sp>
        <p:nvSpPr>
          <p:cNvPr id="2" name="Title 1"/>
          <p:cNvSpPr>
            <a:spLocks noGrp="1"/>
          </p:cNvSpPr>
          <p:nvPr>
            <p:ph type="title"/>
          </p:nvPr>
        </p:nvSpPr>
        <p:spPr>
          <a:xfrm>
            <a:off x="838199" y="365125"/>
            <a:ext cx="7429275" cy="1325563"/>
          </a:xfrm>
        </p:spPr>
        <p:txBody>
          <a:bodyPr>
            <a:normAutofit/>
          </a:bodyPr>
          <a:lstStyle/>
          <a:p>
            <a:r>
              <a:rPr lang="en-US" sz="3600" dirty="0"/>
              <a:t>Dependency Inversion Principle</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dirty="0"/>
              <a:t>Don't let owners depend on the implementation of the things it owns.</a:t>
            </a:r>
          </a:p>
          <a:p>
            <a:pPr marL="0" indent="0">
              <a:buNone/>
            </a:pPr>
            <a:endParaRPr lang="en-US" sz="2000" dirty="0"/>
          </a:p>
        </p:txBody>
      </p:sp>
      <p:pic>
        <p:nvPicPr>
          <p:cNvPr id="7" name="Picture 6"/>
          <p:cNvPicPr>
            <a:picLocks noChangeAspect="1"/>
          </p:cNvPicPr>
          <p:nvPr/>
        </p:nvPicPr>
        <p:blipFill>
          <a:blip r:embed="rId4"/>
          <a:stretch>
            <a:fillRect/>
          </a:stretch>
        </p:blipFill>
        <p:spPr>
          <a:xfrm>
            <a:off x="7371806" y="1106351"/>
            <a:ext cx="4114800" cy="5751649"/>
          </a:xfrm>
          <a:prstGeom prst="rect">
            <a:avLst/>
          </a:prstGeom>
        </p:spPr>
      </p:pic>
    </p:spTree>
    <p:extLst>
      <p:ext uri="{BB962C8B-B14F-4D97-AF65-F5344CB8AC3E}">
        <p14:creationId xmlns:p14="http://schemas.microsoft.com/office/powerpoint/2010/main" val="232958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07741" cy="1325563"/>
          </a:xfrm>
        </p:spPr>
        <p:txBody>
          <a:bodyPr>
            <a:normAutofit/>
          </a:bodyPr>
          <a:lstStyle/>
          <a:p>
            <a:r>
              <a:rPr lang="en-US" sz="3600" dirty="0"/>
              <a:t>Interface Segregation Principle</a:t>
            </a:r>
          </a:p>
        </p:txBody>
      </p:sp>
      <p:sp>
        <p:nvSpPr>
          <p:cNvPr id="3" name="Content Placeholder 2"/>
          <p:cNvSpPr>
            <a:spLocks noGrp="1"/>
          </p:cNvSpPr>
          <p:nvPr>
            <p:ph idx="1"/>
          </p:nvPr>
        </p:nvSpPr>
        <p:spPr>
          <a:xfrm>
            <a:off x="838200" y="1690688"/>
            <a:ext cx="6239720" cy="4783519"/>
          </a:xfrm>
        </p:spPr>
        <p:txBody>
          <a:bodyPr>
            <a:normAutofit/>
          </a:bodyPr>
          <a:lstStyle/>
          <a:p>
            <a:pPr marL="0" indent="0">
              <a:buNone/>
            </a:pPr>
            <a:r>
              <a:rPr lang="en-US" sz="2000" dirty="0"/>
              <a:t>Clients should not be forced to depend upon interfaces that they don't use.</a:t>
            </a:r>
          </a:p>
        </p:txBody>
      </p:sp>
      <p:pic>
        <p:nvPicPr>
          <p:cNvPr id="5" name="Picture 4"/>
          <p:cNvPicPr>
            <a:picLocks noChangeAspect="1"/>
          </p:cNvPicPr>
          <p:nvPr/>
        </p:nvPicPr>
        <p:blipFill>
          <a:blip r:embed="rId3"/>
          <a:stretch>
            <a:fillRect/>
          </a:stretch>
        </p:blipFill>
        <p:spPr>
          <a:xfrm>
            <a:off x="7371806" y="1690688"/>
            <a:ext cx="4114800" cy="1681629"/>
          </a:xfrm>
          <a:prstGeom prst="rect">
            <a:avLst/>
          </a:prstGeom>
        </p:spPr>
      </p:pic>
      <p:pic>
        <p:nvPicPr>
          <p:cNvPr id="7" name="Picture 6"/>
          <p:cNvPicPr>
            <a:picLocks noChangeAspect="1"/>
          </p:cNvPicPr>
          <p:nvPr/>
        </p:nvPicPr>
        <p:blipFill>
          <a:blip r:embed="rId4"/>
          <a:stretch>
            <a:fillRect/>
          </a:stretch>
        </p:blipFill>
        <p:spPr>
          <a:xfrm>
            <a:off x="7371806" y="1690688"/>
            <a:ext cx="4114800" cy="2358987"/>
          </a:xfrm>
          <a:prstGeom prst="rect">
            <a:avLst/>
          </a:prstGeom>
        </p:spPr>
      </p:pic>
    </p:spTree>
    <p:extLst>
      <p:ext uri="{BB962C8B-B14F-4D97-AF65-F5344CB8AC3E}">
        <p14:creationId xmlns:p14="http://schemas.microsoft.com/office/powerpoint/2010/main" val="34221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07741" cy="1325563"/>
          </a:xfrm>
        </p:spPr>
        <p:txBody>
          <a:bodyPr>
            <a:normAutofit/>
          </a:bodyPr>
          <a:lstStyle/>
          <a:p>
            <a:r>
              <a:rPr lang="en-US" sz="3600" dirty="0"/>
              <a:t>Single Responsibility Principle</a:t>
            </a:r>
          </a:p>
        </p:txBody>
      </p:sp>
      <p:sp>
        <p:nvSpPr>
          <p:cNvPr id="3" name="Content Placeholder 2"/>
          <p:cNvSpPr>
            <a:spLocks noGrp="1"/>
          </p:cNvSpPr>
          <p:nvPr>
            <p:ph idx="1"/>
          </p:nvPr>
        </p:nvSpPr>
        <p:spPr>
          <a:xfrm>
            <a:off x="838199" y="1690688"/>
            <a:ext cx="10307741" cy="4783519"/>
          </a:xfrm>
        </p:spPr>
        <p:txBody>
          <a:bodyPr>
            <a:normAutofit/>
          </a:bodyPr>
          <a:lstStyle/>
          <a:p>
            <a:pPr marL="0" indent="0">
              <a:buNone/>
            </a:pPr>
            <a:r>
              <a:rPr lang="en-US" sz="2000" dirty="0"/>
              <a:t>A class should have only one reason to change.</a:t>
            </a:r>
          </a:p>
          <a:p>
            <a:pPr marL="0" indent="0">
              <a:buNone/>
            </a:pPr>
            <a:r>
              <a:rPr lang="en-US" sz="2000" dirty="0"/>
              <a:t>An example might be a video player. If you build into the video player class both the responsibility to render the content and control the networking and buffering, you now have two reasons to have to change that </a:t>
            </a:r>
            <a:r>
              <a:rPr lang="en-US" sz="2000" dirty="0" err="1"/>
              <a:t>VideoPlayer</a:t>
            </a:r>
            <a:r>
              <a:rPr lang="en-US" sz="2000" dirty="0"/>
              <a:t> class. Instead, separate out the rendering and the networking/buffering among classes that the </a:t>
            </a:r>
            <a:r>
              <a:rPr lang="en-US" sz="2000" dirty="0" err="1"/>
              <a:t>VideoPlayer</a:t>
            </a:r>
            <a:r>
              <a:rPr lang="en-US" sz="2000" dirty="0"/>
              <a:t> class owns.</a:t>
            </a:r>
          </a:p>
        </p:txBody>
      </p:sp>
    </p:spTree>
    <p:extLst>
      <p:ext uri="{BB962C8B-B14F-4D97-AF65-F5344CB8AC3E}">
        <p14:creationId xmlns:p14="http://schemas.microsoft.com/office/powerpoint/2010/main" val="1301388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371806" y="1689182"/>
            <a:ext cx="4114800" cy="3241963"/>
          </a:xfrm>
          <a:prstGeom prst="rect">
            <a:avLst/>
          </a:prstGeom>
        </p:spPr>
      </p:pic>
      <p:sp>
        <p:nvSpPr>
          <p:cNvPr id="2" name="Title 1"/>
          <p:cNvSpPr>
            <a:spLocks noGrp="1"/>
          </p:cNvSpPr>
          <p:nvPr>
            <p:ph type="title"/>
          </p:nvPr>
        </p:nvSpPr>
        <p:spPr>
          <a:xfrm>
            <a:off x="838200" y="365125"/>
            <a:ext cx="10307741" cy="1325563"/>
          </a:xfrm>
        </p:spPr>
        <p:txBody>
          <a:bodyPr>
            <a:normAutofit/>
          </a:bodyPr>
          <a:lstStyle/>
          <a:p>
            <a:r>
              <a:rPr lang="en-US" sz="3600" dirty="0" err="1"/>
              <a:t>Liskov’s</a:t>
            </a:r>
            <a:r>
              <a:rPr lang="en-US" sz="3600" dirty="0"/>
              <a:t> Substitution Principle</a:t>
            </a:r>
          </a:p>
        </p:txBody>
      </p:sp>
      <p:sp>
        <p:nvSpPr>
          <p:cNvPr id="3" name="Content Placeholder 2"/>
          <p:cNvSpPr>
            <a:spLocks noGrp="1"/>
          </p:cNvSpPr>
          <p:nvPr>
            <p:ph idx="1"/>
          </p:nvPr>
        </p:nvSpPr>
        <p:spPr>
          <a:xfrm>
            <a:off x="838200" y="1690688"/>
            <a:ext cx="6239720" cy="4783519"/>
          </a:xfrm>
        </p:spPr>
        <p:txBody>
          <a:bodyPr>
            <a:normAutofit/>
          </a:bodyPr>
          <a:lstStyle/>
          <a:p>
            <a:pPr marL="0" indent="0">
              <a:buNone/>
            </a:pPr>
            <a:r>
              <a:rPr lang="en-US" sz="2000" dirty="0"/>
              <a:t>Derived classes must be completely substitutable for their base types. And similarly Subclasses should not break core functionality introduced by their parent.</a:t>
            </a:r>
          </a:p>
        </p:txBody>
      </p:sp>
      <p:pic>
        <p:nvPicPr>
          <p:cNvPr id="9" name="Picture 8"/>
          <p:cNvPicPr>
            <a:picLocks noChangeAspect="1"/>
          </p:cNvPicPr>
          <p:nvPr/>
        </p:nvPicPr>
        <p:blipFill>
          <a:blip r:embed="rId4"/>
          <a:stretch>
            <a:fillRect/>
          </a:stretch>
        </p:blipFill>
        <p:spPr>
          <a:xfrm>
            <a:off x="7371806" y="1689182"/>
            <a:ext cx="4114800" cy="3370811"/>
          </a:xfrm>
          <a:prstGeom prst="rect">
            <a:avLst/>
          </a:prstGeom>
        </p:spPr>
      </p:pic>
    </p:spTree>
    <p:extLst>
      <p:ext uri="{BB962C8B-B14F-4D97-AF65-F5344CB8AC3E}">
        <p14:creationId xmlns:p14="http://schemas.microsoft.com/office/powerpoint/2010/main" val="362653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Bad Design </a:t>
            </a:r>
          </a:p>
        </p:txBody>
      </p:sp>
      <p:sp>
        <p:nvSpPr>
          <p:cNvPr id="3" name="Content Placeholder 2"/>
          <p:cNvSpPr>
            <a:spLocks noGrp="1"/>
          </p:cNvSpPr>
          <p:nvPr>
            <p:ph idx="1"/>
          </p:nvPr>
        </p:nvSpPr>
        <p:spPr>
          <a:xfrm>
            <a:off x="838200" y="1825625"/>
            <a:ext cx="10416363" cy="1667170"/>
          </a:xfrm>
        </p:spPr>
        <p:txBody>
          <a:bodyPr>
            <a:normAutofit/>
          </a:bodyPr>
          <a:lstStyle/>
          <a:p>
            <a:pPr marL="0" indent="0">
              <a:buNone/>
            </a:pPr>
            <a:r>
              <a:rPr lang="en-US" sz="2000" dirty="0"/>
              <a:t>Software design principles represent a set of guidelines that helps us to avoid having a bad design. The design principles are associated to Robert Martin who gathered them in "Agile Software Development: Principles, Patterns, and Practices". </a:t>
            </a:r>
          </a:p>
          <a:p>
            <a:pPr marL="0" indent="0">
              <a:buNone/>
            </a:pPr>
            <a:r>
              <a:rPr lang="en-US" sz="2000" dirty="0"/>
              <a:t>According to Robert Martin there are 3 important characteristics of a bad design that should be avoided:</a:t>
            </a:r>
          </a:p>
          <a:p>
            <a:pPr marL="0" indent="0">
              <a:buNone/>
            </a:pPr>
            <a:endParaRPr lang="en-US" sz="2000" dirty="0"/>
          </a:p>
        </p:txBody>
      </p:sp>
      <p:sp>
        <p:nvSpPr>
          <p:cNvPr id="6" name="TextBox 5"/>
          <p:cNvSpPr txBox="1"/>
          <p:nvPr/>
        </p:nvSpPr>
        <p:spPr>
          <a:xfrm>
            <a:off x="838200" y="3450265"/>
            <a:ext cx="7214191" cy="1384995"/>
          </a:xfrm>
          <a:prstGeom prst="rect">
            <a:avLst/>
          </a:prstGeom>
          <a:noFill/>
        </p:spPr>
        <p:txBody>
          <a:bodyPr wrap="square" rtlCol="0">
            <a:spAutoFit/>
          </a:bodyPr>
          <a:lstStyle/>
          <a:p>
            <a:pPr marL="285750" indent="-285750">
              <a:spcBef>
                <a:spcPts val="1800"/>
              </a:spcBef>
              <a:buFont typeface="Wingdings" panose="05000000000000000000" pitchFamily="2" charset="2"/>
              <a:buChar char="§"/>
            </a:pPr>
            <a:r>
              <a:rPr lang="en-US" u="sng" dirty="0"/>
              <a:t>Rigidity</a:t>
            </a:r>
            <a:r>
              <a:rPr lang="en-US" dirty="0"/>
              <a:t> – The design/code is hard to change.</a:t>
            </a:r>
          </a:p>
          <a:p>
            <a:pPr marL="285750" indent="-285750">
              <a:spcBef>
                <a:spcPts val="1800"/>
              </a:spcBef>
              <a:buFont typeface="Wingdings" panose="05000000000000000000" pitchFamily="2" charset="2"/>
              <a:buChar char="§"/>
            </a:pPr>
            <a:r>
              <a:rPr lang="en-US" u="sng" dirty="0"/>
              <a:t>Fragility</a:t>
            </a:r>
            <a:r>
              <a:rPr lang="en-US" dirty="0"/>
              <a:t> – The design/code is easy to break.</a:t>
            </a:r>
          </a:p>
          <a:p>
            <a:pPr marL="285750" indent="-285750">
              <a:spcBef>
                <a:spcPts val="1800"/>
              </a:spcBef>
              <a:buFont typeface="Wingdings" panose="05000000000000000000" pitchFamily="2" charset="2"/>
              <a:buChar char="§"/>
            </a:pPr>
            <a:r>
              <a:rPr lang="en-US" u="sng" dirty="0"/>
              <a:t>Immobility</a:t>
            </a:r>
            <a:r>
              <a:rPr lang="en-US" dirty="0"/>
              <a:t> – The design/code is hard to reuse.</a:t>
            </a:r>
          </a:p>
        </p:txBody>
      </p:sp>
    </p:spTree>
    <p:extLst>
      <p:ext uri="{BB962C8B-B14F-4D97-AF65-F5344CB8AC3E}">
        <p14:creationId xmlns:p14="http://schemas.microsoft.com/office/powerpoint/2010/main" val="41622446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Recap: Object-Oriented Programming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000" dirty="0"/>
              <a:t>Rich is practice and theory with well accepted </a:t>
            </a:r>
            <a:r>
              <a:rPr lang="en-US" sz="2000" u="sng" dirty="0"/>
              <a:t>concepts</a:t>
            </a:r>
            <a:r>
              <a:rPr lang="en-US" sz="2000" dirty="0"/>
              <a:t>, </a:t>
            </a:r>
            <a:r>
              <a:rPr lang="en-US" sz="2000" u="sng" dirty="0"/>
              <a:t>patterns</a:t>
            </a:r>
            <a:r>
              <a:rPr lang="en-US" sz="2000" dirty="0"/>
              <a:t>, and </a:t>
            </a:r>
            <a:r>
              <a:rPr lang="en-US" sz="2000" u="sng" dirty="0"/>
              <a:t>principles</a:t>
            </a:r>
          </a:p>
          <a:p>
            <a:pPr>
              <a:buFont typeface="Wingdings" panose="05000000000000000000" pitchFamily="2" charset="2"/>
              <a:buChar char="§"/>
            </a:pPr>
            <a:r>
              <a:rPr lang="en-US" sz="2000" dirty="0"/>
              <a:t>Consistent support for powerful concepts including features that support:</a:t>
            </a:r>
          </a:p>
          <a:p>
            <a:pPr lvl="1">
              <a:buFont typeface="Wingdings" panose="05000000000000000000" pitchFamily="2" charset="2"/>
              <a:buChar char="q"/>
            </a:pPr>
            <a:r>
              <a:rPr lang="en-US" sz="1600" dirty="0"/>
              <a:t>Encapsulation… and Information Hiding </a:t>
            </a:r>
          </a:p>
          <a:p>
            <a:pPr lvl="1">
              <a:buFont typeface="Wingdings" panose="05000000000000000000" pitchFamily="2" charset="2"/>
              <a:buChar char="q"/>
            </a:pPr>
            <a:r>
              <a:rPr lang="en-US" sz="1600" dirty="0"/>
              <a:t>Inheritance… and Abstraction</a:t>
            </a:r>
          </a:p>
          <a:p>
            <a:pPr lvl="1">
              <a:buFont typeface="Wingdings" panose="05000000000000000000" pitchFamily="2" charset="2"/>
              <a:buChar char="q"/>
            </a:pPr>
            <a:r>
              <a:rPr lang="en-US" sz="1600" dirty="0"/>
              <a:t>Polymorphism</a:t>
            </a:r>
          </a:p>
          <a:p>
            <a:pPr>
              <a:buFont typeface="Wingdings" panose="05000000000000000000" pitchFamily="2" charset="2"/>
              <a:buChar char="§"/>
            </a:pPr>
            <a:r>
              <a:rPr lang="en-US" sz="2000" dirty="0"/>
              <a:t>Strong support for delivering extensible, maintainable, supportable, and scalable solutions</a:t>
            </a:r>
          </a:p>
          <a:p>
            <a:pPr>
              <a:buFont typeface="Wingdings" panose="05000000000000000000" pitchFamily="2" charset="2"/>
              <a:buChar char="§"/>
            </a:pPr>
            <a:r>
              <a:rPr lang="en-US" sz="2000" dirty="0"/>
              <a:t>Long history of industry success in managing complexity and delivering solutions that minimize rigidity, fragility, and immobility.</a:t>
            </a:r>
          </a:p>
          <a:p>
            <a:pPr>
              <a:buFont typeface="Wingdings" panose="05000000000000000000" pitchFamily="2" charset="2"/>
              <a:buChar char="§"/>
            </a:pPr>
            <a:r>
              <a:rPr lang="en-US" sz="2000" dirty="0"/>
              <a:t>Encompasses both design and programming activities</a:t>
            </a:r>
          </a:p>
          <a:p>
            <a:pPr>
              <a:buFont typeface="Wingdings" panose="05000000000000000000" pitchFamily="2" charset="2"/>
              <a:buChar char="§"/>
            </a:pPr>
            <a:r>
              <a:rPr lang="en-US" sz="2000" dirty="0"/>
              <a:t>Provides benefit across various development methodologies</a:t>
            </a:r>
          </a:p>
        </p:txBody>
      </p:sp>
    </p:spTree>
    <p:extLst>
      <p:ext uri="{BB962C8B-B14F-4D97-AF65-F5344CB8AC3E}">
        <p14:creationId xmlns:p14="http://schemas.microsoft.com/office/powerpoint/2010/main" val="37027877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Recap: Why Choose an Object-Oriented Approach</a:t>
            </a:r>
          </a:p>
        </p:txBody>
      </p:sp>
      <p:sp>
        <p:nvSpPr>
          <p:cNvPr id="3" name="Content Placeholder 2"/>
          <p:cNvSpPr>
            <a:spLocks noGrp="1"/>
          </p:cNvSpPr>
          <p:nvPr>
            <p:ph idx="1"/>
          </p:nvPr>
        </p:nvSpPr>
        <p:spPr/>
        <p:txBody>
          <a:bodyPr>
            <a:normAutofit/>
          </a:bodyPr>
          <a:lstStyle/>
          <a:p>
            <a:pPr marL="0" indent="0">
              <a:buNone/>
            </a:pPr>
            <a:r>
              <a:rPr lang="en-US" sz="2000" dirty="0"/>
              <a:t>#1 – This is the best way we know to consistently deliver high quality software products</a:t>
            </a:r>
          </a:p>
          <a:p>
            <a:pPr marL="0" indent="0">
              <a:buNone/>
            </a:pPr>
            <a:endParaRPr lang="en-US" sz="2000" dirty="0"/>
          </a:p>
          <a:p>
            <a:pPr marL="0" indent="0">
              <a:buNone/>
            </a:pPr>
            <a:r>
              <a:rPr lang="en-US" sz="2000" dirty="0"/>
              <a:t>#2 – It is the approach demanded by the industry where we hope to be employed</a:t>
            </a:r>
          </a:p>
          <a:p>
            <a:pPr marL="0" indent="0">
              <a:buNone/>
            </a:pPr>
            <a:endParaRPr lang="en-US" sz="2000" dirty="0"/>
          </a:p>
          <a:p>
            <a:pPr marL="0" indent="0">
              <a:buNone/>
            </a:pPr>
            <a:r>
              <a:rPr lang="en-US" sz="2000" dirty="0"/>
              <a:t>#3 – It’s an enjoyable way to build, enhance, and support software solutions</a:t>
            </a:r>
          </a:p>
        </p:txBody>
      </p:sp>
    </p:spTree>
    <p:extLst>
      <p:ext uri="{BB962C8B-B14F-4D97-AF65-F5344CB8AC3E}">
        <p14:creationId xmlns:p14="http://schemas.microsoft.com/office/powerpoint/2010/main" val="9771807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1</a:t>
            </a:r>
          </a:p>
          <a:p>
            <a:pPr algn="l"/>
            <a:r>
              <a:rPr lang="en-US" dirty="0"/>
              <a:t>Instructor: Eric Pogue</a:t>
            </a:r>
          </a:p>
        </p:txBody>
      </p:sp>
      <p:pic>
        <p:nvPicPr>
          <p:cNvPr id="4" name="Content Placeholder 4"/>
          <p:cNvPicPr>
            <a:picLocks noChangeAspect="1"/>
          </p:cNvPicPr>
          <p:nvPr/>
        </p:nvPicPr>
        <p:blipFill>
          <a:blip r:embed="rId3"/>
          <a:stretch>
            <a:fillRect/>
          </a:stretch>
        </p:blipFill>
        <p:spPr>
          <a:xfrm>
            <a:off x="8697433" y="376717"/>
            <a:ext cx="2656367" cy="1366321"/>
          </a:xfrm>
          <a:prstGeom prst="rect">
            <a:avLst/>
          </a:prstGeom>
        </p:spPr>
      </p:pic>
    </p:spTree>
    <p:extLst>
      <p:ext uri="{BB962C8B-B14F-4D97-AF65-F5344CB8AC3E}">
        <p14:creationId xmlns:p14="http://schemas.microsoft.com/office/powerpoint/2010/main" val="26896719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Bonus Slides</a:t>
            </a:r>
          </a:p>
        </p:txBody>
      </p:sp>
      <p:sp>
        <p:nvSpPr>
          <p:cNvPr id="3" name="Content Placeholder 2"/>
          <p:cNvSpPr>
            <a:spLocks noGrp="1"/>
          </p:cNvSpPr>
          <p:nvPr>
            <p:ph idx="1"/>
          </p:nvPr>
        </p:nvSpPr>
        <p:spPr/>
        <p:txBody>
          <a:bodyPr/>
          <a:lstStyle/>
          <a:p>
            <a:r>
              <a:rPr lang="en-US" dirty="0">
                <a:hlinkClick r:id="rId3"/>
              </a:rPr>
              <a:t>Waterfall</a:t>
            </a:r>
            <a:r>
              <a:rPr lang="en-US" dirty="0"/>
              <a:t> vs </a:t>
            </a:r>
            <a:r>
              <a:rPr lang="en-US" dirty="0">
                <a:hlinkClick r:id="rId4"/>
              </a:rPr>
              <a:t>Iterative</a:t>
            </a:r>
            <a:r>
              <a:rPr lang="en-US" dirty="0"/>
              <a:t> vs </a:t>
            </a:r>
            <a:r>
              <a:rPr lang="en-US" dirty="0">
                <a:hlinkClick r:id="rId5"/>
              </a:rPr>
              <a:t>Agile</a:t>
            </a:r>
            <a:endParaRPr lang="en-US" dirty="0"/>
          </a:p>
        </p:txBody>
      </p:sp>
    </p:spTree>
    <p:extLst>
      <p:ext uri="{BB962C8B-B14F-4D97-AF65-F5344CB8AC3E}">
        <p14:creationId xmlns:p14="http://schemas.microsoft.com/office/powerpoint/2010/main" val="1806849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Programming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4094402"/>
          </a:xfrm>
        </p:spPr>
        <p:txBody>
          <a:bodyPr>
            <a:normAutofit/>
          </a:bodyPr>
          <a:lstStyle/>
          <a:p>
            <a:pPr marL="0" indent="0">
              <a:buNone/>
            </a:pPr>
            <a:r>
              <a:rPr lang="en-US" sz="2000" dirty="0"/>
              <a:t>It includes concepts, patterns, and principles for designing and implementing modern software products.</a:t>
            </a:r>
          </a:p>
          <a:p>
            <a:pPr>
              <a:buFont typeface="Wingdings" panose="05000000000000000000" pitchFamily="2" charset="2"/>
              <a:buChar char="§"/>
            </a:pPr>
            <a:r>
              <a:rPr lang="en-US" sz="2000" u="sng" dirty="0"/>
              <a:t>Concepts</a:t>
            </a:r>
            <a:r>
              <a:rPr lang="en-US" sz="2000" dirty="0"/>
              <a:t> – powerful features that prove indispensable to modern software development, brought to us automatically by object-oriented programming.</a:t>
            </a:r>
          </a:p>
          <a:p>
            <a:pPr>
              <a:buFont typeface="Wingdings" panose="05000000000000000000" pitchFamily="2" charset="2"/>
              <a:buChar char="§"/>
            </a:pPr>
            <a:r>
              <a:rPr lang="en-US" sz="2000" u="sng" dirty="0"/>
              <a:t>Patterns</a:t>
            </a:r>
            <a:r>
              <a:rPr lang="en-US" sz="2000" dirty="0"/>
              <a:t> – tried-and-true templates for forging relationships between classes</a:t>
            </a:r>
          </a:p>
          <a:p>
            <a:pPr>
              <a:buFont typeface="Wingdings" panose="05000000000000000000" pitchFamily="2" charset="2"/>
              <a:buChar char="§"/>
            </a:pPr>
            <a:r>
              <a:rPr lang="en-US" sz="2000" u="sng" dirty="0"/>
              <a:t>Principles</a:t>
            </a:r>
            <a:r>
              <a:rPr lang="en-US" sz="2000" dirty="0"/>
              <a:t> – guidelines that help you determine what classes are needed and how they should divide up the work </a:t>
            </a:r>
          </a:p>
          <a:p>
            <a:pPr marL="0" indent="0">
              <a:buNone/>
            </a:pPr>
            <a:endParaRPr lang="en-US" sz="2000" dirty="0"/>
          </a:p>
        </p:txBody>
      </p:sp>
    </p:spTree>
    <p:extLst>
      <p:ext uri="{BB962C8B-B14F-4D97-AF65-F5344CB8AC3E}">
        <p14:creationId xmlns:p14="http://schemas.microsoft.com/office/powerpoint/2010/main" val="5672071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98"/>
            <a:ext cx="10515600" cy="692398"/>
          </a:xfrm>
        </p:spPr>
        <p:txBody>
          <a:bodyPr anchor="ctr">
            <a:normAutofit/>
          </a:bodyPr>
          <a:lstStyle/>
          <a:p>
            <a:r>
              <a:rPr lang="en-US" sz="3200" dirty="0">
                <a:hlinkClick r:id="rId3"/>
              </a:rPr>
              <a:t>Waterfall</a:t>
            </a:r>
            <a:r>
              <a:rPr lang="en-US" sz="3200" dirty="0"/>
              <a:t> vs </a:t>
            </a:r>
            <a:r>
              <a:rPr lang="en-US" sz="3200" dirty="0">
                <a:hlinkClick r:id="rId4"/>
              </a:rPr>
              <a:t>Iterative</a:t>
            </a:r>
            <a:r>
              <a:rPr lang="en-US" sz="3200" dirty="0"/>
              <a:t> vs </a:t>
            </a:r>
            <a:r>
              <a:rPr lang="en-US" sz="3200" dirty="0">
                <a:hlinkClick r:id="rId5"/>
              </a:rPr>
              <a:t>Agile</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2675841"/>
              </p:ext>
            </p:extLst>
          </p:nvPr>
        </p:nvGraphicFramePr>
        <p:xfrm>
          <a:off x="838200" y="1038714"/>
          <a:ext cx="10515600" cy="5712206"/>
        </p:xfrm>
        <a:graphic>
          <a:graphicData uri="http://schemas.openxmlformats.org/drawingml/2006/table">
            <a:tbl>
              <a:tblPr firstRow="1" bandRow="1">
                <a:tableStyleId>{5C22544A-7EE6-4342-B048-85BDC9FD1C3A}</a:tableStyleId>
              </a:tblPr>
              <a:tblGrid>
                <a:gridCol w="1358245">
                  <a:extLst>
                    <a:ext uri="{9D8B030D-6E8A-4147-A177-3AD203B41FA5}">
                      <a16:colId xmlns:a16="http://schemas.microsoft.com/office/drawing/2014/main" val="20000"/>
                    </a:ext>
                  </a:extLst>
                </a:gridCol>
                <a:gridCol w="3044858">
                  <a:extLst>
                    <a:ext uri="{9D8B030D-6E8A-4147-A177-3AD203B41FA5}">
                      <a16:colId xmlns:a16="http://schemas.microsoft.com/office/drawing/2014/main" val="20001"/>
                    </a:ext>
                  </a:extLst>
                </a:gridCol>
                <a:gridCol w="3063711">
                  <a:extLst>
                    <a:ext uri="{9D8B030D-6E8A-4147-A177-3AD203B41FA5}">
                      <a16:colId xmlns:a16="http://schemas.microsoft.com/office/drawing/2014/main" val="20002"/>
                    </a:ext>
                  </a:extLst>
                </a:gridCol>
                <a:gridCol w="3048786">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Waterfall</a:t>
                      </a:r>
                    </a:p>
                  </a:txBody>
                  <a:tcPr/>
                </a:tc>
                <a:tc>
                  <a:txBody>
                    <a:bodyPr/>
                    <a:lstStyle/>
                    <a:p>
                      <a:pPr algn="ctr"/>
                      <a:r>
                        <a:rPr lang="en-US" dirty="0"/>
                        <a:t>Iterative</a:t>
                      </a:r>
                    </a:p>
                  </a:txBody>
                  <a:tcPr/>
                </a:tc>
                <a:tc>
                  <a:txBody>
                    <a:bodyPr/>
                    <a:lstStyle/>
                    <a:p>
                      <a:pPr algn="ctr"/>
                      <a:r>
                        <a:rPr lang="en-US" dirty="0"/>
                        <a:t>Agile</a:t>
                      </a:r>
                    </a:p>
                  </a:txBody>
                  <a:tcPr/>
                </a:tc>
                <a:extLst>
                  <a:ext uri="{0D108BD9-81ED-4DB2-BD59-A6C34878D82A}">
                    <a16:rowId xmlns:a16="http://schemas.microsoft.com/office/drawing/2014/main" val="10000"/>
                  </a:ext>
                </a:extLst>
              </a:tr>
              <a:tr h="370840">
                <a:tc>
                  <a:txBody>
                    <a:bodyPr/>
                    <a:lstStyle/>
                    <a:p>
                      <a:r>
                        <a:rPr lang="en-US" sz="1600" dirty="0">
                          <a:latin typeface="+mn-lt"/>
                        </a:rPr>
                        <a:t>References</a:t>
                      </a:r>
                    </a:p>
                  </a:txBody>
                  <a:tcPr/>
                </a:tc>
                <a:tc>
                  <a:txBody>
                    <a:bodyPr/>
                    <a:lstStyle/>
                    <a:p>
                      <a:r>
                        <a:rPr lang="en-US" sz="1600" kern="1200" dirty="0">
                          <a:solidFill>
                            <a:schemeClr val="dk1"/>
                          </a:solidFill>
                          <a:effectLst/>
                          <a:latin typeface="+mn-lt"/>
                          <a:ea typeface="+mn-ea"/>
                          <a:cs typeface="+mn-cs"/>
                        </a:rPr>
                        <a:t>United States Department of Defense: </a:t>
                      </a:r>
                      <a:r>
                        <a:rPr lang="en-US" sz="1600" u="sng" kern="1200" dirty="0">
                          <a:solidFill>
                            <a:schemeClr val="dk1"/>
                          </a:solidFill>
                          <a:effectLst/>
                          <a:latin typeface="+mn-lt"/>
                          <a:ea typeface="+mn-ea"/>
                          <a:cs typeface="+mn-cs"/>
                          <a:hlinkClick r:id="rId6"/>
                        </a:rPr>
                        <a:t>DOD-STD-2167A</a:t>
                      </a:r>
                      <a:r>
                        <a:rPr lang="en-US" sz="1600" kern="1200" dirty="0">
                          <a:solidFill>
                            <a:schemeClr val="dk1"/>
                          </a:solidFill>
                          <a:effectLst/>
                          <a:latin typeface="+mn-lt"/>
                          <a:ea typeface="+mn-ea"/>
                          <a:cs typeface="+mn-cs"/>
                        </a:rPr>
                        <a:t> (1985)</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7" tooltip="Rational Unified Process"/>
                        </a:rPr>
                        <a:t>Rational Unified Process</a:t>
                      </a:r>
                      <a:r>
                        <a:rPr lang="en-US" sz="1600" kern="1200" dirty="0">
                          <a:solidFill>
                            <a:schemeClr val="dk1"/>
                          </a:solidFill>
                          <a:effectLst/>
                          <a:latin typeface="+mn-lt"/>
                          <a:ea typeface="+mn-ea"/>
                          <a:cs typeface="+mn-cs"/>
                        </a:rPr>
                        <a:t> (RUP) </a:t>
                      </a:r>
                    </a:p>
                    <a:p>
                      <a:r>
                        <a:rPr lang="en-US" sz="1600" u="sng" kern="1200" dirty="0">
                          <a:solidFill>
                            <a:schemeClr val="dk1"/>
                          </a:solidFill>
                          <a:effectLst/>
                          <a:latin typeface="+mn-lt"/>
                          <a:ea typeface="+mn-ea"/>
                          <a:cs typeface="+mn-cs"/>
                          <a:hlinkClick r:id="rId8" tooltip="Open Unified Process"/>
                        </a:rPr>
                        <a:t>Open Unified Process</a:t>
                      </a:r>
                      <a:r>
                        <a:rPr lang="en-US" sz="1600" kern="1200" dirty="0">
                          <a:solidFill>
                            <a:schemeClr val="dk1"/>
                          </a:solidFill>
                          <a:effectLst/>
                          <a:latin typeface="+mn-lt"/>
                          <a:ea typeface="+mn-ea"/>
                          <a:cs typeface="+mn-cs"/>
                        </a:rPr>
                        <a:t> </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9" tooltip="Scrum (development)"/>
                        </a:rPr>
                        <a:t>Scrum</a:t>
                      </a:r>
                      <a:endParaRPr lang="en-US" sz="1600" u="sng"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hlinkClick r:id="rId10"/>
                        </a:rPr>
                        <a:t>Kanban</a:t>
                      </a:r>
                      <a:endParaRPr lang="en-US" sz="1600" kern="1200" dirty="0">
                        <a:solidFill>
                          <a:schemeClr val="dk1"/>
                        </a:solidFill>
                        <a:effectLst/>
                        <a:latin typeface="+mn-lt"/>
                        <a:ea typeface="+mn-ea"/>
                        <a:cs typeface="+mn-cs"/>
                      </a:endParaRPr>
                    </a:p>
                    <a:p>
                      <a:r>
                        <a:rPr lang="en-US" sz="1600" u="sng" kern="1200" dirty="0">
                          <a:solidFill>
                            <a:schemeClr val="dk1"/>
                          </a:solidFill>
                          <a:effectLst/>
                          <a:latin typeface="+mn-lt"/>
                          <a:ea typeface="+mn-ea"/>
                          <a:cs typeface="+mn-cs"/>
                          <a:hlinkClick r:id="rId11"/>
                        </a:rPr>
                        <a:t>Scaled Agile Framework (SAFe)</a:t>
                      </a:r>
                      <a:endParaRPr lang="en-US" sz="1600" dirty="0">
                        <a:latin typeface="+mn-lt"/>
                      </a:endParaRPr>
                    </a:p>
                  </a:txBody>
                  <a:tcPr/>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Priorities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Planning and predictability</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Architecture, modeling, and efficiency</a:t>
                      </a:r>
                      <a:r>
                        <a:rPr lang="en-US" sz="1600" baseline="0" dirty="0">
                          <a:effectLst/>
                          <a:latin typeface="+mn-lt"/>
                          <a:ea typeface="Calibri" panose="020F0502020204030204" pitchFamily="34" charset="0"/>
                          <a:cs typeface="Times New Roman" panose="02020603050405020304" pitchFamily="18" charset="0"/>
                        </a:rPr>
                        <a:t> through </a:t>
                      </a:r>
                      <a:r>
                        <a:rPr lang="en-US" sz="1600" dirty="0">
                          <a:effectLst/>
                          <a:latin typeface="+mn-lt"/>
                          <a:ea typeface="Calibri" panose="020F0502020204030204" pitchFamily="34" charset="0"/>
                          <a:cs typeface="Times New Roman" panose="02020603050405020304" pitchFamily="18" charset="0"/>
                        </a:rPr>
                        <a:t>early detection &amp; fixing of issues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Responsiveness</a:t>
                      </a:r>
                      <a:r>
                        <a:rPr lang="en-US" sz="1600" baseline="0" dirty="0">
                          <a:effectLst/>
                          <a:latin typeface="+mn-lt"/>
                          <a:ea typeface="Calibri" panose="020F0502020204030204" pitchFamily="34" charset="0"/>
                          <a:cs typeface="Times New Roman" panose="02020603050405020304" pitchFamily="18" charset="0"/>
                        </a:rPr>
                        <a:t> to feedback, e</a:t>
                      </a:r>
                      <a:r>
                        <a:rPr lang="en-US" sz="1600" dirty="0">
                          <a:effectLst/>
                          <a:latin typeface="+mn-lt"/>
                          <a:ea typeface="Calibri" panose="020F0502020204030204" pitchFamily="34" charset="0"/>
                          <a:cs typeface="Times New Roman" panose="02020603050405020304" pitchFamily="18" charset="0"/>
                        </a:rPr>
                        <a:t>fficiency through engineering practices, early detection &amp; fixing of</a:t>
                      </a:r>
                      <a:r>
                        <a:rPr lang="en-US" sz="1600" baseline="0" dirty="0">
                          <a:effectLst/>
                          <a:latin typeface="+mn-lt"/>
                          <a:ea typeface="Calibri" panose="020F0502020204030204" pitchFamily="34" charset="0"/>
                          <a:cs typeface="Times New Roman" panose="02020603050405020304" pitchFamily="18" charset="0"/>
                        </a:rPr>
                        <a:t> issues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r>
                        <a:rPr lang="en-US" sz="1600" dirty="0"/>
                        <a:t>Principles</a:t>
                      </a:r>
                    </a:p>
                  </a:txBody>
                  <a:tcPr marL="68580" marR="68580" marT="0" marB="0"/>
                </a:tc>
                <a:tc>
                  <a:txBody>
                    <a:bodyPr/>
                    <a:lstStyle/>
                    <a:p>
                      <a:r>
                        <a:rPr lang="en-US" sz="1600" kern="1200" dirty="0">
                          <a:solidFill>
                            <a:schemeClr val="dk1"/>
                          </a:solidFill>
                          <a:effectLst/>
                          <a:latin typeface="+mn-lt"/>
                          <a:ea typeface="+mn-ea"/>
                          <a:cs typeface="+mn-cs"/>
                        </a:rPr>
                        <a:t>Execute phases sequentially: </a:t>
                      </a:r>
                    </a:p>
                    <a:p>
                      <a:pPr marL="342900" indent="-342900">
                        <a:buFont typeface="+mj-lt"/>
                        <a:buAutoNum type="arabicPeriod"/>
                      </a:pPr>
                      <a:r>
                        <a:rPr lang="en-US" sz="1600" kern="1200" dirty="0">
                          <a:solidFill>
                            <a:schemeClr val="dk1"/>
                          </a:solidFill>
                          <a:effectLst/>
                          <a:latin typeface="+mn-lt"/>
                          <a:ea typeface="+mn-ea"/>
                          <a:cs typeface="+mn-cs"/>
                        </a:rPr>
                        <a:t>Requirements </a:t>
                      </a:r>
                    </a:p>
                    <a:p>
                      <a:pPr marL="342900" indent="-342900">
                        <a:buFont typeface="+mj-lt"/>
                        <a:buAutoNum type="arabicPeriod"/>
                      </a:pPr>
                      <a:r>
                        <a:rPr lang="en-US" sz="1600" kern="1200" dirty="0">
                          <a:solidFill>
                            <a:schemeClr val="dk1"/>
                          </a:solidFill>
                          <a:effectLst/>
                          <a:latin typeface="+mn-lt"/>
                          <a:ea typeface="+mn-ea"/>
                          <a:cs typeface="+mn-cs"/>
                        </a:rPr>
                        <a:t>Analysis </a:t>
                      </a:r>
                    </a:p>
                    <a:p>
                      <a:pPr marL="342900" indent="-342900">
                        <a:buFont typeface="+mj-lt"/>
                        <a:buAutoNum type="arabicPeriod"/>
                      </a:pPr>
                      <a:r>
                        <a:rPr lang="en-US" sz="1600" kern="1200" dirty="0">
                          <a:solidFill>
                            <a:schemeClr val="dk1"/>
                          </a:solidFill>
                          <a:effectLst/>
                          <a:latin typeface="+mn-lt"/>
                          <a:ea typeface="+mn-ea"/>
                          <a:cs typeface="+mn-cs"/>
                        </a:rPr>
                        <a:t>Design </a:t>
                      </a:r>
                    </a:p>
                    <a:p>
                      <a:pPr marL="342900" indent="-342900">
                        <a:buFont typeface="+mj-lt"/>
                        <a:buAutoNum type="arabicPeriod"/>
                      </a:pPr>
                      <a:r>
                        <a:rPr lang="en-US" sz="1600" kern="1200" dirty="0">
                          <a:solidFill>
                            <a:schemeClr val="dk1"/>
                          </a:solidFill>
                          <a:effectLst/>
                          <a:latin typeface="+mn-lt"/>
                          <a:ea typeface="+mn-ea"/>
                          <a:cs typeface="+mn-cs"/>
                        </a:rPr>
                        <a:t>Coding </a:t>
                      </a:r>
                    </a:p>
                    <a:p>
                      <a:pPr marL="342900" indent="-342900">
                        <a:buFont typeface="+mj-lt"/>
                        <a:buAutoNum type="arabicPeriod"/>
                      </a:pPr>
                      <a:r>
                        <a:rPr lang="en-US" sz="1600" kern="1200" dirty="0">
                          <a:solidFill>
                            <a:schemeClr val="dk1"/>
                          </a:solidFill>
                          <a:effectLst/>
                          <a:latin typeface="+mn-lt"/>
                          <a:ea typeface="+mn-ea"/>
                          <a:cs typeface="+mn-cs"/>
                        </a:rPr>
                        <a:t>Testing </a:t>
                      </a:r>
                    </a:p>
                    <a:p>
                      <a:pPr marL="342900" indent="-342900">
                        <a:buFont typeface="+mj-lt"/>
                        <a:buAutoNum type="arabicPeriod"/>
                      </a:pPr>
                      <a:r>
                        <a:rPr lang="en-US" sz="1600" kern="1200" dirty="0">
                          <a:solidFill>
                            <a:schemeClr val="dk1"/>
                          </a:solidFill>
                          <a:effectLst/>
                          <a:latin typeface="+mn-lt"/>
                          <a:ea typeface="+mn-ea"/>
                          <a:cs typeface="+mn-cs"/>
                        </a:rPr>
                        <a:t>and Operations </a:t>
                      </a:r>
                    </a:p>
                    <a:p>
                      <a:pPr>
                        <a:spcBef>
                          <a:spcPts val="600"/>
                        </a:spcBef>
                      </a:pPr>
                      <a:r>
                        <a:rPr lang="en-US" sz="1600" kern="1200" dirty="0">
                          <a:solidFill>
                            <a:schemeClr val="dk1"/>
                          </a:solidFill>
                          <a:effectLst/>
                          <a:latin typeface="+mn-lt"/>
                          <a:ea typeface="+mn-ea"/>
                          <a:cs typeface="+mn-cs"/>
                        </a:rPr>
                        <a:t>Define and commit to Scope, Cost, and Timeline “early” </a:t>
                      </a:r>
                    </a:p>
                    <a:p>
                      <a:pPr>
                        <a:spcBef>
                          <a:spcPts val="600"/>
                        </a:spcBef>
                      </a:pPr>
                      <a:r>
                        <a:rPr lang="en-US" sz="1600" kern="1200" dirty="0">
                          <a:solidFill>
                            <a:schemeClr val="dk1"/>
                          </a:solidFill>
                          <a:effectLst/>
                          <a:latin typeface="+mn-lt"/>
                          <a:ea typeface="+mn-ea"/>
                          <a:cs typeface="+mn-cs"/>
                        </a:rPr>
                        <a:t>Implement strict Change Control</a:t>
                      </a:r>
                    </a:p>
                  </a:txBody>
                  <a:tcPr marL="68580" marR="68580" marT="0" marB="0"/>
                </a:tc>
                <a:tc>
                  <a:txBody>
                    <a:bodyPr/>
                    <a:lstStyle/>
                    <a:p>
                      <a:pPr>
                        <a:spcBef>
                          <a:spcPts val="600"/>
                        </a:spcBef>
                      </a:pPr>
                      <a:r>
                        <a:rPr lang="en-US" sz="1600" dirty="0"/>
                        <a:t>Develop and test iteratively</a:t>
                      </a:r>
                    </a:p>
                    <a:p>
                      <a:pPr>
                        <a:spcBef>
                          <a:spcPts val="600"/>
                        </a:spcBef>
                      </a:pPr>
                      <a:r>
                        <a:rPr lang="en-US" sz="1600" dirty="0"/>
                        <a:t>Manage requirements</a:t>
                      </a:r>
                    </a:p>
                    <a:p>
                      <a:pPr>
                        <a:spcBef>
                          <a:spcPts val="600"/>
                        </a:spcBef>
                      </a:pPr>
                      <a:r>
                        <a:rPr lang="en-US" sz="1600" dirty="0"/>
                        <a:t>Use components</a:t>
                      </a:r>
                    </a:p>
                    <a:p>
                      <a:pPr>
                        <a:spcBef>
                          <a:spcPts val="600"/>
                        </a:spcBef>
                      </a:pPr>
                      <a:r>
                        <a:rPr lang="en-US" sz="1600" dirty="0"/>
                        <a:t>Model visually</a:t>
                      </a:r>
                    </a:p>
                    <a:p>
                      <a:pPr>
                        <a:spcBef>
                          <a:spcPts val="600"/>
                        </a:spcBef>
                      </a:pPr>
                      <a:r>
                        <a:rPr lang="en-US" sz="1600" dirty="0"/>
                        <a:t>Verify quality</a:t>
                      </a:r>
                    </a:p>
                    <a:p>
                      <a:pPr>
                        <a:spcBef>
                          <a:spcPts val="600"/>
                        </a:spcBef>
                      </a:pPr>
                      <a:r>
                        <a:rPr lang="en-US" sz="1600" dirty="0"/>
                        <a:t>Control changes</a:t>
                      </a:r>
                    </a:p>
                    <a:p>
                      <a:endParaRPr lang="en-US" sz="1600" dirty="0"/>
                    </a:p>
                  </a:txBody>
                  <a:tcPr marL="68580" marR="68580" marT="0" marB="0"/>
                </a:tc>
                <a:tc>
                  <a:txBody>
                    <a:bodyPr/>
                    <a:lstStyle/>
                    <a:p>
                      <a:pPr>
                        <a:spcBef>
                          <a:spcPts val="400"/>
                        </a:spcBef>
                      </a:pPr>
                      <a:r>
                        <a:rPr lang="en-US" sz="1600" dirty="0"/>
                        <a:t>Develop, test, deploy, and release iteratively</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Capture lightweight near</a:t>
                      </a:r>
                      <a:r>
                        <a:rPr lang="en-US" sz="1600" baseline="0" dirty="0"/>
                        <a:t> term</a:t>
                      </a:r>
                      <a:r>
                        <a:rPr lang="en-US" sz="1600" dirty="0"/>
                        <a:t> requirements </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Empower teams</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Allow requirements to evolve but maintain fixed timelines</a:t>
                      </a:r>
                    </a:p>
                    <a:p>
                      <a:pPr>
                        <a:spcBef>
                          <a:spcPts val="400"/>
                        </a:spcBef>
                      </a:pPr>
                      <a:r>
                        <a:rPr lang="en-US" sz="1600" dirty="0"/>
                        <a:t>Apply engineering</a:t>
                      </a:r>
                      <a:r>
                        <a:rPr lang="en-US" sz="1600" baseline="0" dirty="0"/>
                        <a:t> practices and </a:t>
                      </a:r>
                      <a:r>
                        <a:rPr lang="en-US" sz="1600" dirty="0"/>
                        <a:t>systems thinking (e.g. TDD)</a:t>
                      </a:r>
                    </a:p>
                    <a:p>
                      <a:pPr>
                        <a:spcBef>
                          <a:spcPts val="400"/>
                        </a:spcBef>
                      </a:pPr>
                      <a:r>
                        <a:rPr lang="en-US" sz="1600" dirty="0"/>
                        <a:t>Integrate early user feedback into remaining plan </a:t>
                      </a:r>
                    </a:p>
                    <a:p>
                      <a:pPr>
                        <a:spcBef>
                          <a:spcPts val="400"/>
                        </a:spcBef>
                      </a:pPr>
                      <a:r>
                        <a:rPr lang="en-US" sz="1600" dirty="0"/>
                        <a:t>Maintain a collaborative approach between all stakeholders</a:t>
                      </a: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357631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98"/>
            <a:ext cx="10515600" cy="692398"/>
          </a:xfrm>
        </p:spPr>
        <p:txBody>
          <a:bodyPr anchor="ctr">
            <a:normAutofit/>
          </a:bodyPr>
          <a:lstStyle/>
          <a:p>
            <a:r>
              <a:rPr lang="en-US" sz="3200" dirty="0">
                <a:hlinkClick r:id="rId3"/>
              </a:rPr>
              <a:t>Waterfall</a:t>
            </a:r>
            <a:r>
              <a:rPr lang="en-US" sz="3200" dirty="0"/>
              <a:t> vs </a:t>
            </a:r>
            <a:r>
              <a:rPr lang="en-US" sz="3200" dirty="0">
                <a:hlinkClick r:id="rId4"/>
              </a:rPr>
              <a:t>Iterative</a:t>
            </a:r>
            <a:r>
              <a:rPr lang="en-US" sz="3200" dirty="0"/>
              <a:t> vs </a:t>
            </a:r>
            <a:r>
              <a:rPr lang="en-US" sz="3200" dirty="0">
                <a:hlinkClick r:id="rId5"/>
              </a:rPr>
              <a:t>Agile</a:t>
            </a:r>
            <a:r>
              <a:rPr lang="en-US" sz="3200" dirty="0"/>
              <a:t> (continued)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4419885"/>
              </p:ext>
            </p:extLst>
          </p:nvPr>
        </p:nvGraphicFramePr>
        <p:xfrm>
          <a:off x="838200" y="1038714"/>
          <a:ext cx="10515600" cy="4717416"/>
        </p:xfrm>
        <a:graphic>
          <a:graphicData uri="http://schemas.openxmlformats.org/drawingml/2006/table">
            <a:tbl>
              <a:tblPr firstRow="1" bandRow="1">
                <a:tableStyleId>{5C22544A-7EE6-4342-B048-85BDC9FD1C3A}</a:tableStyleId>
              </a:tblPr>
              <a:tblGrid>
                <a:gridCol w="1358245">
                  <a:extLst>
                    <a:ext uri="{9D8B030D-6E8A-4147-A177-3AD203B41FA5}">
                      <a16:colId xmlns:a16="http://schemas.microsoft.com/office/drawing/2014/main" val="20000"/>
                    </a:ext>
                  </a:extLst>
                </a:gridCol>
                <a:gridCol w="3044858">
                  <a:extLst>
                    <a:ext uri="{9D8B030D-6E8A-4147-A177-3AD203B41FA5}">
                      <a16:colId xmlns:a16="http://schemas.microsoft.com/office/drawing/2014/main" val="20001"/>
                    </a:ext>
                  </a:extLst>
                </a:gridCol>
                <a:gridCol w="3063711">
                  <a:extLst>
                    <a:ext uri="{9D8B030D-6E8A-4147-A177-3AD203B41FA5}">
                      <a16:colId xmlns:a16="http://schemas.microsoft.com/office/drawing/2014/main" val="20002"/>
                    </a:ext>
                  </a:extLst>
                </a:gridCol>
                <a:gridCol w="3048786">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Waterfall</a:t>
                      </a:r>
                    </a:p>
                  </a:txBody>
                  <a:tcPr/>
                </a:tc>
                <a:tc>
                  <a:txBody>
                    <a:bodyPr/>
                    <a:lstStyle/>
                    <a:p>
                      <a:pPr algn="ctr"/>
                      <a:r>
                        <a:rPr lang="en-US" dirty="0"/>
                        <a:t>Iterative</a:t>
                      </a:r>
                    </a:p>
                  </a:txBody>
                  <a:tcPr/>
                </a:tc>
                <a:tc>
                  <a:txBody>
                    <a:bodyPr/>
                    <a:lstStyle/>
                    <a:p>
                      <a:pPr algn="ctr"/>
                      <a:r>
                        <a:rPr lang="en-US" dirty="0"/>
                        <a:t>Agile</a:t>
                      </a:r>
                    </a:p>
                  </a:txBody>
                  <a:tcPr/>
                </a:tc>
                <a:extLst>
                  <a:ext uri="{0D108BD9-81ED-4DB2-BD59-A6C34878D82A}">
                    <a16:rowId xmlns:a16="http://schemas.microsoft.com/office/drawing/2014/main" val="10000"/>
                  </a:ext>
                </a:extLst>
              </a:tr>
              <a:tr h="370840">
                <a:tc>
                  <a:txBody>
                    <a:bodyPr/>
                    <a:lstStyle/>
                    <a:p>
                      <a:r>
                        <a:rPr lang="en-US" sz="1600" dirty="0">
                          <a:latin typeface="+mn-lt"/>
                        </a:rPr>
                        <a:t>Engineering Standards</a:t>
                      </a: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None specified</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Components and Modeling (UML)</a:t>
                      </a:r>
                    </a:p>
                    <a:p>
                      <a:pPr marL="0" marR="0">
                        <a:lnSpc>
                          <a:spcPct val="107000"/>
                        </a:lnSpc>
                        <a:spcBef>
                          <a:spcPts val="0"/>
                        </a:spcBef>
                        <a:spcAft>
                          <a:spcPts val="0"/>
                        </a:spcAft>
                      </a:pPr>
                      <a:r>
                        <a:rPr lang="en-US" sz="1600" u="sng" dirty="0">
                          <a:solidFill>
                            <a:srgbClr val="0563C1"/>
                          </a:solidFill>
                          <a:effectLst/>
                          <a:latin typeface="+mn-lt"/>
                          <a:ea typeface="Calibri" panose="020F0502020204030204" pitchFamily="34" charset="0"/>
                          <a:cs typeface="Times New Roman" panose="02020603050405020304" pitchFamily="18" charset="0"/>
                          <a:hlinkClick r:id="rId6"/>
                        </a:rPr>
                        <a:t>XP</a:t>
                      </a:r>
                      <a:r>
                        <a:rPr lang="en-US" sz="1600" dirty="0">
                          <a:effectLst/>
                          <a:latin typeface="+mn-lt"/>
                          <a:ea typeface="Calibri" panose="020F0502020204030204" pitchFamily="34" charset="0"/>
                          <a:cs typeface="Times New Roman" panose="02020603050405020304" pitchFamily="18" charset="0"/>
                        </a:rPr>
                        <a:t> referenced periodically</a:t>
                      </a:r>
                    </a:p>
                  </a:txBody>
                  <a:tcPr marL="68580" marR="68580" marT="0" marB="0"/>
                </a:tc>
                <a:tc>
                  <a:txBody>
                    <a:bodyPr/>
                    <a:lstStyle/>
                    <a:p>
                      <a:pPr marL="0" marR="0">
                        <a:lnSpc>
                          <a:spcPct val="107000"/>
                        </a:lnSpc>
                        <a:spcBef>
                          <a:spcPts val="0"/>
                        </a:spcBef>
                        <a:spcAft>
                          <a:spcPts val="0"/>
                        </a:spcAft>
                      </a:pPr>
                      <a:r>
                        <a:rPr lang="en-US" sz="1600" u="sng" dirty="0">
                          <a:solidFill>
                            <a:srgbClr val="0563C1"/>
                          </a:solidFill>
                          <a:effectLst/>
                          <a:latin typeface="+mn-lt"/>
                          <a:ea typeface="Calibri" panose="020F0502020204030204" pitchFamily="34" charset="0"/>
                          <a:cs typeface="Times New Roman" panose="02020603050405020304" pitchFamily="18" charset="0"/>
                          <a:hlinkClick r:id="rId6"/>
                        </a:rPr>
                        <a:t>XP</a:t>
                      </a:r>
                      <a:r>
                        <a:rPr lang="en-US" sz="1600" dirty="0">
                          <a:effectLst/>
                          <a:latin typeface="+mn-lt"/>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600" u="sng" dirty="0">
                          <a:solidFill>
                            <a:srgbClr val="0563C1"/>
                          </a:solidFill>
                          <a:effectLst/>
                          <a:latin typeface="+mn-lt"/>
                          <a:ea typeface="Calibri" panose="020F0502020204030204" pitchFamily="34" charset="0"/>
                          <a:cs typeface="Times New Roman" panose="02020603050405020304" pitchFamily="18" charset="0"/>
                          <a:hlinkClick r:id="rId7"/>
                        </a:rPr>
                        <a:t>DevOps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Optimization</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Specialization &amp; standardization based on skills, location, and/or technology</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Architecture, modeling, and iterations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Fast customer feedback, small cross-functional</a:t>
                      </a:r>
                      <a:r>
                        <a:rPr lang="en-US" sz="1600" baseline="0" dirty="0">
                          <a:effectLst/>
                          <a:latin typeface="+mn-lt"/>
                          <a:ea typeface="Calibri" panose="020F0502020204030204" pitchFamily="34" charset="0"/>
                          <a:cs typeface="Times New Roman" panose="02020603050405020304" pitchFamily="18" charset="0"/>
                        </a:rPr>
                        <a:t> teams, and working software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r>
                        <a:rPr lang="en-US" sz="1600" dirty="0">
                          <a:latin typeface="+mn-lt"/>
                        </a:rPr>
                        <a:t>Planning Horizon</a:t>
                      </a:r>
                      <a:r>
                        <a:rPr lang="en-US" sz="1600" baseline="0" dirty="0">
                          <a:latin typeface="+mn-lt"/>
                        </a:rPr>
                        <a:t> Focus</a:t>
                      </a:r>
                      <a:endParaRPr lang="en-US" sz="1600" dirty="0">
                        <a:latin typeface="+mn-lt"/>
                      </a:endParaRP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Years – High</a:t>
                      </a:r>
                    </a:p>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Months</a:t>
                      </a:r>
                      <a:r>
                        <a:rPr lang="en-US" sz="1600" baseline="0" dirty="0">
                          <a:effectLst/>
                          <a:latin typeface="+mn-lt"/>
                          <a:ea typeface="Calibri" panose="020F0502020204030204" pitchFamily="34" charset="0"/>
                          <a:cs typeface="Times New Roman" panose="02020603050405020304" pitchFamily="18" charset="0"/>
                        </a:rPr>
                        <a:t> – High</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Days – Low </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Years</a:t>
                      </a:r>
                      <a:r>
                        <a:rPr lang="en-US" sz="1600" baseline="0" dirty="0">
                          <a:effectLst/>
                          <a:latin typeface="+mn-lt"/>
                          <a:ea typeface="Calibri" panose="020F0502020204030204" pitchFamily="34" charset="0"/>
                          <a:cs typeface="Times New Roman" panose="02020603050405020304" pitchFamily="18" charset="0"/>
                        </a:rPr>
                        <a:t> – Medium</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Months – Medium</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Days – Medium</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Years</a:t>
                      </a:r>
                      <a:r>
                        <a:rPr lang="en-US" sz="1600" baseline="0" dirty="0">
                          <a:effectLst/>
                          <a:latin typeface="+mn-lt"/>
                          <a:ea typeface="Calibri" panose="020F0502020204030204" pitchFamily="34" charset="0"/>
                          <a:cs typeface="Times New Roman" panose="02020603050405020304" pitchFamily="18" charset="0"/>
                        </a:rPr>
                        <a:t> – Low</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Months – Medium</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Days – High</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70840">
                <a:tc>
                  <a:txBody>
                    <a:bodyPr/>
                    <a:lstStyle/>
                    <a:p>
                      <a:r>
                        <a:rPr lang="en-US" sz="1600" dirty="0">
                          <a:latin typeface="+mn-lt"/>
                        </a:rPr>
                        <a:t>Scope and Requirements</a:t>
                      </a:r>
                      <a:r>
                        <a:rPr lang="en-US" sz="1600" baseline="0" dirty="0">
                          <a:latin typeface="+mn-lt"/>
                        </a:rPr>
                        <a:t> Management</a:t>
                      </a:r>
                      <a:endParaRPr lang="en-US" sz="1600" dirty="0">
                        <a:latin typeface="+mn-lt"/>
                      </a:endParaRPr>
                    </a:p>
                  </a:txBody>
                  <a:tcPr/>
                </a:tc>
                <a:tc>
                  <a:txBody>
                    <a:bodyPr/>
                    <a:lstStyle/>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Scope locked-in after Requirements Phase (approximately one-third through the project)</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Requirements</a:t>
                      </a:r>
                      <a:r>
                        <a:rPr lang="en-US" sz="1600" baseline="0" dirty="0">
                          <a:effectLst/>
                          <a:latin typeface="+mn-lt"/>
                          <a:ea typeface="Calibri" panose="020F0502020204030204" pitchFamily="34" charset="0"/>
                          <a:cs typeface="Times New Roman" panose="02020603050405020304" pitchFamily="18" charset="0"/>
                        </a:rPr>
                        <a:t> are stabilized during Elaboration Phase with smaller changes in later phases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Changes in requirements</a:t>
                      </a:r>
                      <a:r>
                        <a:rPr lang="en-US" sz="1600" baseline="0" dirty="0">
                          <a:effectLst/>
                          <a:latin typeface="+mn-lt"/>
                          <a:ea typeface="Calibri" panose="020F0502020204030204" pitchFamily="34" charset="0"/>
                          <a:cs typeface="Times New Roman" panose="02020603050405020304" pitchFamily="18" charset="0"/>
                        </a:rPr>
                        <a:t> embraced utilizing lowest priority items as Scope buffer</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70840">
                <a:tc>
                  <a:txBody>
                    <a:bodyPr/>
                    <a:lstStyle/>
                    <a:p>
                      <a:r>
                        <a:rPr lang="en-US" sz="1600" dirty="0">
                          <a:latin typeface="+mn-lt"/>
                        </a:rPr>
                        <a:t>Prevalent </a:t>
                      </a:r>
                      <a:r>
                        <a:rPr lang="en-US" sz="1600" baseline="0" dirty="0">
                          <a:latin typeface="+mn-lt"/>
                        </a:rPr>
                        <a:t>Issues</a:t>
                      </a:r>
                      <a:endParaRPr lang="en-US" sz="1600" dirty="0">
                        <a:latin typeface="+mn-lt"/>
                      </a:endParaRP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Timeline</a:t>
                      </a:r>
                      <a:r>
                        <a:rPr lang="en-US" sz="1600" baseline="0" dirty="0">
                          <a:effectLst/>
                          <a:latin typeface="+mn-lt"/>
                          <a:ea typeface="Calibri" panose="020F0502020204030204" pitchFamily="34" charset="0"/>
                          <a:cs typeface="Times New Roman" panose="02020603050405020304" pitchFamily="18" charset="0"/>
                        </a:rPr>
                        <a:t> and cost overruns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Timeline</a:t>
                      </a:r>
                      <a:r>
                        <a:rPr lang="en-US" sz="1600" baseline="0" dirty="0">
                          <a:effectLst/>
                          <a:latin typeface="+mn-lt"/>
                          <a:ea typeface="Calibri" panose="020F0502020204030204" pitchFamily="34" charset="0"/>
                          <a:cs typeface="Times New Roman" panose="02020603050405020304" pitchFamily="18" charset="0"/>
                        </a:rPr>
                        <a:t> and cost overruns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Reduced</a:t>
                      </a:r>
                      <a:r>
                        <a:rPr lang="en-US" sz="1600" baseline="0" dirty="0">
                          <a:effectLst/>
                          <a:latin typeface="+mn-lt"/>
                          <a:ea typeface="Calibri" panose="020F0502020204030204" pitchFamily="34" charset="0"/>
                          <a:cs typeface="Times New Roman" panose="02020603050405020304" pitchFamily="18" charset="0"/>
                        </a:rPr>
                        <a:t> functionality release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70840">
                <a:tc>
                  <a:txBody>
                    <a:bodyPr/>
                    <a:lstStyle/>
                    <a:p>
                      <a:r>
                        <a:rPr lang="en-US" sz="1600" dirty="0">
                          <a:latin typeface="+mn-lt"/>
                        </a:rPr>
                        <a:t>Industry Success Rates</a:t>
                      </a: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Low to Medium</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Medium</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Medium to High</a:t>
                      </a: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10643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054F9D-AA14-4841-8DDE-6B0CFB8504D7}"/>
              </a:ext>
            </a:extLst>
          </p:cNvPr>
          <p:cNvPicPr>
            <a:picLocks noChangeAspect="1"/>
          </p:cNvPicPr>
          <p:nvPr/>
        </p:nvPicPr>
        <p:blipFill>
          <a:blip r:embed="rId3"/>
          <a:stretch>
            <a:fillRect/>
          </a:stretch>
        </p:blipFill>
        <p:spPr>
          <a:xfrm>
            <a:off x="2648663" y="1922105"/>
            <a:ext cx="7002050" cy="4733494"/>
          </a:xfrm>
          <a:prstGeom prst="rect">
            <a:avLst/>
          </a:prstGeom>
        </p:spPr>
      </p:pic>
      <p:sp>
        <p:nvSpPr>
          <p:cNvPr id="10" name="Arrow: Down 9"/>
          <p:cNvSpPr/>
          <p:nvPr/>
        </p:nvSpPr>
        <p:spPr>
          <a:xfrm rot="16200000">
            <a:off x="6867618" y="3274391"/>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Object-Oriented Languages and Tools</a:t>
            </a:r>
          </a:p>
        </p:txBody>
      </p:sp>
      <p:sp>
        <p:nvSpPr>
          <p:cNvPr id="3" name="Content Placeholder 2"/>
          <p:cNvSpPr>
            <a:spLocks noGrp="1"/>
          </p:cNvSpPr>
          <p:nvPr>
            <p:ph idx="1"/>
          </p:nvPr>
        </p:nvSpPr>
        <p:spPr>
          <a:xfrm>
            <a:off x="838200" y="1083653"/>
            <a:ext cx="10622974" cy="838452"/>
          </a:xfrm>
        </p:spPr>
        <p:txBody>
          <a:bodyPr>
            <a:normAutofit/>
          </a:bodyPr>
          <a:lstStyle/>
          <a:p>
            <a:pPr marL="0" indent="0">
              <a:buNone/>
            </a:pPr>
            <a:r>
              <a:rPr lang="en-US" sz="2000" dirty="0"/>
              <a:t>The TIOBE index identifies which programming languages are most prevalent. </a:t>
            </a:r>
          </a:p>
          <a:p>
            <a:pPr marL="0" indent="0">
              <a:buNone/>
            </a:pPr>
            <a:r>
              <a:rPr lang="en-US" sz="2000" dirty="0"/>
              <a:t>TIOBE Index for January 2018:</a:t>
            </a:r>
          </a:p>
        </p:txBody>
      </p:sp>
      <p:sp>
        <p:nvSpPr>
          <p:cNvPr id="8" name="Arrow: Down 7"/>
          <p:cNvSpPr/>
          <p:nvPr/>
        </p:nvSpPr>
        <p:spPr>
          <a:xfrm rot="16200000">
            <a:off x="6867618" y="2443198"/>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Arrow: Down 8"/>
          <p:cNvSpPr/>
          <p:nvPr/>
        </p:nvSpPr>
        <p:spPr>
          <a:xfrm rot="16200000">
            <a:off x="6867619" y="4197854"/>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p:cNvGrpSpPr/>
          <p:nvPr/>
        </p:nvGrpSpPr>
        <p:grpSpPr>
          <a:xfrm>
            <a:off x="8002468" y="2743154"/>
            <a:ext cx="1880754" cy="565426"/>
            <a:chOff x="5840470" y="2990999"/>
            <a:chExt cx="1880754" cy="565426"/>
          </a:xfrm>
        </p:grpSpPr>
        <p:sp>
          <p:nvSpPr>
            <p:cNvPr id="13" name="Arrow: Down 12"/>
            <p:cNvSpPr/>
            <p:nvPr/>
          </p:nvSpPr>
          <p:spPr>
            <a:xfrm rot="5400000">
              <a:off x="5712366" y="3119103"/>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6117965" y="3114801"/>
              <a:ext cx="1603259" cy="307777"/>
            </a:xfrm>
            <a:prstGeom prst="rect">
              <a:avLst/>
            </a:prstGeom>
            <a:noFill/>
          </p:spPr>
          <p:txBody>
            <a:bodyPr wrap="none" rtlCol="0">
              <a:spAutoFit/>
            </a:bodyPr>
            <a:lstStyle/>
            <a:p>
              <a:r>
                <a:rPr lang="en-US" sz="1400" dirty="0"/>
                <a:t>Non-OOP Examples</a:t>
              </a:r>
            </a:p>
          </p:txBody>
        </p:sp>
      </p:grpSp>
    </p:spTree>
    <p:extLst>
      <p:ext uri="{BB962C8B-B14F-4D97-AF65-F5344CB8AC3E}">
        <p14:creationId xmlns:p14="http://schemas.microsoft.com/office/powerpoint/2010/main" val="263273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Concepts Example</a:t>
            </a:r>
          </a:p>
        </p:txBody>
      </p:sp>
      <p:sp>
        <p:nvSpPr>
          <p:cNvPr id="3" name="Content Placeholder 2"/>
          <p:cNvSpPr>
            <a:spLocks noGrp="1"/>
          </p:cNvSpPr>
          <p:nvPr>
            <p:ph idx="1"/>
          </p:nvPr>
        </p:nvSpPr>
        <p:spPr>
          <a:xfrm>
            <a:off x="838200" y="1051756"/>
            <a:ext cx="10622974" cy="2660708"/>
          </a:xfrm>
        </p:spPr>
        <p:txBody>
          <a:bodyPr>
            <a:normAutofit lnSpcReduction="10000"/>
          </a:bodyPr>
          <a:lstStyle/>
          <a:p>
            <a:pPr marL="0" indent="0">
              <a:buNone/>
            </a:pPr>
            <a:r>
              <a:rPr lang="en-US" sz="2000" dirty="0"/>
              <a:t>Implementing the body mass index (BMI) calculation in Java and C should allow us to effectively demonstrate some object-oriented design and programming concepts (Java). We will also compare that to how we would have implemented the same calculation using procedural programming techniques.</a:t>
            </a:r>
          </a:p>
          <a:p>
            <a:pPr marL="0" indent="0">
              <a:buNone/>
            </a:pPr>
            <a:r>
              <a:rPr lang="en-US" sz="2000" dirty="0"/>
              <a:t>Background: BMI is a statistic developed by Adolphe Quetelet in the 1900’s for evaluating body mass. It is not related to gender and age. It uses the same formula for men as for women and children. </a:t>
            </a:r>
          </a:p>
          <a:p>
            <a:pPr marL="0" indent="0">
              <a:buNone/>
            </a:pPr>
            <a:r>
              <a:rPr lang="en-US" sz="2000" dirty="0"/>
              <a:t>The body mass index is calculated based on the following formula:</a:t>
            </a:r>
          </a:p>
          <a:p>
            <a:pPr marL="0" indent="0">
              <a:buNone/>
            </a:pPr>
            <a:r>
              <a:rPr lang="en-US" sz="2000" dirty="0"/>
              <a:t>	BMI = weight [kg] / (height [m] * height [m])</a:t>
            </a:r>
          </a:p>
        </p:txBody>
      </p:sp>
      <p:sp>
        <p:nvSpPr>
          <p:cNvPr id="4" name="Content Placeholder 2"/>
          <p:cNvSpPr txBox="1">
            <a:spLocks/>
          </p:cNvSpPr>
          <p:nvPr/>
        </p:nvSpPr>
        <p:spPr>
          <a:xfrm>
            <a:off x="838200" y="3797640"/>
            <a:ext cx="4141944" cy="2608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Procedural BMI (body mass index):</a:t>
            </a:r>
          </a:p>
          <a:p>
            <a:pPr marL="0" indent="0">
              <a:buFont typeface="Arial" panose="020B0604020202020204" pitchFamily="34" charset="0"/>
              <a:buNone/>
            </a:pPr>
            <a:r>
              <a:rPr lang="en-US" sz="2000" dirty="0"/>
              <a:t>Data:</a:t>
            </a:r>
          </a:p>
          <a:p>
            <a:r>
              <a:rPr lang="en-US" sz="2000" dirty="0"/>
              <a:t>Height</a:t>
            </a:r>
          </a:p>
          <a:p>
            <a:r>
              <a:rPr lang="en-US" sz="2000" dirty="0"/>
              <a:t>Weight</a:t>
            </a:r>
          </a:p>
          <a:p>
            <a:pPr marL="0" indent="0">
              <a:buNone/>
            </a:pPr>
            <a:r>
              <a:rPr lang="en-US" sz="2000" dirty="0"/>
              <a:t>Procedures (or functions):</a:t>
            </a:r>
          </a:p>
          <a:p>
            <a:r>
              <a:rPr lang="en-US" sz="2000" dirty="0"/>
              <a:t>CalcBMI</a:t>
            </a:r>
          </a:p>
          <a:p>
            <a:pPr marL="0" indent="0">
              <a:buFont typeface="Arial" panose="020B0604020202020204" pitchFamily="34" charset="0"/>
              <a:buNone/>
            </a:pPr>
            <a:endParaRPr lang="en-US" sz="2400" dirty="0"/>
          </a:p>
        </p:txBody>
      </p:sp>
      <p:sp>
        <p:nvSpPr>
          <p:cNvPr id="5" name="Content Placeholder 2"/>
          <p:cNvSpPr txBox="1">
            <a:spLocks/>
          </p:cNvSpPr>
          <p:nvPr/>
        </p:nvSpPr>
        <p:spPr>
          <a:xfrm>
            <a:off x="6149687" y="3712464"/>
            <a:ext cx="4141944" cy="25599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Object-Oriented BMI:</a:t>
            </a:r>
          </a:p>
          <a:p>
            <a:pPr marL="0" indent="0">
              <a:buFont typeface="Arial" panose="020B0604020202020204" pitchFamily="34" charset="0"/>
              <a:buNone/>
            </a:pPr>
            <a:r>
              <a:rPr lang="en-US" sz="2000" dirty="0"/>
              <a:t>Class BMI</a:t>
            </a:r>
          </a:p>
          <a:p>
            <a:r>
              <a:rPr lang="en-US" sz="2000" dirty="0"/>
              <a:t>Attributes</a:t>
            </a:r>
          </a:p>
          <a:p>
            <a:pPr lvl="1"/>
            <a:r>
              <a:rPr lang="en-US" sz="2000" dirty="0"/>
              <a:t>Height</a:t>
            </a:r>
          </a:p>
          <a:p>
            <a:pPr lvl="1"/>
            <a:r>
              <a:rPr lang="en-US" sz="2000" dirty="0"/>
              <a:t>Weight</a:t>
            </a:r>
          </a:p>
          <a:p>
            <a:r>
              <a:rPr lang="en-US" sz="2000" dirty="0"/>
              <a:t>Methods</a:t>
            </a:r>
          </a:p>
          <a:p>
            <a:pPr lvl="1"/>
            <a:r>
              <a:rPr lang="en-US" sz="2000" dirty="0"/>
              <a:t>CalcBMI</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109162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15000" y="1369691"/>
            <a:ext cx="4114800" cy="3226565"/>
          </a:xfrm>
          <a:prstGeom prst="rect">
            <a:avLst/>
          </a:prstGeom>
        </p:spPr>
      </p:pic>
      <p:pic>
        <p:nvPicPr>
          <p:cNvPr id="20" name="Picture 19"/>
          <p:cNvPicPr>
            <a:picLocks noChangeAspect="1"/>
          </p:cNvPicPr>
          <p:nvPr/>
        </p:nvPicPr>
        <p:blipFill>
          <a:blip r:embed="rId4"/>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600" dirty="0"/>
              <a:t>Example: Procedural vs. Object Oriented Programming</a:t>
            </a:r>
          </a:p>
        </p:txBody>
      </p:sp>
      <p:sp>
        <p:nvSpPr>
          <p:cNvPr id="8"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9"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296476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600" dirty="0"/>
              <a:t>Distinguish Between a Class and an Object</a:t>
            </a:r>
          </a:p>
        </p:txBody>
      </p:sp>
      <p:sp>
        <p:nvSpPr>
          <p:cNvPr id="3" name="Oval 2"/>
          <p:cNvSpPr/>
          <p:nvPr/>
        </p:nvSpPr>
        <p:spPr>
          <a:xfrm>
            <a:off x="5132282" y="1896858"/>
            <a:ext cx="4371375" cy="1742650"/>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5250315" y="20248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915000" y="1369691"/>
            <a:ext cx="4114800" cy="3226565"/>
          </a:xfrm>
          <a:prstGeom prst="rect">
            <a:avLst/>
          </a:prstGeom>
        </p:spPr>
      </p:pic>
      <p:sp>
        <p:nvSpPr>
          <p:cNvPr id="11"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2"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88111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3.xml><?xml version="1.0" encoding="utf-8"?>
<ds:datastoreItem xmlns:ds="http://schemas.openxmlformats.org/officeDocument/2006/customXml" ds:itemID="{3473EA1A-2744-48E8-B2A3-4F89C0FC849C}">
  <ds:schemaRef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5810</TotalTime>
  <Words>7638</Words>
  <Application>Microsoft Office PowerPoint</Application>
  <PresentationFormat>Widescreen</PresentationFormat>
  <Paragraphs>643</Paragraphs>
  <Slides>51</Slides>
  <Notes>51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Calibri Light</vt:lpstr>
      <vt:lpstr>Times New Roman</vt:lpstr>
      <vt:lpstr>Wingdings</vt:lpstr>
      <vt:lpstr>Office Theme</vt:lpstr>
      <vt:lpstr>Introduction to  Object-Oriented Programming</vt:lpstr>
      <vt:lpstr>Learning Objectives for Weeks 1 &amp; 2</vt:lpstr>
      <vt:lpstr>Learning Objectives – Session 1</vt:lpstr>
      <vt:lpstr>Object-Oriented Programming [link]</vt:lpstr>
      <vt:lpstr>Object-Oriented Programming [link]</vt:lpstr>
      <vt:lpstr>Object-Oriented Languages and Tools</vt:lpstr>
      <vt:lpstr>Object-Oriented Concepts Example</vt:lpstr>
      <vt:lpstr>Example: Procedural vs. Object Oriented Programming</vt:lpstr>
      <vt:lpstr>Distinguish Between a Class and an Object</vt:lpstr>
      <vt:lpstr>Distinguish Between a Class and an Object</vt:lpstr>
      <vt:lpstr>Learning Objectives for Weeks 1 &amp; 2</vt:lpstr>
      <vt:lpstr>Learning Objectives – Session 2</vt:lpstr>
      <vt:lpstr>The “six” (Three plus) Object-Oriented Concepts</vt:lpstr>
      <vt:lpstr>Encapsulation &amp; Information Hiding</vt:lpstr>
      <vt:lpstr>Inheritance &amp; Abstraction</vt:lpstr>
      <vt:lpstr>Polymorphism</vt:lpstr>
      <vt:lpstr>The Problem? </vt:lpstr>
      <vt:lpstr>Revising Procedural (C) BMI Implementation</vt:lpstr>
      <vt:lpstr>Revising Procedural (C) BMI Implementation</vt:lpstr>
      <vt:lpstr>Revising BMI Implementations</vt:lpstr>
      <vt:lpstr>Encapsulation</vt:lpstr>
      <vt:lpstr>Inheritance… Options to Implement English Units</vt:lpstr>
      <vt:lpstr>Inheritance to implement English units… And Abstraction</vt:lpstr>
      <vt:lpstr>Superclass and Subclass</vt:lpstr>
      <vt:lpstr>Superclass and Subclass</vt:lpstr>
      <vt:lpstr>Abstraction</vt:lpstr>
      <vt:lpstr>Polymorphism</vt:lpstr>
      <vt:lpstr>Composition &amp; Aggregation</vt:lpstr>
      <vt:lpstr>Object-Oriented Programming within Various Development Methodologies</vt:lpstr>
      <vt:lpstr>Unified Modeling Language [link]</vt:lpstr>
      <vt:lpstr>UML Example: Robot Arm</vt:lpstr>
      <vt:lpstr>Learning Objectives</vt:lpstr>
      <vt:lpstr>Learning Objectives - Session 3</vt:lpstr>
      <vt:lpstr>Object-Oriented Design Patterns </vt:lpstr>
      <vt:lpstr>Singleton Design Pattern</vt:lpstr>
      <vt:lpstr>Factory Design Pattern</vt:lpstr>
      <vt:lpstr>Delegation Design Pattern</vt:lpstr>
      <vt:lpstr>Model-View-Controller</vt:lpstr>
      <vt:lpstr>Object-Oriented Design Principles </vt:lpstr>
      <vt:lpstr>Open Close Principle</vt:lpstr>
      <vt:lpstr>Dependency Inversion Principle</vt:lpstr>
      <vt:lpstr>Interface Segregation Principle</vt:lpstr>
      <vt:lpstr>Single Responsibility Principle</vt:lpstr>
      <vt:lpstr>Liskov’s Substitution Principle</vt:lpstr>
      <vt:lpstr>Characteristics of Bad Design </vt:lpstr>
      <vt:lpstr>Recap: Object-Oriented Programming</vt:lpstr>
      <vt:lpstr>Recap: Why Choose an Object-Oriented Approach</vt:lpstr>
      <vt:lpstr>End of Session</vt:lpstr>
      <vt:lpstr>Bonus Slides</vt:lpstr>
      <vt:lpstr>Waterfall vs Iterative vs Agile</vt:lpstr>
      <vt:lpstr>Waterfall vs Iterative vs Agile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223</cp:revision>
  <cp:lastPrinted>2017-03-18T17:25:45Z</cp:lastPrinted>
  <dcterms:created xsi:type="dcterms:W3CDTF">2016-08-15T18:20:40Z</dcterms:created>
  <dcterms:modified xsi:type="dcterms:W3CDTF">2018-01-24T22:19:28Z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