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89" r:id="rId5"/>
    <p:sldId id="350" r:id="rId6"/>
    <p:sldId id="358" r:id="rId7"/>
    <p:sldId id="349" r:id="rId8"/>
    <p:sldId id="342" r:id="rId9"/>
    <p:sldId id="353" r:id="rId10"/>
    <p:sldId id="355" r:id="rId11"/>
    <p:sldId id="266" r:id="rId12"/>
    <p:sldId id="354" r:id="rId13"/>
    <p:sldId id="340" r:id="rId14"/>
    <p:sldId id="360" r:id="rId15"/>
    <p:sldId id="362" r:id="rId16"/>
    <p:sldId id="361" r:id="rId17"/>
    <p:sldId id="363"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42" d="100"/>
          <a:sy n="142" d="100"/>
        </p:scale>
        <p:origin x="2150" y="101"/>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1/29/2018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asterisk (*) by Install and Implement is a reminder that when it says “Install” or “Implement” (vs “Review” or “Understand”) indicates that you should do this yourself. I will often demonstrate it for us, but you should do it on your local computer as well. In this case I will not be asking for you to submit the code. However, I will be asking you in your weekly assignment if you completed the task. </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take a look at Eclipse in the coming weeks; however, for now let’s focus on using just a text editor and command line tools. </a:t>
            </a:r>
          </a:p>
          <a:p>
            <a:endParaRPr lang="en-US" sz="1000" dirty="0"/>
          </a:p>
          <a:p>
            <a:r>
              <a:rPr lang="en-US" sz="1000" dirty="0"/>
              <a:t>Some editors have started introducing syntax highlighting, code completion, compilation integration, etc. </a:t>
            </a:r>
          </a:p>
          <a:p>
            <a:endParaRPr lang="en-US" sz="1000" dirty="0"/>
          </a:p>
          <a:p>
            <a:r>
              <a:rPr lang="en-US" sz="1000" dirty="0"/>
              <a:t>If you do want to install a  Integrated Java Development Environment (Java IDE). It is best to install the JDK before installing IDE to be safe.</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382715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94816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654672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t>Below are some conversation that I took from various Internet sources related to calling methods from Constructors. Many organizations shy away from doing “complex” or “dangerous” things in Constructors. Consider how we would recover from a failed command in a constructor… recall that by definition it has not return value.</a:t>
            </a:r>
          </a:p>
          <a:p>
            <a:endParaRPr lang="en-US" sz="1000" u="none" dirty="0"/>
          </a:p>
          <a:p>
            <a:r>
              <a:rPr lang="en-US" sz="1000" u="sng" dirty="0"/>
              <a:t>Below are some quote from various Internet sources: </a:t>
            </a:r>
          </a:p>
          <a:p>
            <a:r>
              <a:rPr lang="en-US" sz="1000" dirty="0"/>
              <a:t>You should not call instance methods in constructor is dangerous as the object is not yet fully initialized (this applies mainly to methods than can be </a:t>
            </a:r>
            <a:r>
              <a:rPr lang="en-US" sz="1000" dirty="0" err="1"/>
              <a:t>overriden</a:t>
            </a:r>
            <a:r>
              <a:rPr lang="en-US" sz="1000" dirty="0"/>
              <a:t>). Also complex processing in constructor is known to have a negative impact on testability.</a:t>
            </a:r>
          </a:p>
          <a:p>
            <a:endParaRPr lang="en-US" sz="1000" dirty="0"/>
          </a:p>
          <a:p>
            <a:r>
              <a:rPr lang="en-US" sz="1000" b="0" i="0" kern="1200" dirty="0">
                <a:solidFill>
                  <a:schemeClr val="tx1"/>
                </a:solidFill>
                <a:effectLst/>
                <a:latin typeface="+mn-lt"/>
                <a:ea typeface="+mn-ea"/>
                <a:cs typeface="+mn-cs"/>
              </a:rPr>
              <a:t>Constructors should not call an overridable method - that is, they should only call methods that are private, static, or final.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Constructors (of non-final classes) should call only final or private methods. If you decide to ignore this rule and let the constructor call non-final/non-private methods, then those methods and any methods they may call must be careful not to assume the instance is fully initialized, and the subclasses that override those methods (subclasses that may not even be aware that the superclass constructor is calls those methods) must not assume that the subclass constructor and </a:t>
            </a:r>
            <a:r>
              <a:rPr lang="en-US" sz="1000" b="0" i="0" kern="1200" dirty="0" err="1">
                <a:solidFill>
                  <a:schemeClr val="tx1"/>
                </a:solidFill>
                <a:effectLst/>
                <a:latin typeface="+mn-lt"/>
                <a:ea typeface="+mn-ea"/>
                <a:cs typeface="+mn-cs"/>
              </a:rPr>
              <a:t>superclasses'</a:t>
            </a:r>
            <a:r>
              <a:rPr lang="en-US" sz="1000" b="0" i="0" kern="1200" dirty="0">
                <a:solidFill>
                  <a:schemeClr val="tx1"/>
                </a:solidFill>
                <a:effectLst/>
                <a:latin typeface="+mn-lt"/>
                <a:ea typeface="+mn-ea"/>
                <a:cs typeface="+mn-cs"/>
              </a:rPr>
              <a:t> constructors have been fully executed. This problem gets worse the deeper down the inheritance hierarchy the superclass with the "evil" constructor is.</a:t>
            </a:r>
          </a:p>
          <a:p>
            <a:r>
              <a:rPr lang="en-US" sz="1000" b="0" i="0" kern="1200" dirty="0">
                <a:solidFill>
                  <a:schemeClr val="tx1"/>
                </a:solidFill>
                <a:effectLst/>
                <a:latin typeface="+mn-lt"/>
                <a:ea typeface="+mn-ea"/>
                <a:cs typeface="+mn-cs"/>
              </a:rPr>
              <a:t>Is all that extra cognitive baggage worth it? You could allow an exception for simple </a:t>
            </a:r>
            <a:r>
              <a:rPr lang="en-US" sz="1000" b="0" i="0" kern="1200" dirty="0" err="1">
                <a:solidFill>
                  <a:schemeClr val="tx1"/>
                </a:solidFill>
                <a:effectLst/>
                <a:latin typeface="+mn-lt"/>
                <a:ea typeface="+mn-ea"/>
                <a:cs typeface="+mn-cs"/>
              </a:rPr>
              <a:t>mutators</a:t>
            </a:r>
            <a:r>
              <a:rPr lang="en-US" sz="1000" b="0" i="0" kern="1200" dirty="0">
                <a:solidFill>
                  <a:schemeClr val="tx1"/>
                </a:solidFill>
                <a:effectLst/>
                <a:latin typeface="+mn-lt"/>
                <a:ea typeface="+mn-ea"/>
                <a:cs typeface="+mn-cs"/>
              </a:rPr>
              <a:t> that only assign a value to an instance variable, since there's little benefit, even that doesn't seem worth it.</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Setters can be useful for standard range checks and so on, thus no extra code to verify the input is needed. Again using setters is slightly dirtier approach.</a:t>
            </a:r>
          </a:p>
          <a:p>
            <a:endParaRPr lang="en-US" sz="10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13882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1686578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be using a lot of Polymorphism this week; however, it will become “part of the scenery” and not the focus. </a:t>
            </a:r>
          </a:p>
          <a:p>
            <a:endParaRPr lang="en-US" sz="1000" dirty="0"/>
          </a:p>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a:p>
            <a:r>
              <a:rPr lang="en-US" sz="1000" dirty="0"/>
              <a:t>VMT – Virtual Method Table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Setters… and Getters… and Constructors…. Oh my!</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a:p>
            <a:endParaRPr lang="en-US" sz="1000" dirty="0"/>
          </a:p>
          <a:p>
            <a:r>
              <a:rPr lang="en-US" sz="1000" dirty="0"/>
              <a:t>Our rules:</a:t>
            </a:r>
          </a:p>
          <a:p>
            <a:r>
              <a:rPr lang="en-US" sz="1000" dirty="0"/>
              <a:t>1 – All class properties/attributes will be private</a:t>
            </a:r>
          </a:p>
          <a:p>
            <a:r>
              <a:rPr lang="en-US" sz="1000" dirty="0"/>
              <a:t>2 – Getters &amp; Setters will be utilized and be defined as protected or private when </a:t>
            </a:r>
            <a:r>
              <a:rPr lang="en-US" sz="1000"/>
              <a:t>they are needed</a:t>
            </a:r>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300666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package is a logical grouping of Java library classes. The </a:t>
            </a:r>
            <a:r>
              <a:rPr lang="en-US" sz="1000" dirty="0" err="1"/>
              <a:t>java.lang</a:t>
            </a:r>
            <a:r>
              <a:rPr lang="en-US" sz="1000" dirty="0"/>
              <a:t> package comes “for free” for all Java applications. </a:t>
            </a:r>
          </a:p>
          <a:p>
            <a:endParaRPr lang="en-US" sz="1000" dirty="0"/>
          </a:p>
          <a:p>
            <a:r>
              <a:rPr lang="en-US" sz="1000" dirty="0"/>
              <a:t>All java classes inherit from Object. </a:t>
            </a:r>
          </a:p>
          <a:p>
            <a:endParaRPr lang="en-US" sz="1000" dirty="0"/>
          </a:p>
          <a:p>
            <a:r>
              <a:rPr lang="en-US" sz="1000" dirty="0"/>
              <a:t>Note: Yes, I know, the terminology of having a base class called “Object” can be challenging. For our purposes objects are instances of classes. However we also recognize that the base Java class is also regrettably called “Object”. I will generally call it “the base java class” and not refer to it as “Object”.</a:t>
            </a:r>
          </a:p>
          <a:p>
            <a:endParaRPr lang="en-US" sz="1000" dirty="0"/>
          </a:p>
          <a:p>
            <a:r>
              <a:rPr lang="en-US" sz="1000" dirty="0"/>
              <a:t>Take note of the “</a:t>
            </a:r>
            <a:r>
              <a:rPr lang="en-US" sz="1000" dirty="0" err="1"/>
              <a:t>toString</a:t>
            </a:r>
            <a:r>
              <a:rPr lang="en-US" sz="1000" dirty="0"/>
              <a:t>()” method and recognize that EVERY java class can be expected to have a “</a:t>
            </a:r>
            <a:r>
              <a:rPr lang="en-US" sz="1000" dirty="0" err="1"/>
              <a:t>toString</a:t>
            </a:r>
            <a:r>
              <a:rPr lang="en-US" sz="1000" dirty="0"/>
              <a:t>” method. We will be overriding this method regularly in this week’s examples.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188638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It’s regrettable that the naming is so close on these two concepts. </a:t>
            </a:r>
          </a:p>
          <a:p>
            <a:endParaRPr lang="en-US" sz="1000" dirty="0"/>
          </a:p>
          <a:p>
            <a:r>
              <a:rPr lang="en-US" sz="1000" dirty="0"/>
              <a:t>Method Overriding is what we have been doing as we create </a:t>
            </a:r>
            <a:r>
              <a:rPr lang="en-US" sz="1000" dirty="0" err="1"/>
              <a:t>supperclasses</a:t>
            </a:r>
            <a:r>
              <a:rPr lang="en-US" sz="1000" dirty="0"/>
              <a:t> and subclasses. We Override methods in the parent class to add functionality. For example, we overrode (override, overriding, overrode) the </a:t>
            </a:r>
            <a:r>
              <a:rPr lang="en-US" sz="1000" dirty="0" err="1"/>
              <a:t>CalcBMI</a:t>
            </a:r>
            <a:r>
              <a:rPr lang="en-US" sz="1000" dirty="0"/>
              <a:t> method of BMI when we implemented </a:t>
            </a:r>
            <a:r>
              <a:rPr lang="en-US" sz="1000" dirty="0" err="1"/>
              <a:t>CalcBMI</a:t>
            </a:r>
            <a:r>
              <a:rPr lang="en-US" sz="1000" dirty="0"/>
              <a:t> in </a:t>
            </a:r>
            <a:r>
              <a:rPr lang="en-US" sz="1000" dirty="0" err="1"/>
              <a:t>BMIEnglish</a:t>
            </a:r>
            <a:r>
              <a:rPr lang="en-US" sz="1000" dirty="0"/>
              <a:t>.</a:t>
            </a:r>
          </a:p>
          <a:p>
            <a:endParaRPr lang="en-US" sz="1000" dirty="0"/>
          </a:p>
          <a:p>
            <a:r>
              <a:rPr lang="en-US" sz="1000" dirty="0"/>
              <a:t>We will be Overriding methods constantly in this class. Overloading will be less common and less important, but we do need to understand what it is. </a:t>
            </a:r>
          </a:p>
          <a:p>
            <a:endParaRPr lang="en-US" sz="1000" dirty="0"/>
          </a:p>
          <a:p>
            <a:r>
              <a:rPr lang="en-US" sz="1000" dirty="0"/>
              <a:t>Overriding MUST have exactly the SAME parameters and return types.</a:t>
            </a:r>
          </a:p>
          <a:p>
            <a:endParaRPr lang="en-US" sz="1000" dirty="0"/>
          </a:p>
          <a:p>
            <a:r>
              <a:rPr lang="en-US" sz="1000" dirty="0"/>
              <a:t>Overriding MUST have at least one parameter or return type that is </a:t>
            </a:r>
            <a:r>
              <a:rPr lang="en-US" sz="1000" dirty="0" err="1"/>
              <a:t>differenct</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259463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AddThreeNums</a:t>
            </a:r>
            <a:r>
              <a:rPr lang="en-US" sz="1000" dirty="0"/>
              <a:t> overloads the Add method. It is important to understand Overloading; however, it is not as important or powerful as Overriding. Overloading is also only loosely related to object-oriented programming. </a:t>
            </a:r>
          </a:p>
          <a:p>
            <a:endParaRPr lang="en-US" sz="1000" dirty="0"/>
          </a:p>
          <a:p>
            <a:r>
              <a:rPr lang="en-US" sz="1000" dirty="0"/>
              <a:t>Note that  we  could have overloaded the Add method in </a:t>
            </a:r>
            <a:r>
              <a:rPr lang="en-US" sz="1000" dirty="0" err="1"/>
              <a:t>AddTwoNums</a:t>
            </a:r>
            <a:r>
              <a:rPr lang="en-US" sz="1000" dirty="0"/>
              <a:t> (without creating a subclass) and it still would be considered method overloading.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127193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code (.java) –&gt; Java compiler –&gt; Java bytecodes – Java runtime Environment (JRE)</a:t>
            </a:r>
          </a:p>
          <a:p>
            <a:endParaRPr lang="en-US" sz="1000" dirty="0"/>
          </a:p>
          <a:p>
            <a:r>
              <a:rPr lang="en-US" sz="1000" dirty="0"/>
              <a:t>Java API is made up of LOTS of classes. Those classes are organized into Packages which are simply libraries of related classes. </a:t>
            </a:r>
          </a:p>
          <a:p>
            <a:endParaRPr lang="en-US" sz="1000" dirty="0"/>
          </a:p>
          <a:p>
            <a:r>
              <a:rPr lang="en-US" sz="1000" dirty="0" err="1"/>
              <a:t>JavaDoc</a:t>
            </a:r>
            <a:r>
              <a:rPr lang="en-US" sz="1000" dirty="0"/>
              <a:t> example:</a:t>
            </a:r>
          </a:p>
          <a:p>
            <a:r>
              <a:rPr lang="en-US" sz="1000" dirty="0"/>
              <a:t>/**</a:t>
            </a:r>
          </a:p>
          <a:p>
            <a:r>
              <a:rPr lang="en-US" sz="1000" dirty="0"/>
              <a:t>    This class does lots of good things.</a:t>
            </a:r>
          </a:p>
          <a:p>
            <a:r>
              <a:rPr lang="en-US" sz="1000" dirty="0"/>
              <a:t>    @author Eric Pogue</a:t>
            </a:r>
          </a:p>
          <a:p>
            <a:r>
              <a:rPr lang="en-US" sz="1000" dirty="0"/>
              <a:t>*/</a:t>
            </a:r>
          </a:p>
          <a:p>
            <a:endParaRPr lang="en-US" sz="1000" dirty="0"/>
          </a:p>
          <a:p>
            <a:r>
              <a:rPr lang="en-US" sz="1000" dirty="0"/>
              <a:t>@author</a:t>
            </a:r>
          </a:p>
          <a:p>
            <a:r>
              <a:rPr lang="en-US" sz="1000" dirty="0"/>
              <a:t>@</a:t>
            </a:r>
            <a:r>
              <a:rPr lang="en-US" sz="1000" dirty="0" err="1"/>
              <a:t>param</a:t>
            </a:r>
            <a:r>
              <a:rPr lang="en-US" sz="1000" dirty="0"/>
              <a:t> </a:t>
            </a:r>
          </a:p>
          <a:p>
            <a:r>
              <a:rPr lang="en-US" sz="1000" dirty="0"/>
              <a:t>@return</a:t>
            </a:r>
          </a:p>
          <a:p>
            <a:endParaRPr lang="en-US" sz="1000" dirty="0"/>
          </a:p>
          <a:p>
            <a:r>
              <a:rPr lang="en-US" sz="1000" dirty="0"/>
              <a:t>Example: </a:t>
            </a:r>
            <a:r>
              <a:rPr lang="en-US" sz="1000" dirty="0" err="1"/>
              <a:t>javadoc</a:t>
            </a:r>
            <a:r>
              <a:rPr lang="en-US" sz="1000" dirty="0"/>
              <a:t> –d .\docs Shares.java</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47825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want to develop our understanding of object-oriented programming concepts, patterns, and principles in a way that is independent of any particular language or platform. However, in order to practice those concepts, patterns, and principles, we need to utilize at least one (and preferably several) language and environment. </a:t>
            </a:r>
          </a:p>
          <a:p>
            <a:endParaRPr lang="en-US" sz="1000" dirty="0"/>
          </a:p>
          <a:p>
            <a:r>
              <a:rPr lang="en-US" sz="1000" dirty="0"/>
              <a:t>If you don’t already have an appropriate Java development environment installed, you will need to install it. I would like you to actually set this up on your local computer and validate that it is installed properly. This will likely take quite a while depending on your internet download speed and if you run into any environment issues. </a:t>
            </a:r>
          </a:p>
          <a:p>
            <a:endParaRPr lang="en-US" sz="1000" dirty="0"/>
          </a:p>
          <a:p>
            <a:r>
              <a:rPr lang="en-US" sz="1000" dirty="0"/>
              <a:t>Steps: </a:t>
            </a:r>
          </a:p>
          <a:p>
            <a:r>
              <a:rPr lang="en-US" sz="1000" dirty="0"/>
              <a:t>#1: Select the appropriate Java SE install from the Oracle site: </a:t>
            </a:r>
          </a:p>
          <a:p>
            <a:r>
              <a:rPr lang="en-US" sz="1000" dirty="0"/>
              <a:t>http://www.oracle.com/technetwork/java/javase/downloads/jdk8-downloads-2133151.html</a:t>
            </a:r>
          </a:p>
          <a:p>
            <a:r>
              <a:rPr lang="en-US" sz="1000" dirty="0"/>
              <a:t>For example, I am using “Windows 10” and selected the “Windows x64” version. </a:t>
            </a:r>
          </a:p>
          <a:p>
            <a:endParaRPr lang="en-US" sz="1000" dirty="0"/>
          </a:p>
          <a:p>
            <a:r>
              <a:rPr lang="en-US" sz="1000" dirty="0"/>
              <a:t>#2: Validate your installation is installed properly and that you have access to the key tools. For examples, I am using the Windows 10 </a:t>
            </a:r>
            <a:r>
              <a:rPr lang="en-US" sz="1000" dirty="0" err="1"/>
              <a:t>cmd</a:t>
            </a:r>
            <a:r>
              <a:rPr lang="en-US" sz="1000" dirty="0"/>
              <a:t> prompt (and PowerShell) so I opened a command window and executed “java -version” and “</a:t>
            </a:r>
            <a:r>
              <a:rPr lang="en-US" sz="1000" dirty="0" err="1"/>
              <a:t>javac</a:t>
            </a:r>
            <a:r>
              <a:rPr lang="en-US" sz="1000" dirty="0"/>
              <a:t> -version” to verify the tools were in place.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Note that I did initially run into a “Path” challenge in Windows 10 where the prompt could not find the “</a:t>
            </a:r>
            <a:r>
              <a:rPr lang="en-US" sz="1000" dirty="0" err="1"/>
              <a:t>javac</a:t>
            </a:r>
            <a:r>
              <a:rPr lang="en-US" sz="1000" dirty="0"/>
              <a:t>” compiler. I found a pretty good YouTube video that showed how to update the Path to add the location of the “</a:t>
            </a:r>
            <a:r>
              <a:rPr lang="en-US" sz="1000" dirty="0" err="1"/>
              <a:t>javac</a:t>
            </a:r>
            <a:r>
              <a:rPr lang="en-US" sz="1000" dirty="0"/>
              <a:t>” compiler. It is located at: https://www.youtube.com/watch?v=Wp6uS7CmivE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You will want to verify you environment before implanting HelloWorld.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#3: Verify that your favorite text editor is working, or download the one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For example, I have recently switched to using the Microsoft Code editor (note that it is cross platform and available for Mac and Linux). I have had mixed results, but if you want to use it, it is available for free download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http://code.visualstudio.com/</a:t>
            </a:r>
          </a:p>
          <a:p>
            <a:endParaRPr lang="en-US" sz="1000" dirty="0"/>
          </a:p>
          <a:p>
            <a:r>
              <a:rPr lang="en-US" sz="1000" dirty="0"/>
              <a:t>I will be using the command line Java JDK to review and grade your assignments. Make CERTAIN that the assignments you submit compile an run in this environments.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57890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oracle.com/technetwork/articles/java/sdk-overview-142347.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oracle.com/technetwork/java/javase/downloads/jdk8-downloads-2133151.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Sprint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fontScale="70000" lnSpcReduction="20000"/>
          </a:bodyPr>
          <a:lstStyle/>
          <a:p>
            <a:pPr marL="457200" indent="-457200">
              <a:buFont typeface="+mj-lt"/>
              <a:buAutoNum type="arabicPeriod"/>
            </a:pPr>
            <a:r>
              <a:rPr lang="en-US" sz="2600" dirty="0"/>
              <a:t>Review Polymorphism</a:t>
            </a:r>
          </a:p>
          <a:p>
            <a:pPr marL="457200" indent="-457200">
              <a:buFont typeface="+mj-lt"/>
              <a:buAutoNum type="arabicPeriod"/>
            </a:pPr>
            <a:r>
              <a:rPr lang="en-US" sz="2600" dirty="0"/>
              <a:t>Understand Setters &amp; Getters &amp; Constructors</a:t>
            </a:r>
          </a:p>
          <a:p>
            <a:pPr marL="457200" indent="-457200">
              <a:buFont typeface="+mj-lt"/>
              <a:buAutoNum type="arabicPeriod"/>
            </a:pPr>
            <a:r>
              <a:rPr lang="en-US" sz="2600" dirty="0"/>
              <a:t>Understand the root class of all Java classes</a:t>
            </a:r>
          </a:p>
          <a:p>
            <a:pPr marL="457200" indent="-457200">
              <a:buFont typeface="+mj-lt"/>
              <a:buAutoNum type="arabicPeriod"/>
            </a:pPr>
            <a:r>
              <a:rPr lang="en-US" sz="2600" dirty="0"/>
              <a:t>Distinguish between function overloading and function overriding</a:t>
            </a:r>
          </a:p>
          <a:p>
            <a:pPr marL="457200" indent="-457200">
              <a:buFont typeface="+mj-lt"/>
              <a:buAutoNum type="arabicPeriod"/>
            </a:pPr>
            <a:r>
              <a:rPr lang="en-US" sz="2600" dirty="0"/>
              <a:t>Understand key components of Java development environment</a:t>
            </a:r>
          </a:p>
          <a:p>
            <a:pPr marL="457200" indent="-457200">
              <a:buFont typeface="+mj-lt"/>
              <a:buAutoNum type="arabicPeriod"/>
            </a:pPr>
            <a:r>
              <a:rPr lang="en-US" sz="2600" dirty="0"/>
              <a:t>Review your installed Java development environment and text editor </a:t>
            </a:r>
          </a:p>
          <a:p>
            <a:pPr marL="457200" indent="-457200">
              <a:buFont typeface="+mj-lt"/>
              <a:buAutoNum type="arabicPeriod"/>
            </a:pPr>
            <a:r>
              <a:rPr lang="en-US" sz="2600" dirty="0"/>
              <a:t>Review implementing HelloWorld</a:t>
            </a:r>
          </a:p>
          <a:p>
            <a:pPr marL="457200" indent="-457200">
              <a:buFont typeface="+mj-lt"/>
              <a:buAutoNum type="arabicPeriod"/>
            </a:pPr>
            <a:r>
              <a:rPr lang="en-US" sz="2600" dirty="0"/>
              <a:t>Understand implementation of Model portion of Shapes</a:t>
            </a:r>
          </a:p>
          <a:p>
            <a:pPr marL="914400" lvl="1" indent="-457200">
              <a:buFont typeface="+mj-lt"/>
              <a:buAutoNum type="alphaLcParenR"/>
            </a:pPr>
            <a:r>
              <a:rPr lang="en-US" sz="2000" dirty="0"/>
              <a:t>Declare an abstract class and explain why it is useful</a:t>
            </a:r>
          </a:p>
          <a:p>
            <a:pPr marL="914400" lvl="1" indent="-457200">
              <a:buFont typeface="+mj-lt"/>
              <a:buAutoNum type="alphaLcParenR"/>
            </a:pPr>
            <a:r>
              <a:rPr lang="en-US" sz="2000" dirty="0"/>
              <a:t>Use Inheritance to build classes and objects that extend base class functionality</a:t>
            </a:r>
          </a:p>
          <a:p>
            <a:pPr marL="914400" lvl="1" indent="-457200">
              <a:buFont typeface="+mj-lt"/>
              <a:buAutoNum type="alphaLcParenR"/>
            </a:pPr>
            <a:r>
              <a:rPr lang="en-US" sz="2000" dirty="0"/>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a:p>
            <a:pPr marL="457200" indent="-457200">
              <a:buFont typeface="+mj-lt"/>
              <a:buAutoNum type="arabicPeriod"/>
            </a:pPr>
            <a:r>
              <a:rPr lang="en-US" sz="2600" dirty="0"/>
              <a:t>Understand how to enhance BMI Calculator with:</a:t>
            </a:r>
          </a:p>
          <a:p>
            <a:pPr marL="914400" lvl="1" indent="-457200">
              <a:buFont typeface="+mj-lt"/>
              <a:buAutoNum type="alphaLcParenR"/>
            </a:pPr>
            <a:r>
              <a:rPr lang="en-US" sz="2000" dirty="0"/>
              <a:t>Add </a:t>
            </a:r>
            <a:r>
              <a:rPr lang="en-US" sz="2000" dirty="0" err="1"/>
              <a:t>JavaDocs</a:t>
            </a:r>
            <a:r>
              <a:rPr lang="en-US" sz="2000" dirty="0"/>
              <a:t> documentation</a:t>
            </a:r>
          </a:p>
          <a:p>
            <a:pPr marL="914400" lvl="1" indent="-457200">
              <a:buFont typeface="+mj-lt"/>
              <a:buAutoNum type="alphaLcParenR"/>
            </a:pPr>
            <a:r>
              <a:rPr lang="en-US" sz="2000" dirty="0"/>
              <a:t>Add keyboard input (scanner)</a:t>
            </a:r>
          </a:p>
        </p:txBody>
      </p:sp>
    </p:spTree>
    <p:extLst>
      <p:ext uri="{BB962C8B-B14F-4D97-AF65-F5344CB8AC3E}">
        <p14:creationId xmlns:p14="http://schemas.microsoft.com/office/powerpoint/2010/main" val="10723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Integrated Development Environment</a:t>
            </a:r>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Source Code Editor (syntax highlighting, code completion, etc.)</a:t>
            </a:r>
          </a:p>
          <a:p>
            <a:pPr>
              <a:buFont typeface="Wingdings" panose="05000000000000000000" pitchFamily="2" charset="2"/>
              <a:buChar char="§"/>
            </a:pPr>
            <a:r>
              <a:rPr lang="en-US" sz="2000" dirty="0"/>
              <a:t>Compiler</a:t>
            </a:r>
          </a:p>
          <a:p>
            <a:pPr>
              <a:buFont typeface="Wingdings" panose="05000000000000000000" pitchFamily="2" charset="2"/>
              <a:buChar char="§"/>
            </a:pPr>
            <a:r>
              <a:rPr lang="en-US" sz="2000" dirty="0"/>
              <a:t>JRE</a:t>
            </a:r>
          </a:p>
          <a:p>
            <a:pPr>
              <a:buFont typeface="Wingdings" panose="05000000000000000000" pitchFamily="2" charset="2"/>
              <a:buChar char="§"/>
            </a:pPr>
            <a:r>
              <a:rPr lang="en-US" sz="2000" dirty="0"/>
              <a:t>Debugger**</a:t>
            </a:r>
          </a:p>
          <a:p>
            <a:pPr>
              <a:buFont typeface="Wingdings" panose="05000000000000000000" pitchFamily="2" charset="2"/>
              <a:buChar char="§"/>
            </a:pPr>
            <a:r>
              <a:rPr lang="en-US" sz="2000" dirty="0" err="1"/>
              <a:t>JavaDoc</a:t>
            </a:r>
            <a:endParaRPr lang="en-US" sz="2000" dirty="0"/>
          </a:p>
          <a:p>
            <a:pPr marL="0" indent="0">
              <a:buNone/>
            </a:pPr>
            <a:endParaRPr lang="en-US" sz="2000" dirty="0"/>
          </a:p>
          <a:p>
            <a:pPr marL="0" indent="0">
              <a:buNone/>
            </a:pPr>
            <a:r>
              <a:rPr lang="en-US" sz="2000" dirty="0"/>
              <a:t>Eclipse</a:t>
            </a:r>
          </a:p>
          <a:p>
            <a:pPr marL="0" indent="0">
              <a:buNone/>
            </a:pPr>
            <a:r>
              <a:rPr lang="en-US" sz="2000" dirty="0"/>
              <a:t>Visual Studio</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7087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Coding 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0" indent="0">
              <a:buNone/>
            </a:pPr>
            <a:r>
              <a:rPr lang="en-US" sz="2600" dirty="0"/>
              <a:t>Understand implementation of the Model portion of Shapes including:</a:t>
            </a:r>
          </a:p>
          <a:p>
            <a:pPr lvl="1"/>
            <a:r>
              <a:rPr lang="en-US" sz="2000" dirty="0"/>
              <a:t>Write default and non-default constructors</a:t>
            </a:r>
          </a:p>
          <a:p>
            <a:pPr lvl="1"/>
            <a:r>
              <a:rPr lang="en-US" sz="2000" dirty="0"/>
              <a:t>Override the </a:t>
            </a:r>
            <a:r>
              <a:rPr lang="en-US" sz="2000" dirty="0" err="1"/>
              <a:t>toString</a:t>
            </a:r>
            <a:r>
              <a:rPr lang="en-US" sz="2000" dirty="0"/>
              <a:t> function</a:t>
            </a:r>
          </a:p>
          <a:p>
            <a:pPr lvl="1"/>
            <a:r>
              <a:rPr lang="en-US" sz="2000" dirty="0"/>
              <a:t>Store multiple objects in an </a:t>
            </a:r>
            <a:r>
              <a:rPr lang="en-US" sz="2000" dirty="0" err="1"/>
              <a:t>ArrayList</a:t>
            </a:r>
            <a:r>
              <a:rPr lang="en-US" sz="2000" dirty="0"/>
              <a:t> using generic data types</a:t>
            </a:r>
          </a:p>
          <a:p>
            <a:pPr lvl="1"/>
            <a:r>
              <a:rPr lang="en-US" sz="2000" dirty="0"/>
              <a:t>Distinguish between using an array and an </a:t>
            </a:r>
            <a:r>
              <a:rPr lang="en-US" sz="2000" dirty="0" err="1"/>
              <a:t>ArrayList</a:t>
            </a:r>
            <a:endParaRPr lang="en-US" sz="2000" dirty="0"/>
          </a:p>
          <a:p>
            <a:pPr lvl="1"/>
            <a:r>
              <a:rPr lang="en-US" sz="2000" dirty="0"/>
              <a:t>Work with a collection of related objects polymorphically</a:t>
            </a:r>
          </a:p>
          <a:p>
            <a:pPr lvl="1"/>
            <a:r>
              <a:rPr lang="en-US" sz="2000" dirty="0"/>
              <a:t>Explain how Polymorphism is implemented behind the scenes</a:t>
            </a:r>
          </a:p>
        </p:txBody>
      </p:sp>
    </p:spTree>
    <p:extLst>
      <p:ext uri="{BB962C8B-B14F-4D97-AF65-F5344CB8AC3E}">
        <p14:creationId xmlns:p14="http://schemas.microsoft.com/office/powerpoint/2010/main" val="293588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Coding 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514350" indent="-514350">
              <a:buFont typeface="+mj-lt"/>
              <a:buAutoNum type="arabicPeriod" startAt="8"/>
            </a:pPr>
            <a:r>
              <a:rPr lang="en-US" sz="2600" dirty="0"/>
              <a:t>Understand implementation of Model portion of Shapes</a:t>
            </a:r>
          </a:p>
          <a:p>
            <a:pPr marL="914400" lvl="1" indent="-457200">
              <a:buFont typeface="+mj-lt"/>
              <a:buAutoNum type="alphaLcParenR"/>
            </a:pPr>
            <a:r>
              <a:rPr lang="en-US" sz="2000" dirty="0"/>
              <a:t>Declare an abstract class and explain why it is useful</a:t>
            </a:r>
          </a:p>
          <a:p>
            <a:pPr marL="914400" lvl="1" indent="-457200">
              <a:buFont typeface="+mj-lt"/>
              <a:buAutoNum type="alphaLcParenR"/>
            </a:pPr>
            <a:r>
              <a:rPr lang="en-US" sz="2000" dirty="0"/>
              <a:t>Use Inheritance to build classes and objects that extend base class functionality</a:t>
            </a:r>
          </a:p>
          <a:p>
            <a:pPr marL="914400" lvl="1" indent="-457200">
              <a:buFont typeface="+mj-lt"/>
              <a:buAutoNum type="alphaLcParenR"/>
            </a:pPr>
            <a:r>
              <a:rPr lang="en-US" sz="2000" dirty="0"/>
              <a:t>Implement Encapsulation and Data Hiding by using setters and getters</a:t>
            </a:r>
          </a:p>
          <a:p>
            <a:pPr marL="914400" lvl="1" indent="-457200">
              <a:buFont typeface="+mj-lt"/>
              <a:buAutoNum type="alphaLcParenR"/>
            </a:pPr>
            <a:r>
              <a:rPr lang="en-US" sz="2000" dirty="0"/>
              <a:t>Write default and non-default constructors</a:t>
            </a:r>
          </a:p>
          <a:p>
            <a:pPr marL="914400" lvl="1" indent="-457200">
              <a:buFont typeface="+mj-lt"/>
              <a:buAutoNum type="alphaLcParenR"/>
            </a:pPr>
            <a:r>
              <a:rPr lang="en-US" sz="2000" dirty="0"/>
              <a:t>Override the </a:t>
            </a:r>
            <a:r>
              <a:rPr lang="en-US" sz="2000" dirty="0" err="1"/>
              <a:t>toString</a:t>
            </a:r>
            <a:r>
              <a:rPr lang="en-US" sz="2000" dirty="0"/>
              <a:t> function</a:t>
            </a:r>
          </a:p>
          <a:p>
            <a:pPr marL="914400" lvl="1" indent="-457200">
              <a:buFont typeface="+mj-lt"/>
              <a:buAutoNum type="alphaLcParenR"/>
            </a:pPr>
            <a:r>
              <a:rPr lang="en-US" sz="2000" dirty="0"/>
              <a:t>Store multiple objects in an </a:t>
            </a:r>
            <a:r>
              <a:rPr lang="en-US" sz="2000" dirty="0" err="1"/>
              <a:t>ArrayList</a:t>
            </a:r>
            <a:r>
              <a:rPr lang="en-US" sz="2000" dirty="0"/>
              <a:t> using generic data types</a:t>
            </a:r>
          </a:p>
          <a:p>
            <a:pPr marL="914400" lvl="1" indent="-457200">
              <a:buFont typeface="+mj-lt"/>
              <a:buAutoNum type="alphaLcParenR"/>
            </a:pPr>
            <a:r>
              <a:rPr lang="en-US" sz="2000" dirty="0"/>
              <a:t>Distinguish between using an array and an </a:t>
            </a:r>
            <a:r>
              <a:rPr lang="en-US" sz="2000" dirty="0" err="1"/>
              <a:t>ArrayList</a:t>
            </a:r>
            <a:endParaRPr lang="en-US" sz="2000" dirty="0"/>
          </a:p>
          <a:p>
            <a:pPr marL="914400" lvl="1" indent="-457200">
              <a:buFont typeface="+mj-lt"/>
              <a:buAutoNum type="alphaLcParenR"/>
            </a:pPr>
            <a:r>
              <a:rPr lang="en-US" sz="2000" dirty="0"/>
              <a:t>Work with a collection of related objects polymorphically</a:t>
            </a:r>
          </a:p>
          <a:p>
            <a:pPr marL="914400" lvl="1" indent="-457200">
              <a:buFont typeface="+mj-lt"/>
              <a:buAutoNum type="alphaLcParenR"/>
            </a:pPr>
            <a:r>
              <a:rPr lang="en-US" sz="2000" dirty="0"/>
              <a:t>Explain how Polymorphism is implemented behind the scenes</a:t>
            </a:r>
          </a:p>
        </p:txBody>
      </p:sp>
    </p:spTree>
    <p:extLst>
      <p:ext uri="{BB962C8B-B14F-4D97-AF65-F5344CB8AC3E}">
        <p14:creationId xmlns:p14="http://schemas.microsoft.com/office/powerpoint/2010/main" val="96636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Calling other methods like Setters and Getters from a Constructor can be dangerous</a:t>
            </a:r>
          </a:p>
          <a:p>
            <a:pPr>
              <a:buFont typeface="Wingdings" panose="05000000000000000000" pitchFamily="2" charset="2"/>
              <a:buChar char="§"/>
            </a:pPr>
            <a:r>
              <a:rPr lang="en-US" sz="2000" dirty="0"/>
              <a:t>However, for our class examples and homework we are going to encourage it where it benefits clean coding… like not repeating validation</a:t>
            </a:r>
          </a:p>
          <a:p>
            <a:pPr>
              <a:buFont typeface="Wingdings" panose="05000000000000000000" pitchFamily="2" charset="2"/>
              <a:buChar char="§"/>
            </a:pPr>
            <a:r>
              <a:rPr lang="en-US" sz="2000" dirty="0"/>
              <a:t>Recognize that some organization that you may work for will ask you to only call private, final, or static methods from a Java constructor</a:t>
            </a:r>
          </a:p>
          <a:p>
            <a:pPr>
              <a:buFont typeface="Wingdings" panose="05000000000000000000" pitchFamily="2" charset="2"/>
              <a:buChar char="§"/>
            </a:pPr>
            <a:r>
              <a:rPr lang="en-US" sz="2000" dirty="0"/>
              <a:t>Also recognize that some organizations may ask you </a:t>
            </a:r>
            <a:r>
              <a:rPr lang="en-US" sz="2000" u="sng" dirty="0"/>
              <a:t>not</a:t>
            </a:r>
            <a:r>
              <a:rPr lang="en-US" sz="2000" dirty="0"/>
              <a:t> to include “things that could likely fail” in a constructor (database connection initialization, large memory allocations, etc.)</a:t>
            </a:r>
          </a:p>
          <a:p>
            <a:pPr>
              <a:buFont typeface="Wingdings" panose="05000000000000000000" pitchFamily="2" charset="2"/>
              <a:buChar char="§"/>
            </a:pPr>
            <a:endParaRPr lang="en-US" sz="2000" dirty="0"/>
          </a:p>
          <a:p>
            <a:pPr marL="0" indent="0">
              <a:buNone/>
            </a:pPr>
            <a:endParaRPr lang="en-US" sz="2000" dirty="0"/>
          </a:p>
        </p:txBody>
      </p:sp>
      <p:sp>
        <p:nvSpPr>
          <p:cNvPr id="5" name="Title 1"/>
          <p:cNvSpPr txBox="1">
            <a:spLocks/>
          </p:cNvSpPr>
          <p:nvPr/>
        </p:nvSpPr>
        <p:spPr>
          <a:xfrm>
            <a:off x="990600" y="517526"/>
            <a:ext cx="1051560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6" name="Title 1"/>
          <p:cNvSpPr>
            <a:spLocks noGrp="1"/>
          </p:cNvSpPr>
          <p:nvPr>
            <p:ph type="title"/>
          </p:nvPr>
        </p:nvSpPr>
        <p:spPr>
          <a:xfrm>
            <a:off x="838200" y="365126"/>
            <a:ext cx="10515600" cy="757272"/>
          </a:xfrm>
        </p:spPr>
        <p:txBody>
          <a:bodyPr>
            <a:normAutofit/>
          </a:bodyPr>
          <a:lstStyle/>
          <a:p>
            <a:r>
              <a:rPr lang="en-US" sz="3600" dirty="0"/>
              <a:t>Clarification: Writing Constructors</a:t>
            </a:r>
          </a:p>
        </p:txBody>
      </p:sp>
    </p:spTree>
    <p:extLst>
      <p:ext uri="{BB962C8B-B14F-4D97-AF65-F5344CB8AC3E}">
        <p14:creationId xmlns:p14="http://schemas.microsoft.com/office/powerpoint/2010/main" val="112332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Coding 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514350" indent="-514350">
              <a:buFont typeface="+mj-lt"/>
              <a:buAutoNum type="arabicPeriod" startAt="9"/>
            </a:pPr>
            <a:r>
              <a:rPr lang="en-US" sz="2600" dirty="0"/>
              <a:t>Understand how to enhance BMI Calculator with:</a:t>
            </a:r>
          </a:p>
          <a:p>
            <a:pPr marL="971550" lvl="1" indent="-514350">
              <a:buFont typeface="+mj-lt"/>
              <a:buAutoNum type="alphaLcPeriod"/>
            </a:pPr>
            <a:r>
              <a:rPr lang="en-US" sz="2200" dirty="0"/>
              <a:t>Add </a:t>
            </a:r>
            <a:r>
              <a:rPr lang="en-US" sz="2200" dirty="0" err="1"/>
              <a:t>JavaDocs</a:t>
            </a:r>
            <a:r>
              <a:rPr lang="en-US" sz="2200" dirty="0"/>
              <a:t> documentation</a:t>
            </a:r>
          </a:p>
          <a:p>
            <a:pPr marL="971550" lvl="1" indent="-514350">
              <a:buFont typeface="+mj-lt"/>
              <a:buAutoNum type="alphaLcPeriod"/>
            </a:pPr>
            <a:r>
              <a:rPr lang="en-US" sz="2200" dirty="0"/>
              <a:t>Add keyboard input (scanner)</a:t>
            </a:r>
          </a:p>
        </p:txBody>
      </p:sp>
    </p:spTree>
    <p:extLst>
      <p:ext uri="{BB962C8B-B14F-4D97-AF65-F5344CB8AC3E}">
        <p14:creationId xmlns:p14="http://schemas.microsoft.com/office/powerpoint/2010/main" val="249719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375567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 &amp; Constructors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u="sng" dirty="0"/>
              <a:t>Setters and Getters:</a:t>
            </a:r>
          </a:p>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Root Class</a:t>
            </a:r>
          </a:p>
        </p:txBody>
      </p:sp>
      <p:pic>
        <p:nvPicPr>
          <p:cNvPr id="4" name="Picture 3"/>
          <p:cNvPicPr>
            <a:picLocks noChangeAspect="1"/>
          </p:cNvPicPr>
          <p:nvPr/>
        </p:nvPicPr>
        <p:blipFill>
          <a:blip r:embed="rId4"/>
          <a:stretch>
            <a:fillRect/>
          </a:stretch>
        </p:blipFill>
        <p:spPr>
          <a:xfrm>
            <a:off x="5284380" y="716004"/>
            <a:ext cx="6907619" cy="6179209"/>
          </a:xfrm>
          <a:prstGeom prst="rect">
            <a:avLst/>
          </a:prstGeom>
        </p:spPr>
      </p:pic>
      <p:sp>
        <p:nvSpPr>
          <p:cNvPr id="5" name="Content Placeholder 2"/>
          <p:cNvSpPr>
            <a:spLocks noGrp="1"/>
          </p:cNvSpPr>
          <p:nvPr>
            <p:ph idx="1"/>
          </p:nvPr>
        </p:nvSpPr>
        <p:spPr>
          <a:xfrm>
            <a:off x="811620" y="1389690"/>
            <a:ext cx="4089989" cy="4208352"/>
          </a:xfrm>
        </p:spPr>
        <p:txBody>
          <a:bodyPr>
            <a:normAutofit/>
          </a:bodyPr>
          <a:lstStyle/>
          <a:p>
            <a:pPr marL="0" indent="0">
              <a:buNone/>
            </a:pPr>
            <a:r>
              <a:rPr lang="en-US" sz="2000" u="sng" dirty="0" err="1"/>
              <a:t>java.lang.Object</a:t>
            </a:r>
            <a:r>
              <a:rPr lang="en-US" sz="2000" u="sng" dirty="0"/>
              <a:t>:</a:t>
            </a:r>
          </a:p>
          <a:p>
            <a:pPr>
              <a:buFont typeface="Wingdings" panose="05000000000000000000" pitchFamily="2" charset="2"/>
              <a:buChar char="§"/>
            </a:pPr>
            <a:r>
              <a:rPr lang="en-US" sz="2000" dirty="0"/>
              <a:t>The Class named Object is the base class for ALL classes</a:t>
            </a:r>
          </a:p>
          <a:p>
            <a:pPr>
              <a:buFont typeface="Wingdings" panose="05000000000000000000" pitchFamily="2" charset="2"/>
              <a:buChar char="§"/>
            </a:pPr>
            <a:r>
              <a:rPr lang="en-US" sz="2000" dirty="0"/>
              <a:t>It contains numerous methods including </a:t>
            </a:r>
            <a:r>
              <a:rPr lang="en-US" sz="2000" dirty="0" err="1"/>
              <a:t>toString</a:t>
            </a:r>
            <a:r>
              <a:rPr lang="en-US" sz="2000" dirty="0"/>
              <a:t>()</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A little foreshadowing… the screen to the right was automatically generated using </a:t>
            </a:r>
            <a:r>
              <a:rPr lang="en-US" sz="2000" dirty="0" err="1"/>
              <a:t>JavaDoc</a:t>
            </a:r>
            <a:r>
              <a:rPr lang="en-US" sz="2000" dirty="0"/>
              <a:t> </a:t>
            </a:r>
          </a:p>
          <a:p>
            <a:pPr>
              <a:buFont typeface="Wingdings" panose="05000000000000000000" pitchFamily="2" charset="2"/>
              <a:buChar char="§"/>
            </a:pPr>
            <a:endParaRPr lang="en-US" sz="2000" dirty="0"/>
          </a:p>
          <a:p>
            <a:pPr marL="0" indent="0">
              <a:buNone/>
            </a:pPr>
            <a:endParaRPr lang="en-US" sz="2000" dirty="0"/>
          </a:p>
        </p:txBody>
      </p:sp>
      <p:sp>
        <p:nvSpPr>
          <p:cNvPr id="6" name="Arrow: Down 5"/>
          <p:cNvSpPr/>
          <p:nvPr/>
        </p:nvSpPr>
        <p:spPr>
          <a:xfrm rot="16200000">
            <a:off x="4901267" y="563651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33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Overriding Method</a:t>
            </a:r>
            <a:r>
              <a:rPr lang="en-US" sz="2000" dirty="0"/>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pic>
        <p:nvPicPr>
          <p:cNvPr id="6" name="Picture 5"/>
          <p:cNvPicPr>
            <a:picLocks noChangeAspect="1"/>
          </p:cNvPicPr>
          <p:nvPr/>
        </p:nvPicPr>
        <p:blipFill>
          <a:blip r:embed="rId4"/>
          <a:stretch>
            <a:fillRect/>
          </a:stretch>
        </p:blipFill>
        <p:spPr>
          <a:xfrm>
            <a:off x="7520662" y="1105896"/>
            <a:ext cx="4114800" cy="5350820"/>
          </a:xfrm>
          <a:prstGeom prst="rect">
            <a:avLst/>
          </a:prstGeom>
        </p:spPr>
      </p:pic>
      <p:sp>
        <p:nvSpPr>
          <p:cNvPr id="7" name="Arrow: Down 6"/>
          <p:cNvSpPr/>
          <p:nvPr/>
        </p:nvSpPr>
        <p:spPr>
          <a:xfrm rot="16200000">
            <a:off x="7016578" y="18187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Overriding</a:t>
            </a:r>
          </a:p>
        </p:txBody>
      </p:sp>
      <p:sp>
        <p:nvSpPr>
          <p:cNvPr id="10" name="Arrow: Down 9"/>
          <p:cNvSpPr/>
          <p:nvPr/>
        </p:nvSpPr>
        <p:spPr>
          <a:xfrm rot="16200000">
            <a:off x="7016577" y="3626697"/>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560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7520662" y="1105896"/>
            <a:ext cx="4114800" cy="4835545"/>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solidFill>
                  <a:schemeClr val="bg1">
                    <a:lumMod val="65000"/>
                  </a:schemeClr>
                </a:solidFill>
              </a:rPr>
              <a:t>Overriding Method</a:t>
            </a:r>
            <a:r>
              <a:rPr lang="en-US" sz="2000" dirty="0">
                <a:solidFill>
                  <a:schemeClr val="bg1">
                    <a:lumMod val="65000"/>
                  </a:schemeClr>
                </a:solidFill>
              </a:rPr>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sp>
        <p:nvSpPr>
          <p:cNvPr id="7" name="Arrow: Down 6"/>
          <p:cNvSpPr/>
          <p:nvPr/>
        </p:nvSpPr>
        <p:spPr>
          <a:xfrm rot="16200000">
            <a:off x="7016577" y="171778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Overloading</a:t>
            </a:r>
          </a:p>
        </p:txBody>
      </p:sp>
      <p:sp>
        <p:nvSpPr>
          <p:cNvPr id="10" name="Arrow: Down 9"/>
          <p:cNvSpPr/>
          <p:nvPr/>
        </p:nvSpPr>
        <p:spPr>
          <a:xfrm rot="16200000">
            <a:off x="7016578" y="273356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089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Environment Overview </a:t>
            </a:r>
            <a:r>
              <a:rPr lang="en-US" sz="3600" dirty="0">
                <a:hlinkClick r:id="rId3"/>
              </a:rPr>
              <a:t>[link]</a:t>
            </a:r>
            <a:endParaRPr lang="en-US" sz="3600" dirty="0"/>
          </a:p>
        </p:txBody>
      </p:sp>
      <p:sp>
        <p:nvSpPr>
          <p:cNvPr id="4" name="Content Placeholder 2"/>
          <p:cNvSpPr>
            <a:spLocks noGrp="1"/>
          </p:cNvSpPr>
          <p:nvPr>
            <p:ph idx="1"/>
          </p:nvPr>
        </p:nvSpPr>
        <p:spPr>
          <a:xfrm>
            <a:off x="811620" y="1389690"/>
            <a:ext cx="10709820" cy="4208352"/>
          </a:xfrm>
        </p:spPr>
        <p:txBody>
          <a:bodyPr>
            <a:normAutofit/>
          </a:bodyPr>
          <a:lstStyle/>
          <a:p>
            <a:pPr marL="0" indent="0">
              <a:buNone/>
            </a:pPr>
            <a:r>
              <a:rPr lang="en-US" sz="2000" dirty="0"/>
              <a:t>The Java Application Platform SDK includes:</a:t>
            </a:r>
          </a:p>
          <a:p>
            <a:pPr>
              <a:buFont typeface="Wingdings" panose="05000000000000000000" pitchFamily="2" charset="2"/>
              <a:buChar char="§"/>
            </a:pPr>
            <a:r>
              <a:rPr lang="en-US" sz="2000" dirty="0"/>
              <a:t>Java API</a:t>
            </a:r>
          </a:p>
          <a:p>
            <a:pPr>
              <a:buFont typeface="Wingdings" panose="05000000000000000000" pitchFamily="2" charset="2"/>
              <a:buChar char="§"/>
            </a:pPr>
            <a:r>
              <a:rPr lang="en-US" sz="2000" dirty="0"/>
              <a:t>Java Compiler (</a:t>
            </a:r>
            <a:r>
              <a:rPr lang="en-US" sz="2000" dirty="0" err="1"/>
              <a:t>javac</a:t>
            </a:r>
            <a:r>
              <a:rPr lang="en-US" sz="2000" dirty="0"/>
              <a:t>)</a:t>
            </a:r>
          </a:p>
          <a:p>
            <a:pPr>
              <a:buFont typeface="Wingdings" panose="05000000000000000000" pitchFamily="2" charset="2"/>
              <a:buChar char="§"/>
            </a:pPr>
            <a:r>
              <a:rPr lang="en-US" sz="2000" dirty="0"/>
              <a:t>Java Runtime Environment   (java)</a:t>
            </a:r>
          </a:p>
          <a:p>
            <a:pPr>
              <a:buFont typeface="Wingdings" panose="05000000000000000000" pitchFamily="2" charset="2"/>
              <a:buChar char="§"/>
            </a:pPr>
            <a:r>
              <a:rPr lang="en-US" sz="2000" dirty="0"/>
              <a:t>Java Doc (Javadoc)</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r>
              <a:rPr lang="en-US" sz="2000" dirty="0"/>
              <a:t>… And much </a:t>
            </a:r>
            <a:r>
              <a:rPr lang="en-US" sz="2000" dirty="0" err="1"/>
              <a:t>much</a:t>
            </a:r>
            <a:r>
              <a:rPr lang="en-US" sz="2000" dirty="0"/>
              <a:t> more.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123046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684" y="348989"/>
            <a:ext cx="10468088" cy="757272"/>
          </a:xfrm>
        </p:spPr>
        <p:txBody>
          <a:bodyPr>
            <a:normAutofit fontScale="90000"/>
          </a:bodyPr>
          <a:lstStyle/>
          <a:p>
            <a:r>
              <a:rPr lang="en-US" sz="3600" dirty="0"/>
              <a:t>Review Java development environment and text editor </a:t>
            </a:r>
            <a:r>
              <a:rPr lang="en-US" sz="3600" dirty="0">
                <a:hlinkClick r:id="rId4"/>
              </a:rPr>
              <a:t>[link]</a:t>
            </a:r>
            <a:endParaRPr lang="en-US" sz="3600" dirty="0"/>
          </a:p>
        </p:txBody>
      </p:sp>
      <p:sp>
        <p:nvSpPr>
          <p:cNvPr id="4" name="Content Placeholder 2"/>
          <p:cNvSpPr>
            <a:spLocks noGrp="1"/>
          </p:cNvSpPr>
          <p:nvPr>
            <p:ph idx="1"/>
          </p:nvPr>
        </p:nvSpPr>
        <p:spPr>
          <a:xfrm>
            <a:off x="811620" y="1389690"/>
            <a:ext cx="5488171" cy="1445525"/>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endParaRPr lang="en-US" sz="2000" dirty="0"/>
          </a:p>
        </p:txBody>
      </p:sp>
      <p:pic>
        <p:nvPicPr>
          <p:cNvPr id="5" name="Picture 4"/>
          <p:cNvPicPr>
            <a:picLocks noChangeAspect="1"/>
          </p:cNvPicPr>
          <p:nvPr/>
        </p:nvPicPr>
        <p:blipFill>
          <a:blip r:embed="rId5"/>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578244" y="3320810"/>
            <a:ext cx="3851285" cy="1832035"/>
          </a:xfrm>
          <a:prstGeom prst="rect">
            <a:avLst/>
          </a:prstGeom>
        </p:spPr>
      </p:pic>
      <p:pic>
        <p:nvPicPr>
          <p:cNvPr id="7" name="Picture 6"/>
          <p:cNvPicPr>
            <a:picLocks noChangeAspect="1"/>
          </p:cNvPicPr>
          <p:nvPr/>
        </p:nvPicPr>
        <p:blipFill>
          <a:blip r:embed="rId7"/>
          <a:stretch>
            <a:fillRect/>
          </a:stretch>
        </p:blipFill>
        <p:spPr>
          <a:xfrm>
            <a:off x="1748674" y="4140590"/>
            <a:ext cx="4406695" cy="1742626"/>
          </a:xfrm>
          <a:prstGeom prst="rect">
            <a:avLst/>
          </a:prstGeom>
        </p:spPr>
      </p:pic>
    </p:spTree>
    <p:custDataLst>
      <p:tags r:id="rId1"/>
    </p:custDataLst>
    <p:extLst>
      <p:ext uri="{BB962C8B-B14F-4D97-AF65-F5344CB8AC3E}">
        <p14:creationId xmlns:p14="http://schemas.microsoft.com/office/powerpoint/2010/main" val="37184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Review Java development environment (continued)</a:t>
            </a:r>
          </a:p>
        </p:txBody>
      </p:sp>
      <p:sp>
        <p:nvSpPr>
          <p:cNvPr id="4" name="Content Placeholder 2"/>
          <p:cNvSpPr>
            <a:spLocks noGrp="1"/>
          </p:cNvSpPr>
          <p:nvPr>
            <p:ph idx="1"/>
          </p:nvPr>
        </p:nvSpPr>
        <p:spPr>
          <a:xfrm>
            <a:off x="811620" y="1389690"/>
            <a:ext cx="5488171" cy="4373157"/>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solidFill>
                  <a:schemeClr val="bg1">
                    <a:lumMod val="65000"/>
                  </a:schemeClr>
                </a:solidFill>
              </a:rPr>
              <a:t>Java SE Development Kit (SDK) 8 from Oracle</a:t>
            </a:r>
          </a:p>
          <a:p>
            <a:pPr>
              <a:buFont typeface="Wingdings" panose="05000000000000000000" pitchFamily="2" charset="2"/>
              <a:buChar char="§"/>
            </a:pPr>
            <a:r>
              <a:rPr lang="en-US" sz="2000" dirty="0"/>
              <a:t>Text Editor… Use any text editor you desire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 Example: Microsoft Code </a:t>
            </a:r>
            <a:r>
              <a:rPr lang="en-US" sz="2000" dirty="0">
                <a:hlinkClick r:id="rId3"/>
              </a:rPr>
              <a:t>[link]</a:t>
            </a:r>
            <a:endParaRPr lang="en-US" sz="2000" dirty="0"/>
          </a:p>
          <a:p>
            <a:pPr>
              <a:buFont typeface="Wingdings" panose="05000000000000000000" pitchFamily="2" charset="2"/>
              <a:buChar char="§"/>
            </a:pPr>
            <a:endParaRPr lang="en-US" sz="2000" dirty="0"/>
          </a:p>
          <a:p>
            <a:pPr marL="0" indent="0">
              <a:buNone/>
            </a:pPr>
            <a:endParaRPr lang="en-US" sz="2000" dirty="0"/>
          </a:p>
        </p:txBody>
      </p:sp>
      <p:pic>
        <p:nvPicPr>
          <p:cNvPr id="9" name="Picture 8"/>
          <p:cNvPicPr>
            <a:picLocks noChangeAspect="1"/>
          </p:cNvPicPr>
          <p:nvPr/>
        </p:nvPicPr>
        <p:blipFill>
          <a:blip r:embed="rId4"/>
          <a:stretch>
            <a:fillRect/>
          </a:stretch>
        </p:blipFill>
        <p:spPr>
          <a:xfrm>
            <a:off x="6785682" y="1389690"/>
            <a:ext cx="4117764" cy="4479482"/>
          </a:xfrm>
          <a:prstGeom prst="rect">
            <a:avLst/>
          </a:prstGeom>
        </p:spPr>
      </p:pic>
    </p:spTree>
    <p:extLst>
      <p:ext uri="{BB962C8B-B14F-4D97-AF65-F5344CB8AC3E}">
        <p14:creationId xmlns:p14="http://schemas.microsoft.com/office/powerpoint/2010/main" val="2290857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86.1"/>
</p:tagLst>
</file>

<file path=ppt/tags/tag2.xml><?xml version="1.0" encoding="utf-8"?>
<p:tagLst xmlns:a="http://schemas.openxmlformats.org/drawingml/2006/main" xmlns:r="http://schemas.openxmlformats.org/officeDocument/2006/relationships" xmlns:p="http://schemas.openxmlformats.org/presentationml/2006/main">
  <p:tag name="TIMING" val="|155.8"/>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ags/tag4.xml><?xml version="1.0" encoding="utf-8"?>
<p:tagLst xmlns:a="http://schemas.openxmlformats.org/drawingml/2006/main" xmlns:r="http://schemas.openxmlformats.org/officeDocument/2006/relationships" xmlns:p="http://schemas.openxmlformats.org/presentationml/2006/main">
  <p:tag name="TIMING" val="|23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8590</TotalTime>
  <Words>2504</Words>
  <Application>Microsoft Office PowerPoint</Application>
  <PresentationFormat>Widescreen</PresentationFormat>
  <Paragraphs>208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Learning Objectives – Sprint 2</vt:lpstr>
      <vt:lpstr>Polymorphism</vt:lpstr>
      <vt:lpstr>Encapsulation… and Setters &amp; Getters &amp; Constructors</vt:lpstr>
      <vt:lpstr>Java Root Class</vt:lpstr>
      <vt:lpstr>Overriding vs. Overloading</vt:lpstr>
      <vt:lpstr>Overriding vs. Overloading</vt:lpstr>
      <vt:lpstr>Java Environment Overview [link]</vt:lpstr>
      <vt:lpstr>Review Java development environment and text editor [link]</vt:lpstr>
      <vt:lpstr>Review Java development environment (continued)</vt:lpstr>
      <vt:lpstr>Java Integrated Development Environment</vt:lpstr>
      <vt:lpstr>Coding Learning Objectives</vt:lpstr>
      <vt:lpstr>Coding Learning Objectives</vt:lpstr>
      <vt:lpstr>Clarification: Writing Constructors</vt:lpstr>
      <vt:lpstr>Coding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J Pogue</cp:lastModifiedBy>
  <cp:revision>266</cp:revision>
  <cp:lastPrinted>2017-03-24T13:34:09Z</cp:lastPrinted>
  <dcterms:created xsi:type="dcterms:W3CDTF">2016-08-15T18:20:40Z</dcterms:created>
  <dcterms:modified xsi:type="dcterms:W3CDTF">2018-01-29T23:00:07Z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